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1" r:id="rId2"/>
    <p:sldId id="262" r:id="rId3"/>
    <p:sldId id="303" r:id="rId4"/>
    <p:sldId id="263" r:id="rId5"/>
    <p:sldId id="321" r:id="rId6"/>
    <p:sldId id="306" r:id="rId7"/>
    <p:sldId id="265" r:id="rId8"/>
    <p:sldId id="287" r:id="rId9"/>
    <p:sldId id="482" r:id="rId10"/>
    <p:sldId id="327" r:id="rId11"/>
    <p:sldId id="267" r:id="rId12"/>
    <p:sldId id="286" r:id="rId13"/>
    <p:sldId id="297" r:id="rId14"/>
    <p:sldId id="304" r:id="rId15"/>
    <p:sldId id="307" r:id="rId16"/>
    <p:sldId id="320" r:id="rId17"/>
    <p:sldId id="489" r:id="rId18"/>
    <p:sldId id="491" r:id="rId19"/>
    <p:sldId id="492" r:id="rId20"/>
    <p:sldId id="493" r:id="rId21"/>
    <p:sldId id="494" r:id="rId22"/>
    <p:sldId id="305"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93" d="100"/>
          <a:sy n="93" d="100"/>
        </p:scale>
        <p:origin x="1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7DAEE-CC45-49AB-B63F-4AEBD7A3FC9D}" type="doc">
      <dgm:prSet loTypeId="urn:microsoft.com/office/officeart/2005/8/layout/cycle6" loCatId="cycle" qsTypeId="urn:microsoft.com/office/officeart/2005/8/quickstyle/simple4" qsCatId="simple" csTypeId="urn:microsoft.com/office/officeart/2005/8/colors/colorful3" csCatId="colorful" phldr="1"/>
      <dgm:spPr/>
      <dgm:t>
        <a:bodyPr/>
        <a:lstStyle/>
        <a:p>
          <a:endParaRPr kumimoji="1" lang="ja-JP" altLang="en-US"/>
        </a:p>
      </dgm:t>
    </dgm:pt>
    <dgm:pt modelId="{4411067A-6AD9-4D00-A5B0-C69994AE6F56}">
      <dgm:prSet phldrT="[テキスト]">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a:noFill/>
        </a:ln>
      </dgm:spPr>
      <dgm:t>
        <a:bodyPr/>
        <a:lstStyle/>
        <a:p>
          <a:r>
            <a:rPr kumimoji="1" lang="ja-JP" altLang="en-US" b="1" dirty="0"/>
            <a:t>背臥位</a:t>
          </a:r>
          <a:endParaRPr kumimoji="1" lang="en-US" altLang="ja-JP" b="1" dirty="0"/>
        </a:p>
      </dgm:t>
    </dgm:pt>
    <dgm:pt modelId="{EB7E4FB2-E961-4D31-841A-BD38B5B26FCE}" type="parTrans" cxnId="{62AE43F2-86F8-4A65-8E75-556A34995438}">
      <dgm:prSet/>
      <dgm:spPr/>
      <dgm:t>
        <a:bodyPr/>
        <a:lstStyle/>
        <a:p>
          <a:endParaRPr kumimoji="1" lang="ja-JP" altLang="en-US"/>
        </a:p>
      </dgm:t>
    </dgm:pt>
    <dgm:pt modelId="{EC708693-CC3F-408D-B568-183C1D060C57}" type="sibTrans" cxnId="{62AE43F2-86F8-4A65-8E75-556A34995438}">
      <dgm:prSet/>
      <dgm:spPr>
        <a:solidFill>
          <a:schemeClr val="accent3">
            <a:lumMod val="60000"/>
            <a:lumOff val="40000"/>
          </a:schemeClr>
        </a:solidFill>
        <a:ln>
          <a:solidFill>
            <a:schemeClr val="accent3"/>
          </a:solidFill>
        </a:ln>
      </dgm:spPr>
      <dgm:t>
        <a:bodyPr/>
        <a:lstStyle/>
        <a:p>
          <a:endParaRPr kumimoji="1" lang="ja-JP" altLang="en-US"/>
        </a:p>
      </dgm:t>
    </dgm:pt>
    <dgm:pt modelId="{BC1AA7E2-099C-41FE-99B9-7E5DA0FC7A46}">
      <dgm:prSet phldrT="[テキスト]">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a:noFill/>
        </a:ln>
      </dgm:spPr>
      <dgm:t>
        <a:bodyPr/>
        <a:lstStyle/>
        <a:p>
          <a:r>
            <a:rPr kumimoji="1" lang="ja-JP" altLang="en-US" b="1" dirty="0"/>
            <a:t>側臥位</a:t>
          </a:r>
        </a:p>
      </dgm:t>
    </dgm:pt>
    <dgm:pt modelId="{1867975F-58E3-42F5-AF3A-CB10B0AE32C1}" type="parTrans" cxnId="{147E5271-4F96-4FCB-85AC-5FF2B4CCEBC7}">
      <dgm:prSet/>
      <dgm:spPr/>
      <dgm:t>
        <a:bodyPr/>
        <a:lstStyle/>
        <a:p>
          <a:endParaRPr kumimoji="1" lang="ja-JP" altLang="en-US"/>
        </a:p>
      </dgm:t>
    </dgm:pt>
    <dgm:pt modelId="{46032DB3-13DE-4B2F-9527-A9D73DF3767F}" type="sibTrans" cxnId="{147E5271-4F96-4FCB-85AC-5FF2B4CCEBC7}">
      <dgm:prSet/>
      <dgm:spPr>
        <a:ln>
          <a:solidFill>
            <a:schemeClr val="accent3"/>
          </a:solidFill>
        </a:ln>
      </dgm:spPr>
      <dgm:t>
        <a:bodyPr/>
        <a:lstStyle/>
        <a:p>
          <a:endParaRPr kumimoji="1" lang="ja-JP" altLang="en-US"/>
        </a:p>
      </dgm:t>
    </dgm:pt>
    <dgm:pt modelId="{849E1A61-624A-421D-9C09-2DBBD2C04312}">
      <dgm:prSet phldrT="[テキスト]">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a:noFill/>
        </a:ln>
      </dgm:spPr>
      <dgm:t>
        <a:bodyPr/>
        <a:lstStyle/>
        <a:p>
          <a:r>
            <a:rPr kumimoji="1" lang="ja-JP" altLang="en-US" b="1" dirty="0"/>
            <a:t>座位</a:t>
          </a:r>
        </a:p>
      </dgm:t>
    </dgm:pt>
    <dgm:pt modelId="{FE895CB5-FB80-4036-9D1B-1DF508C6A1D7}" type="parTrans" cxnId="{CA028707-FA51-4C31-A39B-0DE8916FAF8C}">
      <dgm:prSet/>
      <dgm:spPr/>
      <dgm:t>
        <a:bodyPr/>
        <a:lstStyle/>
        <a:p>
          <a:endParaRPr kumimoji="1" lang="ja-JP" altLang="en-US"/>
        </a:p>
      </dgm:t>
    </dgm:pt>
    <dgm:pt modelId="{2D99D8F8-D56B-4069-931D-BAEBA1B78381}" type="sibTrans" cxnId="{CA028707-FA51-4C31-A39B-0DE8916FAF8C}">
      <dgm:prSet/>
      <dgm:spPr>
        <a:ln>
          <a:solidFill>
            <a:schemeClr val="accent2"/>
          </a:solidFill>
        </a:ln>
      </dgm:spPr>
      <dgm:t>
        <a:bodyPr/>
        <a:lstStyle/>
        <a:p>
          <a:endParaRPr kumimoji="1" lang="ja-JP" altLang="en-US"/>
        </a:p>
      </dgm:t>
    </dgm:pt>
    <dgm:pt modelId="{E6F79841-3C58-40E6-809D-F9FC835741E6}">
      <dgm:prSet phldrT="[テキスト]">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kumimoji="1" lang="ja-JP" altLang="en-US" b="1" dirty="0"/>
            <a:t>立位</a:t>
          </a:r>
        </a:p>
      </dgm:t>
    </dgm:pt>
    <dgm:pt modelId="{A88BE6EF-AE39-47A5-B460-69332BB4149E}" type="parTrans" cxnId="{FE0A26EA-9E57-4FE2-8BDE-F598D4353E3F}">
      <dgm:prSet/>
      <dgm:spPr/>
      <dgm:t>
        <a:bodyPr/>
        <a:lstStyle/>
        <a:p>
          <a:endParaRPr kumimoji="1" lang="ja-JP" altLang="en-US"/>
        </a:p>
      </dgm:t>
    </dgm:pt>
    <dgm:pt modelId="{398D152E-6247-4C85-BB9A-ABF8A0C8D412}" type="sibTrans" cxnId="{FE0A26EA-9E57-4FE2-8BDE-F598D4353E3F}">
      <dgm:prSet/>
      <dgm:spPr>
        <a:noFill/>
        <a:ln>
          <a:noFill/>
        </a:ln>
      </dgm:spPr>
      <dgm:t>
        <a:bodyPr/>
        <a:lstStyle/>
        <a:p>
          <a:endParaRPr kumimoji="1" lang="ja-JP" altLang="en-US"/>
        </a:p>
      </dgm:t>
    </dgm:pt>
    <dgm:pt modelId="{7A1B39F3-6178-4ADA-A976-15544673B256}" type="pres">
      <dgm:prSet presAssocID="{1C27DAEE-CC45-49AB-B63F-4AEBD7A3FC9D}" presName="cycle" presStyleCnt="0">
        <dgm:presLayoutVars>
          <dgm:dir/>
          <dgm:resizeHandles val="exact"/>
        </dgm:presLayoutVars>
      </dgm:prSet>
      <dgm:spPr/>
    </dgm:pt>
    <dgm:pt modelId="{0143C8B9-F974-4A28-B183-929A58AA1290}" type="pres">
      <dgm:prSet presAssocID="{4411067A-6AD9-4D00-A5B0-C69994AE6F56}" presName="node" presStyleLbl="node1" presStyleIdx="0" presStyleCnt="4">
        <dgm:presLayoutVars>
          <dgm:bulletEnabled val="1"/>
        </dgm:presLayoutVars>
      </dgm:prSet>
      <dgm:spPr/>
    </dgm:pt>
    <dgm:pt modelId="{1A51A5C6-2020-4EDD-88F9-2F7ADBB103D9}" type="pres">
      <dgm:prSet presAssocID="{4411067A-6AD9-4D00-A5B0-C69994AE6F56}" presName="spNode" presStyleCnt="0"/>
      <dgm:spPr/>
    </dgm:pt>
    <dgm:pt modelId="{23CB1178-C030-47A5-AD15-BE1DCA125A00}" type="pres">
      <dgm:prSet presAssocID="{EC708693-CC3F-408D-B568-183C1D060C57}" presName="sibTrans" presStyleLbl="sibTrans1D1" presStyleIdx="0" presStyleCnt="4"/>
      <dgm:spPr/>
    </dgm:pt>
    <dgm:pt modelId="{F259B41F-4F18-46CC-A7E2-0A49BD2A6788}" type="pres">
      <dgm:prSet presAssocID="{BC1AA7E2-099C-41FE-99B9-7E5DA0FC7A46}" presName="node" presStyleLbl="node1" presStyleIdx="1" presStyleCnt="4">
        <dgm:presLayoutVars>
          <dgm:bulletEnabled val="1"/>
        </dgm:presLayoutVars>
      </dgm:prSet>
      <dgm:spPr/>
    </dgm:pt>
    <dgm:pt modelId="{D98BA4DA-F0E1-479B-A7A8-D80BC95DEDEF}" type="pres">
      <dgm:prSet presAssocID="{BC1AA7E2-099C-41FE-99B9-7E5DA0FC7A46}" presName="spNode" presStyleCnt="0"/>
      <dgm:spPr/>
    </dgm:pt>
    <dgm:pt modelId="{790BA664-7568-46D8-BCCF-64C13ACF2F21}" type="pres">
      <dgm:prSet presAssocID="{46032DB3-13DE-4B2F-9527-A9D73DF3767F}" presName="sibTrans" presStyleLbl="sibTrans1D1" presStyleIdx="1" presStyleCnt="4"/>
      <dgm:spPr/>
    </dgm:pt>
    <dgm:pt modelId="{E36D5161-AFFC-4FE9-A4BF-91A84106A79C}" type="pres">
      <dgm:prSet presAssocID="{849E1A61-624A-421D-9C09-2DBBD2C04312}" presName="node" presStyleLbl="node1" presStyleIdx="2" presStyleCnt="4">
        <dgm:presLayoutVars>
          <dgm:bulletEnabled val="1"/>
        </dgm:presLayoutVars>
      </dgm:prSet>
      <dgm:spPr/>
    </dgm:pt>
    <dgm:pt modelId="{7A977B0C-80FD-4E0C-8CD8-F414DB748F40}" type="pres">
      <dgm:prSet presAssocID="{849E1A61-624A-421D-9C09-2DBBD2C04312}" presName="spNode" presStyleCnt="0"/>
      <dgm:spPr/>
    </dgm:pt>
    <dgm:pt modelId="{E2016446-9638-4613-A40E-289A60DCA46B}" type="pres">
      <dgm:prSet presAssocID="{2D99D8F8-D56B-4069-931D-BAEBA1B78381}" presName="sibTrans" presStyleLbl="sibTrans1D1" presStyleIdx="2" presStyleCnt="4"/>
      <dgm:spPr/>
    </dgm:pt>
    <dgm:pt modelId="{1D3B37C5-C014-48D2-80CC-29429F95ADC7}" type="pres">
      <dgm:prSet presAssocID="{E6F79841-3C58-40E6-809D-F9FC835741E6}" presName="node" presStyleLbl="node1" presStyleIdx="3" presStyleCnt="4">
        <dgm:presLayoutVars>
          <dgm:bulletEnabled val="1"/>
        </dgm:presLayoutVars>
      </dgm:prSet>
      <dgm:spPr/>
    </dgm:pt>
    <dgm:pt modelId="{2237F27D-2E71-474D-81B3-90FC7CF64EBD}" type="pres">
      <dgm:prSet presAssocID="{E6F79841-3C58-40E6-809D-F9FC835741E6}" presName="spNode" presStyleCnt="0"/>
      <dgm:spPr/>
    </dgm:pt>
    <dgm:pt modelId="{BBFEE260-8D1E-48AB-8BED-6586E7B0B64C}" type="pres">
      <dgm:prSet presAssocID="{398D152E-6247-4C85-BB9A-ABF8A0C8D412}" presName="sibTrans" presStyleLbl="sibTrans1D1" presStyleIdx="3" presStyleCnt="4"/>
      <dgm:spPr/>
    </dgm:pt>
  </dgm:ptLst>
  <dgm:cxnLst>
    <dgm:cxn modelId="{5C3A0A07-F0F7-46B5-8DB1-177F9D4C7009}" type="presOf" srcId="{EC708693-CC3F-408D-B568-183C1D060C57}" destId="{23CB1178-C030-47A5-AD15-BE1DCA125A00}" srcOrd="0" destOrd="0" presId="urn:microsoft.com/office/officeart/2005/8/layout/cycle6"/>
    <dgm:cxn modelId="{CA028707-FA51-4C31-A39B-0DE8916FAF8C}" srcId="{1C27DAEE-CC45-49AB-B63F-4AEBD7A3FC9D}" destId="{849E1A61-624A-421D-9C09-2DBBD2C04312}" srcOrd="2" destOrd="0" parTransId="{FE895CB5-FB80-4036-9D1B-1DF508C6A1D7}" sibTransId="{2D99D8F8-D56B-4069-931D-BAEBA1B78381}"/>
    <dgm:cxn modelId="{C676B62F-13BA-42BB-B48F-595C9F92CFB2}" type="presOf" srcId="{E6F79841-3C58-40E6-809D-F9FC835741E6}" destId="{1D3B37C5-C014-48D2-80CC-29429F95ADC7}" srcOrd="0" destOrd="0" presId="urn:microsoft.com/office/officeart/2005/8/layout/cycle6"/>
    <dgm:cxn modelId="{8CFA063F-2867-4E3F-9143-67E9932E40E8}" type="presOf" srcId="{46032DB3-13DE-4B2F-9527-A9D73DF3767F}" destId="{790BA664-7568-46D8-BCCF-64C13ACF2F21}" srcOrd="0" destOrd="0" presId="urn:microsoft.com/office/officeart/2005/8/layout/cycle6"/>
    <dgm:cxn modelId="{147E5271-4F96-4FCB-85AC-5FF2B4CCEBC7}" srcId="{1C27DAEE-CC45-49AB-B63F-4AEBD7A3FC9D}" destId="{BC1AA7E2-099C-41FE-99B9-7E5DA0FC7A46}" srcOrd="1" destOrd="0" parTransId="{1867975F-58E3-42F5-AF3A-CB10B0AE32C1}" sibTransId="{46032DB3-13DE-4B2F-9527-A9D73DF3767F}"/>
    <dgm:cxn modelId="{9A145F96-17C6-4FC2-B3B8-34C7BE412635}" type="presOf" srcId="{849E1A61-624A-421D-9C09-2DBBD2C04312}" destId="{E36D5161-AFFC-4FE9-A4BF-91A84106A79C}" srcOrd="0" destOrd="0" presId="urn:microsoft.com/office/officeart/2005/8/layout/cycle6"/>
    <dgm:cxn modelId="{475DF39C-29C7-4EC5-9EA6-7B206E84C183}" type="presOf" srcId="{4411067A-6AD9-4D00-A5B0-C69994AE6F56}" destId="{0143C8B9-F974-4A28-B183-929A58AA1290}" srcOrd="0" destOrd="0" presId="urn:microsoft.com/office/officeart/2005/8/layout/cycle6"/>
    <dgm:cxn modelId="{6D8928BC-0EBB-4E22-B623-43AA5F7A0E79}" type="presOf" srcId="{398D152E-6247-4C85-BB9A-ABF8A0C8D412}" destId="{BBFEE260-8D1E-48AB-8BED-6586E7B0B64C}" srcOrd="0" destOrd="0" presId="urn:microsoft.com/office/officeart/2005/8/layout/cycle6"/>
    <dgm:cxn modelId="{61491FD1-6460-44E9-BC4D-C485370F4ED0}" type="presOf" srcId="{BC1AA7E2-099C-41FE-99B9-7E5DA0FC7A46}" destId="{F259B41F-4F18-46CC-A7E2-0A49BD2A6788}" srcOrd="0" destOrd="0" presId="urn:microsoft.com/office/officeart/2005/8/layout/cycle6"/>
    <dgm:cxn modelId="{DCEFB7D6-2C08-4BD5-AB73-518F485F979A}" type="presOf" srcId="{1C27DAEE-CC45-49AB-B63F-4AEBD7A3FC9D}" destId="{7A1B39F3-6178-4ADA-A976-15544673B256}" srcOrd="0" destOrd="0" presId="urn:microsoft.com/office/officeart/2005/8/layout/cycle6"/>
    <dgm:cxn modelId="{FE0A26EA-9E57-4FE2-8BDE-F598D4353E3F}" srcId="{1C27DAEE-CC45-49AB-B63F-4AEBD7A3FC9D}" destId="{E6F79841-3C58-40E6-809D-F9FC835741E6}" srcOrd="3" destOrd="0" parTransId="{A88BE6EF-AE39-47A5-B460-69332BB4149E}" sibTransId="{398D152E-6247-4C85-BB9A-ABF8A0C8D412}"/>
    <dgm:cxn modelId="{62AE43F2-86F8-4A65-8E75-556A34995438}" srcId="{1C27DAEE-CC45-49AB-B63F-4AEBD7A3FC9D}" destId="{4411067A-6AD9-4D00-A5B0-C69994AE6F56}" srcOrd="0" destOrd="0" parTransId="{EB7E4FB2-E961-4D31-841A-BD38B5B26FCE}" sibTransId="{EC708693-CC3F-408D-B568-183C1D060C57}"/>
    <dgm:cxn modelId="{0DC5E9F5-2C9A-47C6-8EE7-8086359DD18D}" type="presOf" srcId="{2D99D8F8-D56B-4069-931D-BAEBA1B78381}" destId="{E2016446-9638-4613-A40E-289A60DCA46B}" srcOrd="0" destOrd="0" presId="urn:microsoft.com/office/officeart/2005/8/layout/cycle6"/>
    <dgm:cxn modelId="{E63ED435-508B-4B3B-A6FC-8F416E2C540E}" type="presParOf" srcId="{7A1B39F3-6178-4ADA-A976-15544673B256}" destId="{0143C8B9-F974-4A28-B183-929A58AA1290}" srcOrd="0" destOrd="0" presId="urn:microsoft.com/office/officeart/2005/8/layout/cycle6"/>
    <dgm:cxn modelId="{CE75E11F-8264-45AC-8C3D-8BE09A59A7E4}" type="presParOf" srcId="{7A1B39F3-6178-4ADA-A976-15544673B256}" destId="{1A51A5C6-2020-4EDD-88F9-2F7ADBB103D9}" srcOrd="1" destOrd="0" presId="urn:microsoft.com/office/officeart/2005/8/layout/cycle6"/>
    <dgm:cxn modelId="{6CCCBBCB-8F77-4973-B578-275D4E660550}" type="presParOf" srcId="{7A1B39F3-6178-4ADA-A976-15544673B256}" destId="{23CB1178-C030-47A5-AD15-BE1DCA125A00}" srcOrd="2" destOrd="0" presId="urn:microsoft.com/office/officeart/2005/8/layout/cycle6"/>
    <dgm:cxn modelId="{71B7A3B8-1AE0-474A-876F-0583AA5D01B1}" type="presParOf" srcId="{7A1B39F3-6178-4ADA-A976-15544673B256}" destId="{F259B41F-4F18-46CC-A7E2-0A49BD2A6788}" srcOrd="3" destOrd="0" presId="urn:microsoft.com/office/officeart/2005/8/layout/cycle6"/>
    <dgm:cxn modelId="{1AA47422-9FF3-406E-A14C-CD64D4F700DD}" type="presParOf" srcId="{7A1B39F3-6178-4ADA-A976-15544673B256}" destId="{D98BA4DA-F0E1-479B-A7A8-D80BC95DEDEF}" srcOrd="4" destOrd="0" presId="urn:microsoft.com/office/officeart/2005/8/layout/cycle6"/>
    <dgm:cxn modelId="{C9A515BB-1D3F-4165-9E65-8FA3FB792FC0}" type="presParOf" srcId="{7A1B39F3-6178-4ADA-A976-15544673B256}" destId="{790BA664-7568-46D8-BCCF-64C13ACF2F21}" srcOrd="5" destOrd="0" presId="urn:microsoft.com/office/officeart/2005/8/layout/cycle6"/>
    <dgm:cxn modelId="{FFEEB3FA-03E0-42D6-B71C-FC94B6D89516}" type="presParOf" srcId="{7A1B39F3-6178-4ADA-A976-15544673B256}" destId="{E36D5161-AFFC-4FE9-A4BF-91A84106A79C}" srcOrd="6" destOrd="0" presId="urn:microsoft.com/office/officeart/2005/8/layout/cycle6"/>
    <dgm:cxn modelId="{0D0BE115-0958-4673-B564-826C7ED01041}" type="presParOf" srcId="{7A1B39F3-6178-4ADA-A976-15544673B256}" destId="{7A977B0C-80FD-4E0C-8CD8-F414DB748F40}" srcOrd="7" destOrd="0" presId="urn:microsoft.com/office/officeart/2005/8/layout/cycle6"/>
    <dgm:cxn modelId="{C9015D89-FC6B-4700-9425-12E12094B792}" type="presParOf" srcId="{7A1B39F3-6178-4ADA-A976-15544673B256}" destId="{E2016446-9638-4613-A40E-289A60DCA46B}" srcOrd="8" destOrd="0" presId="urn:microsoft.com/office/officeart/2005/8/layout/cycle6"/>
    <dgm:cxn modelId="{732441E4-93DA-4CB9-AD54-731979CC5539}" type="presParOf" srcId="{7A1B39F3-6178-4ADA-A976-15544673B256}" destId="{1D3B37C5-C014-48D2-80CC-29429F95ADC7}" srcOrd="9" destOrd="0" presId="urn:microsoft.com/office/officeart/2005/8/layout/cycle6"/>
    <dgm:cxn modelId="{3E727254-B5CE-4FFC-AD46-335F5853AEA2}" type="presParOf" srcId="{7A1B39F3-6178-4ADA-A976-15544673B256}" destId="{2237F27D-2E71-474D-81B3-90FC7CF64EBD}" srcOrd="10" destOrd="0" presId="urn:microsoft.com/office/officeart/2005/8/layout/cycle6"/>
    <dgm:cxn modelId="{8B8260E4-EAD1-453C-8806-7DD7EB247E36}" type="presParOf" srcId="{7A1B39F3-6178-4ADA-A976-15544673B256}" destId="{BBFEE260-8D1E-48AB-8BED-6586E7B0B64C}"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D64D0-498E-4A14-8042-713EC8A412F5}" type="doc">
      <dgm:prSet loTypeId="urn:microsoft.com/office/officeart/2005/8/layout/venn1" loCatId="relationship" qsTypeId="urn:microsoft.com/office/officeart/2005/8/quickstyle/simple2" qsCatId="simple" csTypeId="urn:microsoft.com/office/officeart/2005/8/colors/accent6_2" csCatId="accent6" phldr="1"/>
      <dgm:spPr/>
    </dgm:pt>
    <dgm:pt modelId="{80DB01E5-BA3C-4AA6-BD34-1CE9A86A529E}">
      <dgm:prSet phldrT="[テキスト]"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w="19050">
          <a:solidFill>
            <a:schemeClr val="bg1"/>
          </a:solidFill>
        </a:ln>
      </dgm:spPr>
      <dgm:t>
        <a:bodyPr/>
        <a:lstStyle/>
        <a:p>
          <a:r>
            <a:rPr kumimoji="1" lang="ja-JP" altLang="en-US" sz="3200" b="1"/>
            <a:t>基礎知識</a:t>
          </a:r>
        </a:p>
      </dgm:t>
    </dgm:pt>
    <dgm:pt modelId="{7DC277C4-4EDD-4CBB-9B4B-4CFD57FCB315}" type="parTrans" cxnId="{568F68B2-87EC-4448-B28D-F8CBED09296B}">
      <dgm:prSet/>
      <dgm:spPr/>
      <dgm:t>
        <a:bodyPr/>
        <a:lstStyle/>
        <a:p>
          <a:endParaRPr kumimoji="1" lang="ja-JP" altLang="en-US" sz="3200" b="1"/>
        </a:p>
      </dgm:t>
    </dgm:pt>
    <dgm:pt modelId="{AF9EDF26-B7B1-4EDE-888F-3D8DB6CE6B7A}" type="sibTrans" cxnId="{568F68B2-87EC-4448-B28D-F8CBED09296B}">
      <dgm:prSet/>
      <dgm:spPr/>
      <dgm:t>
        <a:bodyPr/>
        <a:lstStyle/>
        <a:p>
          <a:endParaRPr kumimoji="1" lang="ja-JP" altLang="en-US" sz="3200" b="1"/>
        </a:p>
      </dgm:t>
    </dgm:pt>
    <dgm:pt modelId="{7607B2E1-E582-4154-85A1-E6059DA845B2}">
      <dgm:prSet phldrT="[テキスト]" custT="1">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w="19050">
          <a:solidFill>
            <a:schemeClr val="bg1"/>
          </a:solidFill>
        </a:ln>
      </dgm:spPr>
      <dgm:t>
        <a:bodyPr/>
        <a:lstStyle/>
        <a:p>
          <a:r>
            <a:rPr kumimoji="1" lang="ja-JP" altLang="en-US" sz="3200" b="1">
              <a:solidFill>
                <a:schemeClr val="bg1"/>
              </a:solidFill>
            </a:rPr>
            <a:t>評 価</a:t>
          </a:r>
        </a:p>
      </dgm:t>
    </dgm:pt>
    <dgm:pt modelId="{0215556A-07E4-42A6-B925-75C92F106B95}" type="parTrans" cxnId="{4D3718DD-A077-46B4-83F7-FCC1C58D9D5D}">
      <dgm:prSet/>
      <dgm:spPr/>
      <dgm:t>
        <a:bodyPr/>
        <a:lstStyle/>
        <a:p>
          <a:endParaRPr kumimoji="1" lang="ja-JP" altLang="en-US" sz="3200" b="1"/>
        </a:p>
      </dgm:t>
    </dgm:pt>
    <dgm:pt modelId="{189ECD36-F584-4D6F-97E5-5BA12AB6A9F2}" type="sibTrans" cxnId="{4D3718DD-A077-46B4-83F7-FCC1C58D9D5D}">
      <dgm:prSet/>
      <dgm:spPr/>
      <dgm:t>
        <a:bodyPr/>
        <a:lstStyle/>
        <a:p>
          <a:endParaRPr kumimoji="1" lang="ja-JP" altLang="en-US" sz="3200" b="1"/>
        </a:p>
      </dgm:t>
    </dgm:pt>
    <dgm:pt modelId="{44B1C034-D500-4781-9490-F3E579C83F9C}">
      <dgm:prSet phldrT="[テキスト]" custT="1">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w="19050">
          <a:solidFill>
            <a:schemeClr val="bg1"/>
          </a:solidFill>
        </a:ln>
      </dgm:spPr>
      <dgm:t>
        <a:bodyPr/>
        <a:lstStyle/>
        <a:p>
          <a:r>
            <a:rPr kumimoji="1" lang="ja-JP" altLang="en-US" sz="3200" b="1">
              <a:solidFill>
                <a:schemeClr val="bg1"/>
              </a:solidFill>
            </a:rPr>
            <a:t>評価からの推論</a:t>
          </a:r>
        </a:p>
      </dgm:t>
    </dgm:pt>
    <dgm:pt modelId="{133828AC-5DAF-4494-A865-8EC4ED6273B4}" type="parTrans" cxnId="{4ADA328A-BD3F-446E-B196-BDE5F6AA685D}">
      <dgm:prSet/>
      <dgm:spPr/>
      <dgm:t>
        <a:bodyPr/>
        <a:lstStyle/>
        <a:p>
          <a:endParaRPr kumimoji="1" lang="ja-JP" altLang="en-US" sz="3200" b="1"/>
        </a:p>
      </dgm:t>
    </dgm:pt>
    <dgm:pt modelId="{AF8B6CED-DBE7-4385-BBB2-CC0C52292358}" type="sibTrans" cxnId="{4ADA328A-BD3F-446E-B196-BDE5F6AA685D}">
      <dgm:prSet/>
      <dgm:spPr/>
      <dgm:t>
        <a:bodyPr/>
        <a:lstStyle/>
        <a:p>
          <a:endParaRPr kumimoji="1" lang="ja-JP" altLang="en-US" sz="3200" b="1"/>
        </a:p>
      </dgm:t>
    </dgm:pt>
    <dgm:pt modelId="{F3B8DCBB-D51B-4C38-930A-CFDACC6EDDB7}" type="pres">
      <dgm:prSet presAssocID="{74DD64D0-498E-4A14-8042-713EC8A412F5}" presName="compositeShape" presStyleCnt="0">
        <dgm:presLayoutVars>
          <dgm:chMax val="7"/>
          <dgm:dir/>
          <dgm:resizeHandles val="exact"/>
        </dgm:presLayoutVars>
      </dgm:prSet>
      <dgm:spPr/>
    </dgm:pt>
    <dgm:pt modelId="{BB9529F9-A05D-4085-8D94-B95175F3E547}" type="pres">
      <dgm:prSet presAssocID="{80DB01E5-BA3C-4AA6-BD34-1CE9A86A529E}" presName="circ1" presStyleLbl="vennNode1" presStyleIdx="0" presStyleCnt="3"/>
      <dgm:spPr/>
    </dgm:pt>
    <dgm:pt modelId="{D7FC3DA9-8FB8-4E13-8F4E-F9AF1C42EAF8}" type="pres">
      <dgm:prSet presAssocID="{80DB01E5-BA3C-4AA6-BD34-1CE9A86A529E}" presName="circ1Tx" presStyleLbl="revTx" presStyleIdx="0" presStyleCnt="0">
        <dgm:presLayoutVars>
          <dgm:chMax val="0"/>
          <dgm:chPref val="0"/>
          <dgm:bulletEnabled val="1"/>
        </dgm:presLayoutVars>
      </dgm:prSet>
      <dgm:spPr/>
    </dgm:pt>
    <dgm:pt modelId="{9ACD3E96-B49F-429E-9E0C-36D391A84C6F}" type="pres">
      <dgm:prSet presAssocID="{7607B2E1-E582-4154-85A1-E6059DA845B2}" presName="circ2" presStyleLbl="vennNode1" presStyleIdx="1" presStyleCnt="3"/>
      <dgm:spPr/>
    </dgm:pt>
    <dgm:pt modelId="{7667E155-2599-4277-9545-066ACB3D3CC4}" type="pres">
      <dgm:prSet presAssocID="{7607B2E1-E582-4154-85A1-E6059DA845B2}" presName="circ2Tx" presStyleLbl="revTx" presStyleIdx="0" presStyleCnt="0">
        <dgm:presLayoutVars>
          <dgm:chMax val="0"/>
          <dgm:chPref val="0"/>
          <dgm:bulletEnabled val="1"/>
        </dgm:presLayoutVars>
      </dgm:prSet>
      <dgm:spPr/>
    </dgm:pt>
    <dgm:pt modelId="{78F0569F-89EC-4B71-BA96-143EA62BB2C4}" type="pres">
      <dgm:prSet presAssocID="{44B1C034-D500-4781-9490-F3E579C83F9C}" presName="circ3" presStyleLbl="vennNode1" presStyleIdx="2" presStyleCnt="3"/>
      <dgm:spPr/>
    </dgm:pt>
    <dgm:pt modelId="{3E050C9F-E8FF-4F38-A640-3DFDF72E0223}" type="pres">
      <dgm:prSet presAssocID="{44B1C034-D500-4781-9490-F3E579C83F9C}" presName="circ3Tx" presStyleLbl="revTx" presStyleIdx="0" presStyleCnt="0">
        <dgm:presLayoutVars>
          <dgm:chMax val="0"/>
          <dgm:chPref val="0"/>
          <dgm:bulletEnabled val="1"/>
        </dgm:presLayoutVars>
      </dgm:prSet>
      <dgm:spPr/>
    </dgm:pt>
  </dgm:ptLst>
  <dgm:cxnLst>
    <dgm:cxn modelId="{25ADB708-1BE5-47EE-82DC-AAF85CF4A4B6}" type="presOf" srcId="{44B1C034-D500-4781-9490-F3E579C83F9C}" destId="{3E050C9F-E8FF-4F38-A640-3DFDF72E0223}" srcOrd="1" destOrd="0" presId="urn:microsoft.com/office/officeart/2005/8/layout/venn1"/>
    <dgm:cxn modelId="{EA1DF133-2DB5-48D7-A797-9186567EA013}" type="presOf" srcId="{7607B2E1-E582-4154-85A1-E6059DA845B2}" destId="{9ACD3E96-B49F-429E-9E0C-36D391A84C6F}" srcOrd="0" destOrd="0" presId="urn:microsoft.com/office/officeart/2005/8/layout/venn1"/>
    <dgm:cxn modelId="{5D4C3F38-A88B-4970-97CD-2A27E501E11D}" type="presOf" srcId="{7607B2E1-E582-4154-85A1-E6059DA845B2}" destId="{7667E155-2599-4277-9545-066ACB3D3CC4}" srcOrd="1" destOrd="0" presId="urn:microsoft.com/office/officeart/2005/8/layout/venn1"/>
    <dgm:cxn modelId="{8B127F86-216D-4AC2-96B4-265B2B8B27B1}" type="presOf" srcId="{80DB01E5-BA3C-4AA6-BD34-1CE9A86A529E}" destId="{BB9529F9-A05D-4085-8D94-B95175F3E547}" srcOrd="0" destOrd="0" presId="urn:microsoft.com/office/officeart/2005/8/layout/venn1"/>
    <dgm:cxn modelId="{4ADA328A-BD3F-446E-B196-BDE5F6AA685D}" srcId="{74DD64D0-498E-4A14-8042-713EC8A412F5}" destId="{44B1C034-D500-4781-9490-F3E579C83F9C}" srcOrd="2" destOrd="0" parTransId="{133828AC-5DAF-4494-A865-8EC4ED6273B4}" sibTransId="{AF8B6CED-DBE7-4385-BBB2-CC0C52292358}"/>
    <dgm:cxn modelId="{BE228E92-86AB-4CB1-B157-7AF96ACA5FC6}" type="presOf" srcId="{44B1C034-D500-4781-9490-F3E579C83F9C}" destId="{78F0569F-89EC-4B71-BA96-143EA62BB2C4}" srcOrd="0" destOrd="0" presId="urn:microsoft.com/office/officeart/2005/8/layout/venn1"/>
    <dgm:cxn modelId="{723EF895-56A5-417E-A7B5-431BE37DD793}" type="presOf" srcId="{80DB01E5-BA3C-4AA6-BD34-1CE9A86A529E}" destId="{D7FC3DA9-8FB8-4E13-8F4E-F9AF1C42EAF8}" srcOrd="1" destOrd="0" presId="urn:microsoft.com/office/officeart/2005/8/layout/venn1"/>
    <dgm:cxn modelId="{568F68B2-87EC-4448-B28D-F8CBED09296B}" srcId="{74DD64D0-498E-4A14-8042-713EC8A412F5}" destId="{80DB01E5-BA3C-4AA6-BD34-1CE9A86A529E}" srcOrd="0" destOrd="0" parTransId="{7DC277C4-4EDD-4CBB-9B4B-4CFD57FCB315}" sibTransId="{AF9EDF26-B7B1-4EDE-888F-3D8DB6CE6B7A}"/>
    <dgm:cxn modelId="{4D3718DD-A077-46B4-83F7-FCC1C58D9D5D}" srcId="{74DD64D0-498E-4A14-8042-713EC8A412F5}" destId="{7607B2E1-E582-4154-85A1-E6059DA845B2}" srcOrd="1" destOrd="0" parTransId="{0215556A-07E4-42A6-B925-75C92F106B95}" sibTransId="{189ECD36-F584-4D6F-97E5-5BA12AB6A9F2}"/>
    <dgm:cxn modelId="{F9177CE7-BC82-46AE-9863-855841A57088}" type="presOf" srcId="{74DD64D0-498E-4A14-8042-713EC8A412F5}" destId="{F3B8DCBB-D51B-4C38-930A-CFDACC6EDDB7}" srcOrd="0" destOrd="0" presId="urn:microsoft.com/office/officeart/2005/8/layout/venn1"/>
    <dgm:cxn modelId="{7DEE89C9-EA4E-4BF0-AE57-756EA03909DE}" type="presParOf" srcId="{F3B8DCBB-D51B-4C38-930A-CFDACC6EDDB7}" destId="{BB9529F9-A05D-4085-8D94-B95175F3E547}" srcOrd="0" destOrd="0" presId="urn:microsoft.com/office/officeart/2005/8/layout/venn1"/>
    <dgm:cxn modelId="{FA2345BF-110B-4E4C-B61E-73D1A903372C}" type="presParOf" srcId="{F3B8DCBB-D51B-4C38-930A-CFDACC6EDDB7}" destId="{D7FC3DA9-8FB8-4E13-8F4E-F9AF1C42EAF8}" srcOrd="1" destOrd="0" presId="urn:microsoft.com/office/officeart/2005/8/layout/venn1"/>
    <dgm:cxn modelId="{D0A16D3E-9128-4EF4-9B77-6B326860CC46}" type="presParOf" srcId="{F3B8DCBB-D51B-4C38-930A-CFDACC6EDDB7}" destId="{9ACD3E96-B49F-429E-9E0C-36D391A84C6F}" srcOrd="2" destOrd="0" presId="urn:microsoft.com/office/officeart/2005/8/layout/venn1"/>
    <dgm:cxn modelId="{0CF766B9-67FF-43F1-9548-377142E71479}" type="presParOf" srcId="{F3B8DCBB-D51B-4C38-930A-CFDACC6EDDB7}" destId="{7667E155-2599-4277-9545-066ACB3D3CC4}" srcOrd="3" destOrd="0" presId="urn:microsoft.com/office/officeart/2005/8/layout/venn1"/>
    <dgm:cxn modelId="{5134D59E-9BA8-4808-8644-096E84DECC63}" type="presParOf" srcId="{F3B8DCBB-D51B-4C38-930A-CFDACC6EDDB7}" destId="{78F0569F-89EC-4B71-BA96-143EA62BB2C4}" srcOrd="4" destOrd="0" presId="urn:microsoft.com/office/officeart/2005/8/layout/venn1"/>
    <dgm:cxn modelId="{5562DA9B-3D02-49D5-B3AE-B9859F28F52A}" type="presParOf" srcId="{F3B8DCBB-D51B-4C38-930A-CFDACC6EDDB7}" destId="{3E050C9F-E8FF-4F38-A640-3DFDF72E0223}" srcOrd="5"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DD64D0-498E-4A14-8042-713EC8A412F5}" type="doc">
      <dgm:prSet loTypeId="urn:microsoft.com/office/officeart/2005/8/layout/venn1" loCatId="relationship" qsTypeId="urn:microsoft.com/office/officeart/2005/8/quickstyle/simple2" qsCatId="simple" csTypeId="urn:microsoft.com/office/officeart/2005/8/colors/accent6_2" csCatId="accent6" phldr="1"/>
      <dgm:spPr/>
    </dgm:pt>
    <dgm:pt modelId="{80DB01E5-BA3C-4AA6-BD34-1CE9A86A529E}">
      <dgm:prSet phldrT="[テキスト]" custT="1">
        <dgm:style>
          <a:lnRef idx="0">
            <a:scrgbClr r="0" g="0" b="0"/>
          </a:lnRef>
          <a:fillRef idx="0">
            <a:scrgbClr r="0" g="0" b="0"/>
          </a:fillRef>
          <a:effectRef idx="0">
            <a:scrgbClr r="0" g="0" b="0"/>
          </a:effectRef>
          <a:fontRef idx="minor">
            <a:schemeClr val="lt1"/>
          </a:fontRef>
        </dgm:style>
      </dgm:prSet>
      <dgm:spPr>
        <a:solidFill>
          <a:schemeClr val="bg1">
            <a:lumMod val="65000"/>
          </a:schemeClr>
        </a:solidFill>
        <a:ln w="19050">
          <a:solidFill>
            <a:schemeClr val="bg1"/>
          </a:solidFill>
        </a:ln>
      </dgm:spPr>
      <dgm:t>
        <a:bodyPr/>
        <a:lstStyle/>
        <a:p>
          <a:r>
            <a:rPr kumimoji="1" lang="ja-JP" altLang="en-US" sz="3200" b="1" dirty="0">
              <a:solidFill>
                <a:schemeClr val="bg1"/>
              </a:solidFill>
            </a:rPr>
            <a:t>基礎知識</a:t>
          </a:r>
        </a:p>
      </dgm:t>
    </dgm:pt>
    <dgm:pt modelId="{7DC277C4-4EDD-4CBB-9B4B-4CFD57FCB315}" type="parTrans" cxnId="{568F68B2-87EC-4448-B28D-F8CBED09296B}">
      <dgm:prSet/>
      <dgm:spPr/>
      <dgm:t>
        <a:bodyPr/>
        <a:lstStyle/>
        <a:p>
          <a:endParaRPr kumimoji="1" lang="ja-JP" altLang="en-US" sz="3200" b="1"/>
        </a:p>
      </dgm:t>
    </dgm:pt>
    <dgm:pt modelId="{AF9EDF26-B7B1-4EDE-888F-3D8DB6CE6B7A}" type="sibTrans" cxnId="{568F68B2-87EC-4448-B28D-F8CBED09296B}">
      <dgm:prSet/>
      <dgm:spPr/>
      <dgm:t>
        <a:bodyPr/>
        <a:lstStyle/>
        <a:p>
          <a:endParaRPr kumimoji="1" lang="ja-JP" altLang="en-US" sz="3200" b="1"/>
        </a:p>
      </dgm:t>
    </dgm:pt>
    <dgm:pt modelId="{7607B2E1-E582-4154-85A1-E6059DA845B2}">
      <dgm:prSet phldrT="[テキスト]"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kumimoji="1" lang="ja-JP" altLang="en-US" sz="3200" b="1"/>
            <a:t>評 価</a:t>
          </a:r>
        </a:p>
      </dgm:t>
    </dgm:pt>
    <dgm:pt modelId="{0215556A-07E4-42A6-B925-75C92F106B95}" type="parTrans" cxnId="{4D3718DD-A077-46B4-83F7-FCC1C58D9D5D}">
      <dgm:prSet/>
      <dgm:spPr/>
      <dgm:t>
        <a:bodyPr/>
        <a:lstStyle/>
        <a:p>
          <a:endParaRPr kumimoji="1" lang="ja-JP" altLang="en-US" sz="3200" b="1"/>
        </a:p>
      </dgm:t>
    </dgm:pt>
    <dgm:pt modelId="{189ECD36-F584-4D6F-97E5-5BA12AB6A9F2}" type="sibTrans" cxnId="{4D3718DD-A077-46B4-83F7-FCC1C58D9D5D}">
      <dgm:prSet/>
      <dgm:spPr/>
      <dgm:t>
        <a:bodyPr/>
        <a:lstStyle/>
        <a:p>
          <a:endParaRPr kumimoji="1" lang="ja-JP" altLang="en-US" sz="3200" b="1"/>
        </a:p>
      </dgm:t>
    </dgm:pt>
    <dgm:pt modelId="{44B1C034-D500-4781-9490-F3E579C83F9C}">
      <dgm:prSet phldrT="[テキスト]" custT="1">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w="19050">
          <a:solidFill>
            <a:schemeClr val="bg1"/>
          </a:solidFill>
        </a:ln>
      </dgm:spPr>
      <dgm:t>
        <a:bodyPr/>
        <a:lstStyle/>
        <a:p>
          <a:r>
            <a:rPr kumimoji="1" lang="ja-JP" altLang="en-US" sz="3200" b="1">
              <a:solidFill>
                <a:schemeClr val="bg1"/>
              </a:solidFill>
            </a:rPr>
            <a:t>評価からの推論</a:t>
          </a:r>
        </a:p>
      </dgm:t>
    </dgm:pt>
    <dgm:pt modelId="{133828AC-5DAF-4494-A865-8EC4ED6273B4}" type="parTrans" cxnId="{4ADA328A-BD3F-446E-B196-BDE5F6AA685D}">
      <dgm:prSet/>
      <dgm:spPr/>
      <dgm:t>
        <a:bodyPr/>
        <a:lstStyle/>
        <a:p>
          <a:endParaRPr kumimoji="1" lang="ja-JP" altLang="en-US" sz="3200" b="1"/>
        </a:p>
      </dgm:t>
    </dgm:pt>
    <dgm:pt modelId="{AF8B6CED-DBE7-4385-BBB2-CC0C52292358}" type="sibTrans" cxnId="{4ADA328A-BD3F-446E-B196-BDE5F6AA685D}">
      <dgm:prSet/>
      <dgm:spPr/>
      <dgm:t>
        <a:bodyPr/>
        <a:lstStyle/>
        <a:p>
          <a:endParaRPr kumimoji="1" lang="ja-JP" altLang="en-US" sz="3200" b="1"/>
        </a:p>
      </dgm:t>
    </dgm:pt>
    <dgm:pt modelId="{F3B8DCBB-D51B-4C38-930A-CFDACC6EDDB7}" type="pres">
      <dgm:prSet presAssocID="{74DD64D0-498E-4A14-8042-713EC8A412F5}" presName="compositeShape" presStyleCnt="0">
        <dgm:presLayoutVars>
          <dgm:chMax val="7"/>
          <dgm:dir/>
          <dgm:resizeHandles val="exact"/>
        </dgm:presLayoutVars>
      </dgm:prSet>
      <dgm:spPr/>
    </dgm:pt>
    <dgm:pt modelId="{BB9529F9-A05D-4085-8D94-B95175F3E547}" type="pres">
      <dgm:prSet presAssocID="{80DB01E5-BA3C-4AA6-BD34-1CE9A86A529E}" presName="circ1" presStyleLbl="vennNode1" presStyleIdx="0" presStyleCnt="3"/>
      <dgm:spPr/>
    </dgm:pt>
    <dgm:pt modelId="{D7FC3DA9-8FB8-4E13-8F4E-F9AF1C42EAF8}" type="pres">
      <dgm:prSet presAssocID="{80DB01E5-BA3C-4AA6-BD34-1CE9A86A529E}" presName="circ1Tx" presStyleLbl="revTx" presStyleIdx="0" presStyleCnt="0">
        <dgm:presLayoutVars>
          <dgm:chMax val="0"/>
          <dgm:chPref val="0"/>
          <dgm:bulletEnabled val="1"/>
        </dgm:presLayoutVars>
      </dgm:prSet>
      <dgm:spPr/>
    </dgm:pt>
    <dgm:pt modelId="{9ACD3E96-B49F-429E-9E0C-36D391A84C6F}" type="pres">
      <dgm:prSet presAssocID="{7607B2E1-E582-4154-85A1-E6059DA845B2}" presName="circ2" presStyleLbl="vennNode1" presStyleIdx="1" presStyleCnt="3"/>
      <dgm:spPr/>
    </dgm:pt>
    <dgm:pt modelId="{7667E155-2599-4277-9545-066ACB3D3CC4}" type="pres">
      <dgm:prSet presAssocID="{7607B2E1-E582-4154-85A1-E6059DA845B2}" presName="circ2Tx" presStyleLbl="revTx" presStyleIdx="0" presStyleCnt="0">
        <dgm:presLayoutVars>
          <dgm:chMax val="0"/>
          <dgm:chPref val="0"/>
          <dgm:bulletEnabled val="1"/>
        </dgm:presLayoutVars>
      </dgm:prSet>
      <dgm:spPr/>
    </dgm:pt>
    <dgm:pt modelId="{78F0569F-89EC-4B71-BA96-143EA62BB2C4}" type="pres">
      <dgm:prSet presAssocID="{44B1C034-D500-4781-9490-F3E579C83F9C}" presName="circ3" presStyleLbl="vennNode1" presStyleIdx="2" presStyleCnt="3"/>
      <dgm:spPr/>
    </dgm:pt>
    <dgm:pt modelId="{3E050C9F-E8FF-4F38-A640-3DFDF72E0223}" type="pres">
      <dgm:prSet presAssocID="{44B1C034-D500-4781-9490-F3E579C83F9C}" presName="circ3Tx" presStyleLbl="revTx" presStyleIdx="0" presStyleCnt="0">
        <dgm:presLayoutVars>
          <dgm:chMax val="0"/>
          <dgm:chPref val="0"/>
          <dgm:bulletEnabled val="1"/>
        </dgm:presLayoutVars>
      </dgm:prSet>
      <dgm:spPr/>
    </dgm:pt>
  </dgm:ptLst>
  <dgm:cxnLst>
    <dgm:cxn modelId="{25ADB708-1BE5-47EE-82DC-AAF85CF4A4B6}" type="presOf" srcId="{44B1C034-D500-4781-9490-F3E579C83F9C}" destId="{3E050C9F-E8FF-4F38-A640-3DFDF72E0223}" srcOrd="1" destOrd="0" presId="urn:microsoft.com/office/officeart/2005/8/layout/venn1"/>
    <dgm:cxn modelId="{EA1DF133-2DB5-48D7-A797-9186567EA013}" type="presOf" srcId="{7607B2E1-E582-4154-85A1-E6059DA845B2}" destId="{9ACD3E96-B49F-429E-9E0C-36D391A84C6F}" srcOrd="0" destOrd="0" presId="urn:microsoft.com/office/officeart/2005/8/layout/venn1"/>
    <dgm:cxn modelId="{5D4C3F38-A88B-4970-97CD-2A27E501E11D}" type="presOf" srcId="{7607B2E1-E582-4154-85A1-E6059DA845B2}" destId="{7667E155-2599-4277-9545-066ACB3D3CC4}" srcOrd="1" destOrd="0" presId="urn:microsoft.com/office/officeart/2005/8/layout/venn1"/>
    <dgm:cxn modelId="{8B127F86-216D-4AC2-96B4-265B2B8B27B1}" type="presOf" srcId="{80DB01E5-BA3C-4AA6-BD34-1CE9A86A529E}" destId="{BB9529F9-A05D-4085-8D94-B95175F3E547}" srcOrd="0" destOrd="0" presId="urn:microsoft.com/office/officeart/2005/8/layout/venn1"/>
    <dgm:cxn modelId="{4ADA328A-BD3F-446E-B196-BDE5F6AA685D}" srcId="{74DD64D0-498E-4A14-8042-713EC8A412F5}" destId="{44B1C034-D500-4781-9490-F3E579C83F9C}" srcOrd="2" destOrd="0" parTransId="{133828AC-5DAF-4494-A865-8EC4ED6273B4}" sibTransId="{AF8B6CED-DBE7-4385-BBB2-CC0C52292358}"/>
    <dgm:cxn modelId="{BE228E92-86AB-4CB1-B157-7AF96ACA5FC6}" type="presOf" srcId="{44B1C034-D500-4781-9490-F3E579C83F9C}" destId="{78F0569F-89EC-4B71-BA96-143EA62BB2C4}" srcOrd="0" destOrd="0" presId="urn:microsoft.com/office/officeart/2005/8/layout/venn1"/>
    <dgm:cxn modelId="{723EF895-56A5-417E-A7B5-431BE37DD793}" type="presOf" srcId="{80DB01E5-BA3C-4AA6-BD34-1CE9A86A529E}" destId="{D7FC3DA9-8FB8-4E13-8F4E-F9AF1C42EAF8}" srcOrd="1" destOrd="0" presId="urn:microsoft.com/office/officeart/2005/8/layout/venn1"/>
    <dgm:cxn modelId="{568F68B2-87EC-4448-B28D-F8CBED09296B}" srcId="{74DD64D0-498E-4A14-8042-713EC8A412F5}" destId="{80DB01E5-BA3C-4AA6-BD34-1CE9A86A529E}" srcOrd="0" destOrd="0" parTransId="{7DC277C4-4EDD-4CBB-9B4B-4CFD57FCB315}" sibTransId="{AF9EDF26-B7B1-4EDE-888F-3D8DB6CE6B7A}"/>
    <dgm:cxn modelId="{4D3718DD-A077-46B4-83F7-FCC1C58D9D5D}" srcId="{74DD64D0-498E-4A14-8042-713EC8A412F5}" destId="{7607B2E1-E582-4154-85A1-E6059DA845B2}" srcOrd="1" destOrd="0" parTransId="{0215556A-07E4-42A6-B925-75C92F106B95}" sibTransId="{189ECD36-F584-4D6F-97E5-5BA12AB6A9F2}"/>
    <dgm:cxn modelId="{F9177CE7-BC82-46AE-9863-855841A57088}" type="presOf" srcId="{74DD64D0-498E-4A14-8042-713EC8A412F5}" destId="{F3B8DCBB-D51B-4C38-930A-CFDACC6EDDB7}" srcOrd="0" destOrd="0" presId="urn:microsoft.com/office/officeart/2005/8/layout/venn1"/>
    <dgm:cxn modelId="{7DEE89C9-EA4E-4BF0-AE57-756EA03909DE}" type="presParOf" srcId="{F3B8DCBB-D51B-4C38-930A-CFDACC6EDDB7}" destId="{BB9529F9-A05D-4085-8D94-B95175F3E547}" srcOrd="0" destOrd="0" presId="urn:microsoft.com/office/officeart/2005/8/layout/venn1"/>
    <dgm:cxn modelId="{FA2345BF-110B-4E4C-B61E-73D1A903372C}" type="presParOf" srcId="{F3B8DCBB-D51B-4C38-930A-CFDACC6EDDB7}" destId="{D7FC3DA9-8FB8-4E13-8F4E-F9AF1C42EAF8}" srcOrd="1" destOrd="0" presId="urn:microsoft.com/office/officeart/2005/8/layout/venn1"/>
    <dgm:cxn modelId="{D0A16D3E-9128-4EF4-9B77-6B326860CC46}" type="presParOf" srcId="{F3B8DCBB-D51B-4C38-930A-CFDACC6EDDB7}" destId="{9ACD3E96-B49F-429E-9E0C-36D391A84C6F}" srcOrd="2" destOrd="0" presId="urn:microsoft.com/office/officeart/2005/8/layout/venn1"/>
    <dgm:cxn modelId="{0CF766B9-67FF-43F1-9548-377142E71479}" type="presParOf" srcId="{F3B8DCBB-D51B-4C38-930A-CFDACC6EDDB7}" destId="{7667E155-2599-4277-9545-066ACB3D3CC4}" srcOrd="3" destOrd="0" presId="urn:microsoft.com/office/officeart/2005/8/layout/venn1"/>
    <dgm:cxn modelId="{5134D59E-9BA8-4808-8644-096E84DECC63}" type="presParOf" srcId="{F3B8DCBB-D51B-4C38-930A-CFDACC6EDDB7}" destId="{78F0569F-89EC-4B71-BA96-143EA62BB2C4}" srcOrd="4" destOrd="0" presId="urn:microsoft.com/office/officeart/2005/8/layout/venn1"/>
    <dgm:cxn modelId="{5562DA9B-3D02-49D5-B3AE-B9859F28F52A}" type="presParOf" srcId="{F3B8DCBB-D51B-4C38-930A-CFDACC6EDDB7}" destId="{3E050C9F-E8FF-4F38-A640-3DFDF72E0223}" srcOrd="5" destOrd="0" presId="urn:microsoft.com/office/officeart/2005/8/layout/ven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2B167A-CED9-4AB4-8CC3-6B06445163BD}"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kumimoji="1" lang="ja-JP" altLang="en-US"/>
        </a:p>
      </dgm:t>
    </dgm:pt>
    <dgm:pt modelId="{B4BEF9AF-0403-476F-8C8B-8F5D2716623B}">
      <dgm:prSet phldrT="[テキスト]" custT="1">
        <dgm:style>
          <a:lnRef idx="0">
            <a:scrgbClr r="0" g="0" b="0"/>
          </a:lnRef>
          <a:fillRef idx="0">
            <a:scrgbClr r="0" g="0" b="0"/>
          </a:fillRef>
          <a:effectRef idx="0">
            <a:scrgbClr r="0" g="0" b="0"/>
          </a:effectRef>
          <a:fontRef idx="minor">
            <a:schemeClr val="lt1"/>
          </a:fontRef>
        </dgm:style>
      </dgm:prSet>
      <dgm:spPr>
        <a:solidFill>
          <a:srgbClr val="C00000">
            <a:alpha val="50000"/>
          </a:srgbClr>
        </a:solidFill>
        <a:ln>
          <a:noFill/>
        </a:ln>
      </dgm:spPr>
      <dgm:t>
        <a:bodyPr/>
        <a:lstStyle/>
        <a:p>
          <a:r>
            <a:rPr kumimoji="1" lang="ja-JP" altLang="en-US" sz="2400" b="1" dirty="0">
              <a:latin typeface="+mn-ea"/>
              <a:ea typeface="+mn-ea"/>
            </a:rPr>
            <a:t>①</a:t>
          </a:r>
          <a:r>
            <a:rPr kumimoji="1" lang="en-US" altLang="ja-JP" sz="2400" b="1" dirty="0">
              <a:latin typeface="+mn-ea"/>
              <a:ea typeface="+mn-ea"/>
            </a:rPr>
            <a:t>Alignment</a:t>
          </a:r>
          <a:endParaRPr kumimoji="1" lang="ja-JP" altLang="en-US" sz="2400" b="1" dirty="0">
            <a:latin typeface="+mn-ea"/>
            <a:ea typeface="+mn-ea"/>
          </a:endParaRPr>
        </a:p>
      </dgm:t>
    </dgm:pt>
    <dgm:pt modelId="{6221D953-384A-4614-9B1E-F1E81334A7BD}" type="parTrans" cxnId="{63A2067E-074B-4EFD-9299-483166FCEF80}">
      <dgm:prSet/>
      <dgm:spPr/>
      <dgm:t>
        <a:bodyPr/>
        <a:lstStyle/>
        <a:p>
          <a:endParaRPr kumimoji="1" lang="ja-JP" altLang="en-US" sz="2400" b="1">
            <a:latin typeface="+mn-ea"/>
            <a:ea typeface="+mn-ea"/>
          </a:endParaRPr>
        </a:p>
      </dgm:t>
    </dgm:pt>
    <dgm:pt modelId="{2FF911A6-EA8C-4137-9827-6BEFA64FAFF9}" type="sibTrans" cxnId="{63A2067E-074B-4EFD-9299-483166FCEF80}">
      <dgm:prSet/>
      <dgm:spPr/>
      <dgm:t>
        <a:bodyPr/>
        <a:lstStyle/>
        <a:p>
          <a:endParaRPr kumimoji="1" lang="ja-JP" altLang="en-US" sz="2400" b="1">
            <a:latin typeface="+mn-ea"/>
            <a:ea typeface="+mn-ea"/>
          </a:endParaRPr>
        </a:p>
      </dgm:t>
    </dgm:pt>
    <dgm:pt modelId="{2391569E-31EC-462C-8AD2-C7519BB1C12D}">
      <dgm:prSet phldrT="[テキスト]" custT="1">
        <dgm:style>
          <a:lnRef idx="0">
            <a:scrgbClr r="0" g="0" b="0"/>
          </a:lnRef>
          <a:fillRef idx="0">
            <a:scrgbClr r="0" g="0" b="0"/>
          </a:fillRef>
          <a:effectRef idx="0">
            <a:scrgbClr r="0" g="0" b="0"/>
          </a:effectRef>
          <a:fontRef idx="minor">
            <a:schemeClr val="lt1"/>
          </a:fontRef>
        </dgm:style>
      </dgm:prSet>
      <dgm:spPr>
        <a:solidFill>
          <a:srgbClr val="0070C0">
            <a:alpha val="50000"/>
          </a:srgbClr>
        </a:solidFill>
        <a:ln>
          <a:noFill/>
        </a:ln>
      </dgm:spPr>
      <dgm:t>
        <a:bodyPr/>
        <a:lstStyle/>
        <a:p>
          <a:r>
            <a:rPr kumimoji="1" lang="ja-JP" altLang="en-US" sz="2400" b="1" dirty="0">
              <a:latin typeface="+mn-ea"/>
              <a:ea typeface="+mn-ea"/>
            </a:rPr>
            <a:t>②</a:t>
          </a:r>
          <a:r>
            <a:rPr kumimoji="1" lang="en-US" altLang="ja-JP" sz="2400" b="1" dirty="0">
              <a:latin typeface="+mn-ea"/>
              <a:ea typeface="+mn-ea"/>
            </a:rPr>
            <a:t>Postural Tone</a:t>
          </a:r>
          <a:endParaRPr kumimoji="1" lang="ja-JP" altLang="en-US" sz="2400" b="1" dirty="0">
            <a:latin typeface="+mn-ea"/>
            <a:ea typeface="+mn-ea"/>
          </a:endParaRPr>
        </a:p>
      </dgm:t>
    </dgm:pt>
    <dgm:pt modelId="{404C7E6F-FBA4-4E3F-8B24-2DA1B1AE9510}" type="parTrans" cxnId="{2427C65D-5E57-4BEC-A5FB-7C6C9B7F0C4A}">
      <dgm:prSet/>
      <dgm:spPr/>
      <dgm:t>
        <a:bodyPr/>
        <a:lstStyle/>
        <a:p>
          <a:endParaRPr kumimoji="1" lang="ja-JP" altLang="en-US" sz="2400" b="1">
            <a:latin typeface="+mn-ea"/>
            <a:ea typeface="+mn-ea"/>
          </a:endParaRPr>
        </a:p>
      </dgm:t>
    </dgm:pt>
    <dgm:pt modelId="{56F9E954-7198-42B8-927D-5D07ABC34FEE}" type="sibTrans" cxnId="{2427C65D-5E57-4BEC-A5FB-7C6C9B7F0C4A}">
      <dgm:prSet/>
      <dgm:spPr/>
      <dgm:t>
        <a:bodyPr/>
        <a:lstStyle/>
        <a:p>
          <a:endParaRPr kumimoji="1" lang="ja-JP" altLang="en-US" sz="2400" b="1">
            <a:latin typeface="+mn-ea"/>
            <a:ea typeface="+mn-ea"/>
          </a:endParaRPr>
        </a:p>
      </dgm:t>
    </dgm:pt>
    <dgm:pt modelId="{EBEE7F88-A90B-4A26-B128-3A7C7223B721}">
      <dgm:prSet phldrT="[テキスト]" custT="1">
        <dgm:style>
          <a:lnRef idx="0">
            <a:scrgbClr r="0" g="0" b="0"/>
          </a:lnRef>
          <a:fillRef idx="0">
            <a:scrgbClr r="0" g="0" b="0"/>
          </a:fillRef>
          <a:effectRef idx="0">
            <a:scrgbClr r="0" g="0" b="0"/>
          </a:effectRef>
          <a:fontRef idx="minor">
            <a:schemeClr val="lt1"/>
          </a:fontRef>
        </dgm:style>
      </dgm:prSet>
      <dgm:spPr>
        <a:solidFill>
          <a:srgbClr val="00B050">
            <a:alpha val="50000"/>
          </a:srgbClr>
        </a:solidFill>
        <a:ln>
          <a:noFill/>
        </a:ln>
      </dgm:spPr>
      <dgm:t>
        <a:bodyPr/>
        <a:lstStyle/>
        <a:p>
          <a:r>
            <a:rPr kumimoji="1" lang="ja-JP" altLang="en-US" sz="2400" b="1" dirty="0">
              <a:latin typeface="+mn-ea"/>
              <a:ea typeface="+mn-ea"/>
            </a:rPr>
            <a:t>③</a:t>
          </a:r>
          <a:r>
            <a:rPr kumimoji="1" lang="en-US" altLang="ja-JP" sz="2400" b="1" dirty="0">
              <a:latin typeface="+mn-ea"/>
              <a:ea typeface="+mn-ea"/>
            </a:rPr>
            <a:t>Base Of Support</a:t>
          </a:r>
          <a:endParaRPr kumimoji="1" lang="ja-JP" altLang="en-US" sz="2400" b="1" dirty="0">
            <a:latin typeface="+mn-ea"/>
            <a:ea typeface="+mn-ea"/>
          </a:endParaRPr>
        </a:p>
      </dgm:t>
    </dgm:pt>
    <dgm:pt modelId="{F8A8D187-9AE6-4DD9-9058-98B99D081E19}" type="parTrans" cxnId="{82FB9E1F-DC89-40C0-885A-5FF3EC90F0C1}">
      <dgm:prSet/>
      <dgm:spPr/>
      <dgm:t>
        <a:bodyPr/>
        <a:lstStyle/>
        <a:p>
          <a:endParaRPr kumimoji="1" lang="ja-JP" altLang="en-US" sz="2400" b="1">
            <a:latin typeface="+mn-ea"/>
            <a:ea typeface="+mn-ea"/>
          </a:endParaRPr>
        </a:p>
      </dgm:t>
    </dgm:pt>
    <dgm:pt modelId="{B3328D0C-05A6-4CD8-BA41-1206EEFD1CB2}" type="sibTrans" cxnId="{82FB9E1F-DC89-40C0-885A-5FF3EC90F0C1}">
      <dgm:prSet/>
      <dgm:spPr/>
      <dgm:t>
        <a:bodyPr/>
        <a:lstStyle/>
        <a:p>
          <a:endParaRPr kumimoji="1" lang="ja-JP" altLang="en-US" sz="2400" b="1">
            <a:latin typeface="+mn-ea"/>
            <a:ea typeface="+mn-ea"/>
          </a:endParaRPr>
        </a:p>
      </dgm:t>
    </dgm:pt>
    <dgm:pt modelId="{771D093A-2FC6-42A6-9978-782BDC6AA3AD}" type="pres">
      <dgm:prSet presAssocID="{192B167A-CED9-4AB4-8CC3-6B06445163BD}" presName="cycle" presStyleCnt="0">
        <dgm:presLayoutVars>
          <dgm:dir/>
          <dgm:resizeHandles val="exact"/>
        </dgm:presLayoutVars>
      </dgm:prSet>
      <dgm:spPr/>
    </dgm:pt>
    <dgm:pt modelId="{D7856FCE-13A2-414C-8E48-B72DF319364B}" type="pres">
      <dgm:prSet presAssocID="{B4BEF9AF-0403-476F-8C8B-8F5D2716623B}" presName="node" presStyleLbl="node1" presStyleIdx="0" presStyleCnt="3" custScaleX="127538">
        <dgm:presLayoutVars>
          <dgm:bulletEnabled val="1"/>
        </dgm:presLayoutVars>
      </dgm:prSet>
      <dgm:spPr/>
    </dgm:pt>
    <dgm:pt modelId="{8130194C-31BA-4738-9920-9341C3EB666B}" type="pres">
      <dgm:prSet presAssocID="{B4BEF9AF-0403-476F-8C8B-8F5D2716623B}" presName="spNode" presStyleCnt="0"/>
      <dgm:spPr/>
    </dgm:pt>
    <dgm:pt modelId="{CB97B9EA-921F-4ABC-9717-D3A2EE7511C6}" type="pres">
      <dgm:prSet presAssocID="{2FF911A6-EA8C-4137-9827-6BEFA64FAFF9}" presName="sibTrans" presStyleLbl="sibTrans1D1" presStyleIdx="0" presStyleCnt="3"/>
      <dgm:spPr/>
    </dgm:pt>
    <dgm:pt modelId="{FDE18FC0-6507-4D40-B17C-A8FF6E2BB17D}" type="pres">
      <dgm:prSet presAssocID="{2391569E-31EC-462C-8AD2-C7519BB1C12D}" presName="node" presStyleLbl="node1" presStyleIdx="1" presStyleCnt="3" custScaleX="127538">
        <dgm:presLayoutVars>
          <dgm:bulletEnabled val="1"/>
        </dgm:presLayoutVars>
      </dgm:prSet>
      <dgm:spPr/>
    </dgm:pt>
    <dgm:pt modelId="{67AD26B0-C339-4462-8DBA-0DF1A0F94F93}" type="pres">
      <dgm:prSet presAssocID="{2391569E-31EC-462C-8AD2-C7519BB1C12D}" presName="spNode" presStyleCnt="0"/>
      <dgm:spPr/>
    </dgm:pt>
    <dgm:pt modelId="{1501570A-A053-44CE-A53B-95A18F048D12}" type="pres">
      <dgm:prSet presAssocID="{56F9E954-7198-42B8-927D-5D07ABC34FEE}" presName="sibTrans" presStyleLbl="sibTrans1D1" presStyleIdx="1" presStyleCnt="3"/>
      <dgm:spPr/>
    </dgm:pt>
    <dgm:pt modelId="{37ED43E1-CEC9-4773-99D3-DAAA36D7490E}" type="pres">
      <dgm:prSet presAssocID="{EBEE7F88-A90B-4A26-B128-3A7C7223B721}" presName="node" presStyleLbl="node1" presStyleIdx="2" presStyleCnt="3" custScaleX="127538">
        <dgm:presLayoutVars>
          <dgm:bulletEnabled val="1"/>
        </dgm:presLayoutVars>
      </dgm:prSet>
      <dgm:spPr/>
    </dgm:pt>
    <dgm:pt modelId="{4F015793-6DCE-4FED-9FED-AE163FD41A88}" type="pres">
      <dgm:prSet presAssocID="{EBEE7F88-A90B-4A26-B128-3A7C7223B721}" presName="spNode" presStyleCnt="0"/>
      <dgm:spPr/>
    </dgm:pt>
    <dgm:pt modelId="{66F3E491-3783-4681-ACBD-26510ADB75C1}" type="pres">
      <dgm:prSet presAssocID="{B3328D0C-05A6-4CD8-BA41-1206EEFD1CB2}" presName="sibTrans" presStyleLbl="sibTrans1D1" presStyleIdx="2" presStyleCnt="3"/>
      <dgm:spPr/>
    </dgm:pt>
  </dgm:ptLst>
  <dgm:cxnLst>
    <dgm:cxn modelId="{82FB9E1F-DC89-40C0-885A-5FF3EC90F0C1}" srcId="{192B167A-CED9-4AB4-8CC3-6B06445163BD}" destId="{EBEE7F88-A90B-4A26-B128-3A7C7223B721}" srcOrd="2" destOrd="0" parTransId="{F8A8D187-9AE6-4DD9-9058-98B99D081E19}" sibTransId="{B3328D0C-05A6-4CD8-BA41-1206EEFD1CB2}"/>
    <dgm:cxn modelId="{7C91EE2F-83AD-4942-9D18-0455BD51FE7A}" type="presOf" srcId="{56F9E954-7198-42B8-927D-5D07ABC34FEE}" destId="{1501570A-A053-44CE-A53B-95A18F048D12}" srcOrd="0" destOrd="0" presId="urn:microsoft.com/office/officeart/2005/8/layout/cycle6"/>
    <dgm:cxn modelId="{14A8ED5B-8A67-4712-BD7B-6E3E0CB2BA94}" type="presOf" srcId="{2391569E-31EC-462C-8AD2-C7519BB1C12D}" destId="{FDE18FC0-6507-4D40-B17C-A8FF6E2BB17D}" srcOrd="0" destOrd="0" presId="urn:microsoft.com/office/officeart/2005/8/layout/cycle6"/>
    <dgm:cxn modelId="{2427C65D-5E57-4BEC-A5FB-7C6C9B7F0C4A}" srcId="{192B167A-CED9-4AB4-8CC3-6B06445163BD}" destId="{2391569E-31EC-462C-8AD2-C7519BB1C12D}" srcOrd="1" destOrd="0" parTransId="{404C7E6F-FBA4-4E3F-8B24-2DA1B1AE9510}" sibTransId="{56F9E954-7198-42B8-927D-5D07ABC34FEE}"/>
    <dgm:cxn modelId="{63A2067E-074B-4EFD-9299-483166FCEF80}" srcId="{192B167A-CED9-4AB4-8CC3-6B06445163BD}" destId="{B4BEF9AF-0403-476F-8C8B-8F5D2716623B}" srcOrd="0" destOrd="0" parTransId="{6221D953-384A-4614-9B1E-F1E81334A7BD}" sibTransId="{2FF911A6-EA8C-4137-9827-6BEFA64FAFF9}"/>
    <dgm:cxn modelId="{8174EE99-BA8F-4472-AD76-18A09B7C62CD}" type="presOf" srcId="{B4BEF9AF-0403-476F-8C8B-8F5D2716623B}" destId="{D7856FCE-13A2-414C-8E48-B72DF319364B}" srcOrd="0" destOrd="0" presId="urn:microsoft.com/office/officeart/2005/8/layout/cycle6"/>
    <dgm:cxn modelId="{0327D7B1-3B0B-4215-BFF7-86410F319A26}" type="presOf" srcId="{2FF911A6-EA8C-4137-9827-6BEFA64FAFF9}" destId="{CB97B9EA-921F-4ABC-9717-D3A2EE7511C6}" srcOrd="0" destOrd="0" presId="urn:microsoft.com/office/officeart/2005/8/layout/cycle6"/>
    <dgm:cxn modelId="{AF7EF5D7-9622-42DF-8283-698217A2C591}" type="presOf" srcId="{EBEE7F88-A90B-4A26-B128-3A7C7223B721}" destId="{37ED43E1-CEC9-4773-99D3-DAAA36D7490E}" srcOrd="0" destOrd="0" presId="urn:microsoft.com/office/officeart/2005/8/layout/cycle6"/>
    <dgm:cxn modelId="{0491AFE0-1FC4-4D26-83A1-D82B2EA38A0B}" type="presOf" srcId="{192B167A-CED9-4AB4-8CC3-6B06445163BD}" destId="{771D093A-2FC6-42A6-9978-782BDC6AA3AD}" srcOrd="0" destOrd="0" presId="urn:microsoft.com/office/officeart/2005/8/layout/cycle6"/>
    <dgm:cxn modelId="{E0175DF8-6EA3-48F8-98B7-87187BA39C2B}" type="presOf" srcId="{B3328D0C-05A6-4CD8-BA41-1206EEFD1CB2}" destId="{66F3E491-3783-4681-ACBD-26510ADB75C1}" srcOrd="0" destOrd="0" presId="urn:microsoft.com/office/officeart/2005/8/layout/cycle6"/>
    <dgm:cxn modelId="{55212676-EF6C-479D-BF16-9E1C9967ED6D}" type="presParOf" srcId="{771D093A-2FC6-42A6-9978-782BDC6AA3AD}" destId="{D7856FCE-13A2-414C-8E48-B72DF319364B}" srcOrd="0" destOrd="0" presId="urn:microsoft.com/office/officeart/2005/8/layout/cycle6"/>
    <dgm:cxn modelId="{08038621-4978-446C-B562-80441B4D6A10}" type="presParOf" srcId="{771D093A-2FC6-42A6-9978-782BDC6AA3AD}" destId="{8130194C-31BA-4738-9920-9341C3EB666B}" srcOrd="1" destOrd="0" presId="urn:microsoft.com/office/officeart/2005/8/layout/cycle6"/>
    <dgm:cxn modelId="{11F171FF-E650-4556-A45C-BCB253361E1A}" type="presParOf" srcId="{771D093A-2FC6-42A6-9978-782BDC6AA3AD}" destId="{CB97B9EA-921F-4ABC-9717-D3A2EE7511C6}" srcOrd="2" destOrd="0" presId="urn:microsoft.com/office/officeart/2005/8/layout/cycle6"/>
    <dgm:cxn modelId="{92E89C94-8D5F-40C1-9CDB-B114FF5CB52B}" type="presParOf" srcId="{771D093A-2FC6-42A6-9978-782BDC6AA3AD}" destId="{FDE18FC0-6507-4D40-B17C-A8FF6E2BB17D}" srcOrd="3" destOrd="0" presId="urn:microsoft.com/office/officeart/2005/8/layout/cycle6"/>
    <dgm:cxn modelId="{A5DCC816-2565-4903-8CD4-D3A617CB522B}" type="presParOf" srcId="{771D093A-2FC6-42A6-9978-782BDC6AA3AD}" destId="{67AD26B0-C339-4462-8DBA-0DF1A0F94F93}" srcOrd="4" destOrd="0" presId="urn:microsoft.com/office/officeart/2005/8/layout/cycle6"/>
    <dgm:cxn modelId="{95778FA7-278B-4432-9C5D-ED24FE66AF71}" type="presParOf" srcId="{771D093A-2FC6-42A6-9978-782BDC6AA3AD}" destId="{1501570A-A053-44CE-A53B-95A18F048D12}" srcOrd="5" destOrd="0" presId="urn:microsoft.com/office/officeart/2005/8/layout/cycle6"/>
    <dgm:cxn modelId="{68AC6732-1606-4127-A8C4-C6594014FB55}" type="presParOf" srcId="{771D093A-2FC6-42A6-9978-782BDC6AA3AD}" destId="{37ED43E1-CEC9-4773-99D3-DAAA36D7490E}" srcOrd="6" destOrd="0" presId="urn:microsoft.com/office/officeart/2005/8/layout/cycle6"/>
    <dgm:cxn modelId="{015178FE-3D95-4B19-AA7F-767599F59FA0}" type="presParOf" srcId="{771D093A-2FC6-42A6-9978-782BDC6AA3AD}" destId="{4F015793-6DCE-4FED-9FED-AE163FD41A88}" srcOrd="7" destOrd="0" presId="urn:microsoft.com/office/officeart/2005/8/layout/cycle6"/>
    <dgm:cxn modelId="{51F73188-DE08-4A5D-979B-EE5386F83660}" type="presParOf" srcId="{771D093A-2FC6-42A6-9978-782BDC6AA3AD}" destId="{66F3E491-3783-4681-ACBD-26510ADB75C1}"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DD64D0-498E-4A14-8042-713EC8A412F5}" type="doc">
      <dgm:prSet loTypeId="urn:microsoft.com/office/officeart/2005/8/layout/venn1" loCatId="relationship" qsTypeId="urn:microsoft.com/office/officeart/2005/8/quickstyle/simple2" qsCatId="simple" csTypeId="urn:microsoft.com/office/officeart/2005/8/colors/accent6_2" csCatId="accent6" phldr="1"/>
      <dgm:spPr/>
    </dgm:pt>
    <dgm:pt modelId="{80DB01E5-BA3C-4AA6-BD34-1CE9A86A529E}">
      <dgm:prSet phldrT="[テキスト]" custT="1">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w="19050">
          <a:solidFill>
            <a:schemeClr val="bg1"/>
          </a:solidFill>
        </a:ln>
      </dgm:spPr>
      <dgm:t>
        <a:bodyPr/>
        <a:lstStyle/>
        <a:p>
          <a:r>
            <a:rPr kumimoji="1" lang="ja-JP" altLang="en-US" sz="3200" b="1">
              <a:solidFill>
                <a:schemeClr val="bg1"/>
              </a:solidFill>
            </a:rPr>
            <a:t>基礎知識</a:t>
          </a:r>
        </a:p>
      </dgm:t>
    </dgm:pt>
    <dgm:pt modelId="{7DC277C4-4EDD-4CBB-9B4B-4CFD57FCB315}" type="parTrans" cxnId="{568F68B2-87EC-4448-B28D-F8CBED09296B}">
      <dgm:prSet/>
      <dgm:spPr/>
      <dgm:t>
        <a:bodyPr/>
        <a:lstStyle/>
        <a:p>
          <a:endParaRPr kumimoji="1" lang="ja-JP" altLang="en-US" sz="3200" b="1"/>
        </a:p>
      </dgm:t>
    </dgm:pt>
    <dgm:pt modelId="{AF9EDF26-B7B1-4EDE-888F-3D8DB6CE6B7A}" type="sibTrans" cxnId="{568F68B2-87EC-4448-B28D-F8CBED09296B}">
      <dgm:prSet/>
      <dgm:spPr/>
      <dgm:t>
        <a:bodyPr/>
        <a:lstStyle/>
        <a:p>
          <a:endParaRPr kumimoji="1" lang="ja-JP" altLang="en-US" sz="3200" b="1"/>
        </a:p>
      </dgm:t>
    </dgm:pt>
    <dgm:pt modelId="{7607B2E1-E582-4154-85A1-E6059DA845B2}">
      <dgm:prSet phldrT="[テキスト]" custT="1">
        <dgm:style>
          <a:lnRef idx="0">
            <a:scrgbClr r="0" g="0" b="0"/>
          </a:lnRef>
          <a:fillRef idx="0">
            <a:scrgbClr r="0" g="0" b="0"/>
          </a:fillRef>
          <a:effectRef idx="0">
            <a:scrgbClr r="0" g="0" b="0"/>
          </a:effectRef>
          <a:fontRef idx="minor">
            <a:schemeClr val="lt1"/>
          </a:fontRef>
        </dgm:style>
      </dgm:prSet>
      <dgm:spPr>
        <a:solidFill>
          <a:schemeClr val="accent3">
            <a:lumMod val="50000"/>
            <a:alpha val="50000"/>
          </a:schemeClr>
        </a:solidFill>
        <a:ln w="19050">
          <a:solidFill>
            <a:schemeClr val="bg1"/>
          </a:solidFill>
        </a:ln>
      </dgm:spPr>
      <dgm:t>
        <a:bodyPr/>
        <a:lstStyle/>
        <a:p>
          <a:r>
            <a:rPr kumimoji="1" lang="ja-JP" altLang="en-US" sz="3200" b="1">
              <a:solidFill>
                <a:schemeClr val="bg1"/>
              </a:solidFill>
            </a:rPr>
            <a:t>評 価</a:t>
          </a:r>
        </a:p>
      </dgm:t>
    </dgm:pt>
    <dgm:pt modelId="{0215556A-07E4-42A6-B925-75C92F106B95}" type="parTrans" cxnId="{4D3718DD-A077-46B4-83F7-FCC1C58D9D5D}">
      <dgm:prSet/>
      <dgm:spPr/>
      <dgm:t>
        <a:bodyPr/>
        <a:lstStyle/>
        <a:p>
          <a:endParaRPr kumimoji="1" lang="ja-JP" altLang="en-US" sz="3200" b="1"/>
        </a:p>
      </dgm:t>
    </dgm:pt>
    <dgm:pt modelId="{189ECD36-F584-4D6F-97E5-5BA12AB6A9F2}" type="sibTrans" cxnId="{4D3718DD-A077-46B4-83F7-FCC1C58D9D5D}">
      <dgm:prSet/>
      <dgm:spPr/>
      <dgm:t>
        <a:bodyPr/>
        <a:lstStyle/>
        <a:p>
          <a:endParaRPr kumimoji="1" lang="ja-JP" altLang="en-US" sz="3200" b="1"/>
        </a:p>
      </dgm:t>
    </dgm:pt>
    <dgm:pt modelId="{44B1C034-D500-4781-9490-F3E579C83F9C}">
      <dgm:prSet phldrT="[テキスト]"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kumimoji="1" lang="ja-JP" altLang="en-US" sz="3200" b="1"/>
            <a:t>評価からの推論</a:t>
          </a:r>
        </a:p>
      </dgm:t>
    </dgm:pt>
    <dgm:pt modelId="{133828AC-5DAF-4494-A865-8EC4ED6273B4}" type="parTrans" cxnId="{4ADA328A-BD3F-446E-B196-BDE5F6AA685D}">
      <dgm:prSet/>
      <dgm:spPr/>
      <dgm:t>
        <a:bodyPr/>
        <a:lstStyle/>
        <a:p>
          <a:endParaRPr kumimoji="1" lang="ja-JP" altLang="en-US" sz="3200" b="1"/>
        </a:p>
      </dgm:t>
    </dgm:pt>
    <dgm:pt modelId="{AF8B6CED-DBE7-4385-BBB2-CC0C52292358}" type="sibTrans" cxnId="{4ADA328A-BD3F-446E-B196-BDE5F6AA685D}">
      <dgm:prSet/>
      <dgm:spPr/>
      <dgm:t>
        <a:bodyPr/>
        <a:lstStyle/>
        <a:p>
          <a:endParaRPr kumimoji="1" lang="ja-JP" altLang="en-US" sz="3200" b="1"/>
        </a:p>
      </dgm:t>
    </dgm:pt>
    <dgm:pt modelId="{F3B8DCBB-D51B-4C38-930A-CFDACC6EDDB7}" type="pres">
      <dgm:prSet presAssocID="{74DD64D0-498E-4A14-8042-713EC8A412F5}" presName="compositeShape" presStyleCnt="0">
        <dgm:presLayoutVars>
          <dgm:chMax val="7"/>
          <dgm:dir/>
          <dgm:resizeHandles val="exact"/>
        </dgm:presLayoutVars>
      </dgm:prSet>
      <dgm:spPr/>
    </dgm:pt>
    <dgm:pt modelId="{BB9529F9-A05D-4085-8D94-B95175F3E547}" type="pres">
      <dgm:prSet presAssocID="{80DB01E5-BA3C-4AA6-BD34-1CE9A86A529E}" presName="circ1" presStyleLbl="vennNode1" presStyleIdx="0" presStyleCnt="3"/>
      <dgm:spPr/>
    </dgm:pt>
    <dgm:pt modelId="{D7FC3DA9-8FB8-4E13-8F4E-F9AF1C42EAF8}" type="pres">
      <dgm:prSet presAssocID="{80DB01E5-BA3C-4AA6-BD34-1CE9A86A529E}" presName="circ1Tx" presStyleLbl="revTx" presStyleIdx="0" presStyleCnt="0">
        <dgm:presLayoutVars>
          <dgm:chMax val="0"/>
          <dgm:chPref val="0"/>
          <dgm:bulletEnabled val="1"/>
        </dgm:presLayoutVars>
      </dgm:prSet>
      <dgm:spPr/>
    </dgm:pt>
    <dgm:pt modelId="{9ACD3E96-B49F-429E-9E0C-36D391A84C6F}" type="pres">
      <dgm:prSet presAssocID="{7607B2E1-E582-4154-85A1-E6059DA845B2}" presName="circ2" presStyleLbl="vennNode1" presStyleIdx="1" presStyleCnt="3"/>
      <dgm:spPr/>
    </dgm:pt>
    <dgm:pt modelId="{7667E155-2599-4277-9545-066ACB3D3CC4}" type="pres">
      <dgm:prSet presAssocID="{7607B2E1-E582-4154-85A1-E6059DA845B2}" presName="circ2Tx" presStyleLbl="revTx" presStyleIdx="0" presStyleCnt="0">
        <dgm:presLayoutVars>
          <dgm:chMax val="0"/>
          <dgm:chPref val="0"/>
          <dgm:bulletEnabled val="1"/>
        </dgm:presLayoutVars>
      </dgm:prSet>
      <dgm:spPr/>
    </dgm:pt>
    <dgm:pt modelId="{78F0569F-89EC-4B71-BA96-143EA62BB2C4}" type="pres">
      <dgm:prSet presAssocID="{44B1C034-D500-4781-9490-F3E579C83F9C}" presName="circ3" presStyleLbl="vennNode1" presStyleIdx="2" presStyleCnt="3"/>
      <dgm:spPr/>
    </dgm:pt>
    <dgm:pt modelId="{3E050C9F-E8FF-4F38-A640-3DFDF72E0223}" type="pres">
      <dgm:prSet presAssocID="{44B1C034-D500-4781-9490-F3E579C83F9C}" presName="circ3Tx" presStyleLbl="revTx" presStyleIdx="0" presStyleCnt="0">
        <dgm:presLayoutVars>
          <dgm:chMax val="0"/>
          <dgm:chPref val="0"/>
          <dgm:bulletEnabled val="1"/>
        </dgm:presLayoutVars>
      </dgm:prSet>
      <dgm:spPr/>
    </dgm:pt>
  </dgm:ptLst>
  <dgm:cxnLst>
    <dgm:cxn modelId="{25ADB708-1BE5-47EE-82DC-AAF85CF4A4B6}" type="presOf" srcId="{44B1C034-D500-4781-9490-F3E579C83F9C}" destId="{3E050C9F-E8FF-4F38-A640-3DFDF72E0223}" srcOrd="1" destOrd="0" presId="urn:microsoft.com/office/officeart/2005/8/layout/venn1"/>
    <dgm:cxn modelId="{EA1DF133-2DB5-48D7-A797-9186567EA013}" type="presOf" srcId="{7607B2E1-E582-4154-85A1-E6059DA845B2}" destId="{9ACD3E96-B49F-429E-9E0C-36D391A84C6F}" srcOrd="0" destOrd="0" presId="urn:microsoft.com/office/officeart/2005/8/layout/venn1"/>
    <dgm:cxn modelId="{5D4C3F38-A88B-4970-97CD-2A27E501E11D}" type="presOf" srcId="{7607B2E1-E582-4154-85A1-E6059DA845B2}" destId="{7667E155-2599-4277-9545-066ACB3D3CC4}" srcOrd="1" destOrd="0" presId="urn:microsoft.com/office/officeart/2005/8/layout/venn1"/>
    <dgm:cxn modelId="{8B127F86-216D-4AC2-96B4-265B2B8B27B1}" type="presOf" srcId="{80DB01E5-BA3C-4AA6-BD34-1CE9A86A529E}" destId="{BB9529F9-A05D-4085-8D94-B95175F3E547}" srcOrd="0" destOrd="0" presId="urn:microsoft.com/office/officeart/2005/8/layout/venn1"/>
    <dgm:cxn modelId="{4ADA328A-BD3F-446E-B196-BDE5F6AA685D}" srcId="{74DD64D0-498E-4A14-8042-713EC8A412F5}" destId="{44B1C034-D500-4781-9490-F3E579C83F9C}" srcOrd="2" destOrd="0" parTransId="{133828AC-5DAF-4494-A865-8EC4ED6273B4}" sibTransId="{AF8B6CED-DBE7-4385-BBB2-CC0C52292358}"/>
    <dgm:cxn modelId="{BE228E92-86AB-4CB1-B157-7AF96ACA5FC6}" type="presOf" srcId="{44B1C034-D500-4781-9490-F3E579C83F9C}" destId="{78F0569F-89EC-4B71-BA96-143EA62BB2C4}" srcOrd="0" destOrd="0" presId="urn:microsoft.com/office/officeart/2005/8/layout/venn1"/>
    <dgm:cxn modelId="{723EF895-56A5-417E-A7B5-431BE37DD793}" type="presOf" srcId="{80DB01E5-BA3C-4AA6-BD34-1CE9A86A529E}" destId="{D7FC3DA9-8FB8-4E13-8F4E-F9AF1C42EAF8}" srcOrd="1" destOrd="0" presId="urn:microsoft.com/office/officeart/2005/8/layout/venn1"/>
    <dgm:cxn modelId="{568F68B2-87EC-4448-B28D-F8CBED09296B}" srcId="{74DD64D0-498E-4A14-8042-713EC8A412F5}" destId="{80DB01E5-BA3C-4AA6-BD34-1CE9A86A529E}" srcOrd="0" destOrd="0" parTransId="{7DC277C4-4EDD-4CBB-9B4B-4CFD57FCB315}" sibTransId="{AF9EDF26-B7B1-4EDE-888F-3D8DB6CE6B7A}"/>
    <dgm:cxn modelId="{4D3718DD-A077-46B4-83F7-FCC1C58D9D5D}" srcId="{74DD64D0-498E-4A14-8042-713EC8A412F5}" destId="{7607B2E1-E582-4154-85A1-E6059DA845B2}" srcOrd="1" destOrd="0" parTransId="{0215556A-07E4-42A6-B925-75C92F106B95}" sibTransId="{189ECD36-F584-4D6F-97E5-5BA12AB6A9F2}"/>
    <dgm:cxn modelId="{F9177CE7-BC82-46AE-9863-855841A57088}" type="presOf" srcId="{74DD64D0-498E-4A14-8042-713EC8A412F5}" destId="{F3B8DCBB-D51B-4C38-930A-CFDACC6EDDB7}" srcOrd="0" destOrd="0" presId="urn:microsoft.com/office/officeart/2005/8/layout/venn1"/>
    <dgm:cxn modelId="{7DEE89C9-EA4E-4BF0-AE57-756EA03909DE}" type="presParOf" srcId="{F3B8DCBB-D51B-4C38-930A-CFDACC6EDDB7}" destId="{BB9529F9-A05D-4085-8D94-B95175F3E547}" srcOrd="0" destOrd="0" presId="urn:microsoft.com/office/officeart/2005/8/layout/venn1"/>
    <dgm:cxn modelId="{FA2345BF-110B-4E4C-B61E-73D1A903372C}" type="presParOf" srcId="{F3B8DCBB-D51B-4C38-930A-CFDACC6EDDB7}" destId="{D7FC3DA9-8FB8-4E13-8F4E-F9AF1C42EAF8}" srcOrd="1" destOrd="0" presId="urn:microsoft.com/office/officeart/2005/8/layout/venn1"/>
    <dgm:cxn modelId="{D0A16D3E-9128-4EF4-9B77-6B326860CC46}" type="presParOf" srcId="{F3B8DCBB-D51B-4C38-930A-CFDACC6EDDB7}" destId="{9ACD3E96-B49F-429E-9E0C-36D391A84C6F}" srcOrd="2" destOrd="0" presId="urn:microsoft.com/office/officeart/2005/8/layout/venn1"/>
    <dgm:cxn modelId="{0CF766B9-67FF-43F1-9548-377142E71479}" type="presParOf" srcId="{F3B8DCBB-D51B-4C38-930A-CFDACC6EDDB7}" destId="{7667E155-2599-4277-9545-066ACB3D3CC4}" srcOrd="3" destOrd="0" presId="urn:microsoft.com/office/officeart/2005/8/layout/venn1"/>
    <dgm:cxn modelId="{5134D59E-9BA8-4808-8644-096E84DECC63}" type="presParOf" srcId="{F3B8DCBB-D51B-4C38-930A-CFDACC6EDDB7}" destId="{78F0569F-89EC-4B71-BA96-143EA62BB2C4}" srcOrd="4" destOrd="0" presId="urn:microsoft.com/office/officeart/2005/8/layout/venn1"/>
    <dgm:cxn modelId="{5562DA9B-3D02-49D5-B3AE-B9859F28F52A}" type="presParOf" srcId="{F3B8DCBB-D51B-4C38-930A-CFDACC6EDDB7}" destId="{3E050C9F-E8FF-4F38-A640-3DFDF72E0223}" srcOrd="5" destOrd="0" presId="urn:microsoft.com/office/officeart/2005/8/layout/ven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3C8B9-F974-4A28-B183-929A58AA1290}">
      <dsp:nvSpPr>
        <dsp:cNvPr id="0" name=""/>
        <dsp:cNvSpPr/>
      </dsp:nvSpPr>
      <dsp:spPr>
        <a:xfrm>
          <a:off x="3617639" y="922"/>
          <a:ext cx="1728938" cy="1123809"/>
        </a:xfrm>
        <a:prstGeom prst="roundRect">
          <a:avLst/>
        </a:prstGeom>
        <a:solidFill>
          <a:schemeClr val="accent3">
            <a:lumMod val="50000"/>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b="1" kern="1200" dirty="0"/>
            <a:t>背臥位</a:t>
          </a:r>
          <a:endParaRPr kumimoji="1" lang="en-US" altLang="ja-JP" sz="3500" b="1" kern="1200" dirty="0"/>
        </a:p>
      </dsp:txBody>
      <dsp:txXfrm>
        <a:off x="3672499" y="55782"/>
        <a:ext cx="1619218" cy="1014089"/>
      </dsp:txXfrm>
    </dsp:sp>
    <dsp:sp modelId="{23CB1178-C030-47A5-AD15-BE1DCA125A00}">
      <dsp:nvSpPr>
        <dsp:cNvPr id="0" name=""/>
        <dsp:cNvSpPr/>
      </dsp:nvSpPr>
      <dsp:spPr>
        <a:xfrm>
          <a:off x="2626733" y="562827"/>
          <a:ext cx="3710749" cy="3710749"/>
        </a:xfrm>
        <a:custGeom>
          <a:avLst/>
          <a:gdLst/>
          <a:ahLst/>
          <a:cxnLst/>
          <a:rect l="0" t="0" r="0" b="0"/>
          <a:pathLst>
            <a:path>
              <a:moveTo>
                <a:pt x="2732278" y="220304"/>
              </a:moveTo>
              <a:arcTo wR="1855374" hR="1855374" stAng="17892304" swAng="2623866"/>
            </a:path>
          </a:pathLst>
        </a:custGeom>
        <a:noFill/>
        <a:ln w="6350" cap="flat" cmpd="sng" algn="ctr">
          <a:solidFill>
            <a:schemeClr val="accent3"/>
          </a:solidFill>
          <a:prstDash val="solid"/>
          <a:miter lim="800000"/>
        </a:ln>
        <a:effectLst/>
      </dsp:spPr>
      <dsp:style>
        <a:lnRef idx="1">
          <a:scrgbClr r="0" g="0" b="0"/>
        </a:lnRef>
        <a:fillRef idx="0">
          <a:scrgbClr r="0" g="0" b="0"/>
        </a:fillRef>
        <a:effectRef idx="0">
          <a:scrgbClr r="0" g="0" b="0"/>
        </a:effectRef>
        <a:fontRef idx="minor"/>
      </dsp:style>
    </dsp:sp>
    <dsp:sp modelId="{F259B41F-4F18-46CC-A7E2-0A49BD2A6788}">
      <dsp:nvSpPr>
        <dsp:cNvPr id="0" name=""/>
        <dsp:cNvSpPr/>
      </dsp:nvSpPr>
      <dsp:spPr>
        <a:xfrm>
          <a:off x="5473014" y="1856297"/>
          <a:ext cx="1728938" cy="1123809"/>
        </a:xfrm>
        <a:prstGeom prst="roundRect">
          <a:avLst/>
        </a:prstGeom>
        <a:solidFill>
          <a:schemeClr val="accent3">
            <a:lumMod val="50000"/>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b="1" kern="1200" dirty="0"/>
            <a:t>側臥位</a:t>
          </a:r>
        </a:p>
      </dsp:txBody>
      <dsp:txXfrm>
        <a:off x="5527874" y="1911157"/>
        <a:ext cx="1619218" cy="1014089"/>
      </dsp:txXfrm>
    </dsp:sp>
    <dsp:sp modelId="{790BA664-7568-46D8-BCCF-64C13ACF2F21}">
      <dsp:nvSpPr>
        <dsp:cNvPr id="0" name=""/>
        <dsp:cNvSpPr/>
      </dsp:nvSpPr>
      <dsp:spPr>
        <a:xfrm>
          <a:off x="2626733" y="562827"/>
          <a:ext cx="3710749" cy="3710749"/>
        </a:xfrm>
        <a:custGeom>
          <a:avLst/>
          <a:gdLst/>
          <a:ahLst/>
          <a:cxnLst/>
          <a:rect l="0" t="0" r="0" b="0"/>
          <a:pathLst>
            <a:path>
              <a:moveTo>
                <a:pt x="3619301" y="2430683"/>
              </a:moveTo>
              <a:arcTo wR="1855374" hR="1855374" stAng="1083831" swAng="2623866"/>
            </a:path>
          </a:pathLst>
        </a:custGeom>
        <a:noFill/>
        <a:ln w="6350" cap="flat" cmpd="sng" algn="ctr">
          <a:solidFill>
            <a:schemeClr val="accent3"/>
          </a:solidFill>
          <a:prstDash val="solid"/>
          <a:miter lim="800000"/>
        </a:ln>
        <a:effectLst/>
      </dsp:spPr>
      <dsp:style>
        <a:lnRef idx="1">
          <a:scrgbClr r="0" g="0" b="0"/>
        </a:lnRef>
        <a:fillRef idx="0">
          <a:scrgbClr r="0" g="0" b="0"/>
        </a:fillRef>
        <a:effectRef idx="0">
          <a:scrgbClr r="0" g="0" b="0"/>
        </a:effectRef>
        <a:fontRef idx="minor"/>
      </dsp:style>
    </dsp:sp>
    <dsp:sp modelId="{E36D5161-AFFC-4FE9-A4BF-91A84106A79C}">
      <dsp:nvSpPr>
        <dsp:cNvPr id="0" name=""/>
        <dsp:cNvSpPr/>
      </dsp:nvSpPr>
      <dsp:spPr>
        <a:xfrm>
          <a:off x="3617639" y="3711671"/>
          <a:ext cx="1728938" cy="1123809"/>
        </a:xfrm>
        <a:prstGeom prst="roundRect">
          <a:avLst/>
        </a:prstGeom>
        <a:solidFill>
          <a:schemeClr val="accent3">
            <a:lumMod val="50000"/>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b="1" kern="1200" dirty="0"/>
            <a:t>座位</a:t>
          </a:r>
        </a:p>
      </dsp:txBody>
      <dsp:txXfrm>
        <a:off x="3672499" y="3766531"/>
        <a:ext cx="1619218" cy="1014089"/>
      </dsp:txXfrm>
    </dsp:sp>
    <dsp:sp modelId="{E2016446-9638-4613-A40E-289A60DCA46B}">
      <dsp:nvSpPr>
        <dsp:cNvPr id="0" name=""/>
        <dsp:cNvSpPr/>
      </dsp:nvSpPr>
      <dsp:spPr>
        <a:xfrm>
          <a:off x="2626733" y="562827"/>
          <a:ext cx="3710749" cy="3710749"/>
        </a:xfrm>
        <a:custGeom>
          <a:avLst/>
          <a:gdLst/>
          <a:ahLst/>
          <a:cxnLst/>
          <a:rect l="0" t="0" r="0" b="0"/>
          <a:pathLst>
            <a:path>
              <a:moveTo>
                <a:pt x="978471" y="3490445"/>
              </a:moveTo>
              <a:arcTo wR="1855374" hR="1855374" stAng="7092304" swAng="2623866"/>
            </a:path>
          </a:pathLst>
        </a:custGeom>
        <a:noFill/>
        <a:ln w="6350" cap="flat" cmpd="sng" algn="ctr">
          <a:solidFill>
            <a:schemeClr val="accent2"/>
          </a:solidFill>
          <a:prstDash val="solid"/>
          <a:miter lim="800000"/>
        </a:ln>
        <a:effectLst/>
      </dsp:spPr>
      <dsp:style>
        <a:lnRef idx="1">
          <a:scrgbClr r="0" g="0" b="0"/>
        </a:lnRef>
        <a:fillRef idx="0">
          <a:scrgbClr r="0" g="0" b="0"/>
        </a:fillRef>
        <a:effectRef idx="0">
          <a:scrgbClr r="0" g="0" b="0"/>
        </a:effectRef>
        <a:fontRef idx="minor"/>
      </dsp:style>
    </dsp:sp>
    <dsp:sp modelId="{1D3B37C5-C014-48D2-80CC-29429F95ADC7}">
      <dsp:nvSpPr>
        <dsp:cNvPr id="0" name=""/>
        <dsp:cNvSpPr/>
      </dsp:nvSpPr>
      <dsp:spPr>
        <a:xfrm>
          <a:off x="1762264" y="1856297"/>
          <a:ext cx="1728938" cy="1123809"/>
        </a:xfrm>
        <a:prstGeom prst="roundRect">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b="1" kern="1200" dirty="0"/>
            <a:t>立位</a:t>
          </a:r>
        </a:p>
      </dsp:txBody>
      <dsp:txXfrm>
        <a:off x="1817124" y="1911157"/>
        <a:ext cx="1619218" cy="1014089"/>
      </dsp:txXfrm>
    </dsp:sp>
    <dsp:sp modelId="{BBFEE260-8D1E-48AB-8BED-6586E7B0B64C}">
      <dsp:nvSpPr>
        <dsp:cNvPr id="0" name=""/>
        <dsp:cNvSpPr/>
      </dsp:nvSpPr>
      <dsp:spPr>
        <a:xfrm>
          <a:off x="2626733" y="562827"/>
          <a:ext cx="3710749" cy="3710749"/>
        </a:xfrm>
        <a:custGeom>
          <a:avLst/>
          <a:gdLst/>
          <a:ahLst/>
          <a:cxnLst/>
          <a:rect l="0" t="0" r="0" b="0"/>
          <a:pathLst>
            <a:path>
              <a:moveTo>
                <a:pt x="91448" y="1280066"/>
              </a:moveTo>
              <a:arcTo wR="1855374" hR="1855374" stAng="11883831" swAng="2623866"/>
            </a:path>
          </a:pathLst>
        </a:cu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529F9-A05D-4085-8D94-B95175F3E547}">
      <dsp:nvSpPr>
        <dsp:cNvPr id="0" name=""/>
        <dsp:cNvSpPr/>
      </dsp:nvSpPr>
      <dsp:spPr>
        <a:xfrm>
          <a:off x="2438399" y="67733"/>
          <a:ext cx="3251200" cy="3251200"/>
        </a:xfrm>
        <a:prstGeom prst="ellipse">
          <a:avLst/>
        </a:prstGeom>
        <a:solidFill>
          <a:schemeClr val="accent2">
            <a:alpha val="50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t>基礎知識</a:t>
          </a:r>
        </a:p>
      </dsp:txBody>
      <dsp:txXfrm>
        <a:off x="2871893" y="636693"/>
        <a:ext cx="2384213" cy="1463040"/>
      </dsp:txXfrm>
    </dsp:sp>
    <dsp:sp modelId="{9ACD3E96-B49F-429E-9E0C-36D391A84C6F}">
      <dsp:nvSpPr>
        <dsp:cNvPr id="0" name=""/>
        <dsp:cNvSpPr/>
      </dsp:nvSpPr>
      <dsp:spPr>
        <a:xfrm>
          <a:off x="3611541" y="2099733"/>
          <a:ext cx="3251200" cy="3251200"/>
        </a:xfrm>
        <a:prstGeom prst="ellipse">
          <a:avLst/>
        </a:prstGeom>
        <a:solidFill>
          <a:schemeClr val="accent3">
            <a:lumMod val="50000"/>
            <a:alpha val="50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solidFill>
                <a:schemeClr val="bg1"/>
              </a:solidFill>
            </a:rPr>
            <a:t>評 価</a:t>
          </a:r>
        </a:p>
      </dsp:txBody>
      <dsp:txXfrm>
        <a:off x="4605866" y="2939626"/>
        <a:ext cx="1950720" cy="1788160"/>
      </dsp:txXfrm>
    </dsp:sp>
    <dsp:sp modelId="{78F0569F-89EC-4B71-BA96-143EA62BB2C4}">
      <dsp:nvSpPr>
        <dsp:cNvPr id="0" name=""/>
        <dsp:cNvSpPr/>
      </dsp:nvSpPr>
      <dsp:spPr>
        <a:xfrm>
          <a:off x="1265258" y="2099733"/>
          <a:ext cx="3251200" cy="3251200"/>
        </a:xfrm>
        <a:prstGeom prst="ellipse">
          <a:avLst/>
        </a:prstGeom>
        <a:solidFill>
          <a:schemeClr val="accent3">
            <a:lumMod val="50000"/>
            <a:alpha val="50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solidFill>
                <a:schemeClr val="bg1"/>
              </a:solidFill>
            </a:rPr>
            <a:t>評価からの推論</a:t>
          </a:r>
        </a:p>
      </dsp:txBody>
      <dsp:txXfrm>
        <a:off x="1571413" y="2939626"/>
        <a:ext cx="1950720" cy="1788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529F9-A05D-4085-8D94-B95175F3E547}">
      <dsp:nvSpPr>
        <dsp:cNvPr id="0" name=""/>
        <dsp:cNvSpPr/>
      </dsp:nvSpPr>
      <dsp:spPr>
        <a:xfrm>
          <a:off x="2438399" y="67733"/>
          <a:ext cx="3251200" cy="3251200"/>
        </a:xfrm>
        <a:prstGeom prst="ellipse">
          <a:avLst/>
        </a:prstGeom>
        <a:solidFill>
          <a:schemeClr val="bg1">
            <a:lumMod val="65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dirty="0">
              <a:solidFill>
                <a:schemeClr val="bg1"/>
              </a:solidFill>
            </a:rPr>
            <a:t>基礎知識</a:t>
          </a:r>
        </a:p>
      </dsp:txBody>
      <dsp:txXfrm>
        <a:off x="2871893" y="636693"/>
        <a:ext cx="2384213" cy="1463040"/>
      </dsp:txXfrm>
    </dsp:sp>
    <dsp:sp modelId="{9ACD3E96-B49F-429E-9E0C-36D391A84C6F}">
      <dsp:nvSpPr>
        <dsp:cNvPr id="0" name=""/>
        <dsp:cNvSpPr/>
      </dsp:nvSpPr>
      <dsp:spPr>
        <a:xfrm>
          <a:off x="3611541" y="2099733"/>
          <a:ext cx="3251200" cy="3251200"/>
        </a:xfrm>
        <a:prstGeom prst="ellipse">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t>評 価</a:t>
          </a:r>
        </a:p>
      </dsp:txBody>
      <dsp:txXfrm>
        <a:off x="4605866" y="2939626"/>
        <a:ext cx="1950720" cy="1788160"/>
      </dsp:txXfrm>
    </dsp:sp>
    <dsp:sp modelId="{78F0569F-89EC-4B71-BA96-143EA62BB2C4}">
      <dsp:nvSpPr>
        <dsp:cNvPr id="0" name=""/>
        <dsp:cNvSpPr/>
      </dsp:nvSpPr>
      <dsp:spPr>
        <a:xfrm>
          <a:off x="1265258" y="2099733"/>
          <a:ext cx="3251200" cy="3251200"/>
        </a:xfrm>
        <a:prstGeom prst="ellipse">
          <a:avLst/>
        </a:prstGeom>
        <a:solidFill>
          <a:schemeClr val="accent3">
            <a:lumMod val="50000"/>
            <a:alpha val="50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solidFill>
                <a:schemeClr val="bg1"/>
              </a:solidFill>
            </a:rPr>
            <a:t>評価からの推論</a:t>
          </a:r>
        </a:p>
      </dsp:txBody>
      <dsp:txXfrm>
        <a:off x="1571413" y="2939626"/>
        <a:ext cx="1950720" cy="1788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56FCE-13A2-414C-8E48-B72DF319364B}">
      <dsp:nvSpPr>
        <dsp:cNvPr id="0" name=""/>
        <dsp:cNvSpPr/>
      </dsp:nvSpPr>
      <dsp:spPr>
        <a:xfrm>
          <a:off x="3493002" y="1846"/>
          <a:ext cx="3167995" cy="1614575"/>
        </a:xfrm>
        <a:prstGeom prst="roundRect">
          <a:avLst/>
        </a:prstGeom>
        <a:solidFill>
          <a:srgbClr val="C00000">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latin typeface="+mn-ea"/>
              <a:ea typeface="+mn-ea"/>
            </a:rPr>
            <a:t>①</a:t>
          </a:r>
          <a:r>
            <a:rPr kumimoji="1" lang="en-US" altLang="ja-JP" sz="2400" b="1" kern="1200" dirty="0">
              <a:latin typeface="+mn-ea"/>
              <a:ea typeface="+mn-ea"/>
            </a:rPr>
            <a:t>Alignment</a:t>
          </a:r>
          <a:endParaRPr kumimoji="1" lang="ja-JP" altLang="en-US" sz="2400" b="1" kern="1200" dirty="0">
            <a:latin typeface="+mn-ea"/>
            <a:ea typeface="+mn-ea"/>
          </a:endParaRPr>
        </a:p>
      </dsp:txBody>
      <dsp:txXfrm>
        <a:off x="3571819" y="80663"/>
        <a:ext cx="3010361" cy="1456941"/>
      </dsp:txXfrm>
    </dsp:sp>
    <dsp:sp modelId="{CB97B9EA-921F-4ABC-9717-D3A2EE7511C6}">
      <dsp:nvSpPr>
        <dsp:cNvPr id="0" name=""/>
        <dsp:cNvSpPr/>
      </dsp:nvSpPr>
      <dsp:spPr>
        <a:xfrm>
          <a:off x="2922194" y="809133"/>
          <a:ext cx="4309611" cy="4309611"/>
        </a:xfrm>
        <a:custGeom>
          <a:avLst/>
          <a:gdLst/>
          <a:ahLst/>
          <a:cxnLst/>
          <a:rect l="0" t="0" r="0" b="0"/>
          <a:pathLst>
            <a:path>
              <a:moveTo>
                <a:pt x="3751068" y="707348"/>
              </a:moveTo>
              <a:arcTo wR="2154805" hR="2154805" stAng="19067935" swAng="293514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E18FC0-6507-4D40-B17C-A8FF6E2BB17D}">
      <dsp:nvSpPr>
        <dsp:cNvPr id="0" name=""/>
        <dsp:cNvSpPr/>
      </dsp:nvSpPr>
      <dsp:spPr>
        <a:xfrm>
          <a:off x="5359118" y="3234054"/>
          <a:ext cx="3167995" cy="1614575"/>
        </a:xfrm>
        <a:prstGeom prst="roundRect">
          <a:avLst/>
        </a:prstGeom>
        <a:solidFill>
          <a:srgbClr val="0070C0">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latin typeface="+mn-ea"/>
              <a:ea typeface="+mn-ea"/>
            </a:rPr>
            <a:t>②</a:t>
          </a:r>
          <a:r>
            <a:rPr kumimoji="1" lang="en-US" altLang="ja-JP" sz="2400" b="1" kern="1200" dirty="0">
              <a:latin typeface="+mn-ea"/>
              <a:ea typeface="+mn-ea"/>
            </a:rPr>
            <a:t>Postural Tone</a:t>
          </a:r>
          <a:endParaRPr kumimoji="1" lang="ja-JP" altLang="en-US" sz="2400" b="1" kern="1200" dirty="0">
            <a:latin typeface="+mn-ea"/>
            <a:ea typeface="+mn-ea"/>
          </a:endParaRPr>
        </a:p>
      </dsp:txBody>
      <dsp:txXfrm>
        <a:off x="5437935" y="3312871"/>
        <a:ext cx="3010361" cy="1456941"/>
      </dsp:txXfrm>
    </dsp:sp>
    <dsp:sp modelId="{1501570A-A053-44CE-A53B-95A18F048D12}">
      <dsp:nvSpPr>
        <dsp:cNvPr id="0" name=""/>
        <dsp:cNvSpPr/>
      </dsp:nvSpPr>
      <dsp:spPr>
        <a:xfrm>
          <a:off x="2922194" y="809133"/>
          <a:ext cx="4309611" cy="4309611"/>
        </a:xfrm>
        <a:custGeom>
          <a:avLst/>
          <a:gdLst/>
          <a:ahLst/>
          <a:cxnLst/>
          <a:rect l="0" t="0" r="0" b="0"/>
          <a:pathLst>
            <a:path>
              <a:moveTo>
                <a:pt x="3181055" y="4049534"/>
              </a:moveTo>
              <a:arcTo wR="2154805" hR="2154805" stAng="3693511" swAng="3412978"/>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7ED43E1-CEC9-4773-99D3-DAAA36D7490E}">
      <dsp:nvSpPr>
        <dsp:cNvPr id="0" name=""/>
        <dsp:cNvSpPr/>
      </dsp:nvSpPr>
      <dsp:spPr>
        <a:xfrm>
          <a:off x="1626885" y="3234054"/>
          <a:ext cx="3167995" cy="1614575"/>
        </a:xfrm>
        <a:prstGeom prst="roundRect">
          <a:avLst/>
        </a:prstGeom>
        <a:solidFill>
          <a:srgbClr val="00B050">
            <a:alpha val="50000"/>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latin typeface="+mn-ea"/>
              <a:ea typeface="+mn-ea"/>
            </a:rPr>
            <a:t>③</a:t>
          </a:r>
          <a:r>
            <a:rPr kumimoji="1" lang="en-US" altLang="ja-JP" sz="2400" b="1" kern="1200" dirty="0">
              <a:latin typeface="+mn-ea"/>
              <a:ea typeface="+mn-ea"/>
            </a:rPr>
            <a:t>Base Of Support</a:t>
          </a:r>
          <a:endParaRPr kumimoji="1" lang="ja-JP" altLang="en-US" sz="2400" b="1" kern="1200" dirty="0">
            <a:latin typeface="+mn-ea"/>
            <a:ea typeface="+mn-ea"/>
          </a:endParaRPr>
        </a:p>
      </dsp:txBody>
      <dsp:txXfrm>
        <a:off x="1705702" y="3312871"/>
        <a:ext cx="3010361" cy="1456941"/>
      </dsp:txXfrm>
    </dsp:sp>
    <dsp:sp modelId="{66F3E491-3783-4681-ACBD-26510ADB75C1}">
      <dsp:nvSpPr>
        <dsp:cNvPr id="0" name=""/>
        <dsp:cNvSpPr/>
      </dsp:nvSpPr>
      <dsp:spPr>
        <a:xfrm>
          <a:off x="2922194" y="809133"/>
          <a:ext cx="4309611" cy="4309611"/>
        </a:xfrm>
        <a:custGeom>
          <a:avLst/>
          <a:gdLst/>
          <a:ahLst/>
          <a:cxnLst/>
          <a:rect l="0" t="0" r="0" b="0"/>
          <a:pathLst>
            <a:path>
              <a:moveTo>
                <a:pt x="14794" y="2406880"/>
              </a:moveTo>
              <a:arcTo wR="2154805" hR="2154805" stAng="10396920" swAng="293514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529F9-A05D-4085-8D94-B95175F3E547}">
      <dsp:nvSpPr>
        <dsp:cNvPr id="0" name=""/>
        <dsp:cNvSpPr/>
      </dsp:nvSpPr>
      <dsp:spPr>
        <a:xfrm>
          <a:off x="2438399" y="67733"/>
          <a:ext cx="3251200" cy="3251200"/>
        </a:xfrm>
        <a:prstGeom prst="ellipse">
          <a:avLst/>
        </a:prstGeom>
        <a:solidFill>
          <a:schemeClr val="accent3">
            <a:lumMod val="50000"/>
            <a:alpha val="50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solidFill>
                <a:schemeClr val="bg1"/>
              </a:solidFill>
            </a:rPr>
            <a:t>基礎知識</a:t>
          </a:r>
        </a:p>
      </dsp:txBody>
      <dsp:txXfrm>
        <a:off x="2871893" y="636693"/>
        <a:ext cx="2384213" cy="1463040"/>
      </dsp:txXfrm>
    </dsp:sp>
    <dsp:sp modelId="{9ACD3E96-B49F-429E-9E0C-36D391A84C6F}">
      <dsp:nvSpPr>
        <dsp:cNvPr id="0" name=""/>
        <dsp:cNvSpPr/>
      </dsp:nvSpPr>
      <dsp:spPr>
        <a:xfrm>
          <a:off x="3611541" y="2099733"/>
          <a:ext cx="3251200" cy="3251200"/>
        </a:xfrm>
        <a:prstGeom prst="ellipse">
          <a:avLst/>
        </a:prstGeom>
        <a:solidFill>
          <a:schemeClr val="accent3">
            <a:lumMod val="50000"/>
            <a:alpha val="50000"/>
          </a:schemeClr>
        </a:solidFill>
        <a:ln w="19050">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solidFill>
                <a:schemeClr val="bg1"/>
              </a:solidFill>
            </a:rPr>
            <a:t>評 価</a:t>
          </a:r>
        </a:p>
      </dsp:txBody>
      <dsp:txXfrm>
        <a:off x="4605866" y="2939626"/>
        <a:ext cx="1950720" cy="1788160"/>
      </dsp:txXfrm>
    </dsp:sp>
    <dsp:sp modelId="{78F0569F-89EC-4B71-BA96-143EA62BB2C4}">
      <dsp:nvSpPr>
        <dsp:cNvPr id="0" name=""/>
        <dsp:cNvSpPr/>
      </dsp:nvSpPr>
      <dsp:spPr>
        <a:xfrm>
          <a:off x="1265258" y="2099733"/>
          <a:ext cx="3251200" cy="3251200"/>
        </a:xfrm>
        <a:prstGeom prst="ellipse">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a:t>評価からの推論</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A6207-42DD-4F07-B027-F50F3D47BCED}" type="datetimeFigureOut">
              <a:rPr kumimoji="1" lang="ja-JP" altLang="en-US" smtClean="0"/>
              <a:t>2023/6/15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8F5D5-0654-43F6-AAF7-1CBEC7023AA2}" type="slidenum">
              <a:rPr kumimoji="1" lang="ja-JP" altLang="en-US" smtClean="0"/>
              <a:t>‹#›</a:t>
            </a:fld>
            <a:endParaRPr kumimoji="1" lang="ja-JP" altLang="en-US"/>
          </a:p>
        </p:txBody>
      </p:sp>
    </p:spTree>
    <p:extLst>
      <p:ext uri="{BB962C8B-B14F-4D97-AF65-F5344CB8AC3E}">
        <p14:creationId xmlns:p14="http://schemas.microsoft.com/office/powerpoint/2010/main" val="30579943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良い姿勢というのはどのような動きにもつなげられる姿勢。</a:t>
            </a:r>
            <a:endParaRPr kumimoji="1" lang="en-US" altLang="ja-JP" dirty="0"/>
          </a:p>
          <a:p>
            <a:r>
              <a:rPr kumimoji="1" lang="ja-JP" altLang="en-US" dirty="0"/>
              <a:t>その点において立位は支持面が狭く重心が高いため難しい。</a:t>
            </a:r>
            <a:endParaRPr kumimoji="1" lang="en-US" altLang="ja-JP" dirty="0"/>
          </a:p>
          <a:p>
            <a:r>
              <a:rPr kumimoji="1" lang="en-US" altLang="ja-JP" dirty="0"/>
              <a:t>ADL</a:t>
            </a:r>
            <a:r>
              <a:rPr kumimoji="1" lang="ja-JP" altLang="en-US" dirty="0"/>
              <a:t>として獲得すべきだけでなく、治療姿勢としても使用する。→ただし、ハンドリングが外乱になる可能性もある。</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a:t>
            </a:fld>
            <a:endParaRPr kumimoji="1" lang="ja-JP" altLang="en-US"/>
          </a:p>
        </p:txBody>
      </p:sp>
    </p:spTree>
    <p:extLst>
      <p:ext uri="{BB962C8B-B14F-4D97-AF65-F5344CB8AC3E}">
        <p14:creationId xmlns:p14="http://schemas.microsoft.com/office/powerpoint/2010/main" val="229756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脳画像、６野、脳幹</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10</a:t>
            </a:fld>
            <a:endParaRPr kumimoji="1" lang="ja-JP" altLang="en-US"/>
          </a:p>
        </p:txBody>
      </p:sp>
    </p:spTree>
    <p:extLst>
      <p:ext uri="{BB962C8B-B14F-4D97-AF65-F5344CB8AC3E}">
        <p14:creationId xmlns:p14="http://schemas.microsoft.com/office/powerpoint/2010/main" val="602123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３つ目は伸展活動。今までの静止姿勢の中で最も重心が高い。</a:t>
            </a:r>
            <a:endParaRPr kumimoji="1" lang="en-US" altLang="ja-JP" dirty="0"/>
          </a:p>
          <a:p>
            <a:r>
              <a:rPr kumimoji="1" lang="ja-JP" altLang="en-US" dirty="0"/>
              <a:t>運動レベルが高い人は積極的に立位で治療を行う。</a:t>
            </a:r>
            <a:endParaRPr kumimoji="1" lang="en-US" altLang="ja-JP" dirty="0"/>
          </a:p>
          <a:p>
            <a:r>
              <a:rPr kumimoji="1" lang="ja-JP" altLang="en-US" dirty="0"/>
              <a:t>位置エネルギーを運動エネルギーに変換しやすい。</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11</a:t>
            </a:fld>
            <a:endParaRPr kumimoji="1" lang="ja-JP" altLang="en-US"/>
          </a:p>
        </p:txBody>
      </p:sp>
    </p:spTree>
    <p:extLst>
      <p:ext uri="{BB962C8B-B14F-4D97-AF65-F5344CB8AC3E}">
        <p14:creationId xmlns:p14="http://schemas.microsoft.com/office/powerpoint/2010/main" val="187567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イラストは協調的に収縮することが大切。重心が高い位置で安定性を獲得できれば動きやすい。</a:t>
            </a:r>
            <a:endParaRPr kumimoji="1" lang="en-US" altLang="ja-JP" dirty="0"/>
          </a:p>
          <a:p>
            <a:r>
              <a:rPr kumimoji="1" lang="ja-JP" altLang="en-US" dirty="0"/>
              <a:t>外在筋群を過剰に用いた</a:t>
            </a:r>
            <a:r>
              <a:rPr kumimoji="1" lang="en-US" altLang="ja-JP" dirty="0"/>
              <a:t>COM</a:t>
            </a:r>
            <a:r>
              <a:rPr kumimoji="1" lang="ja-JP" altLang="en-US" dirty="0"/>
              <a:t>の上方移動は位置エネ→運動エネへの適切な移行が不十分。特に非麻痺側で</a:t>
            </a:r>
            <a:r>
              <a:rPr kumimoji="1" lang="en-US" altLang="ja-JP" dirty="0"/>
              <a:t>COM</a:t>
            </a:r>
            <a:r>
              <a:rPr kumimoji="1" lang="ja-JP" altLang="en-US" dirty="0"/>
              <a:t>を持ち上げるため、非効率・エネルギー消費量が増加する。</a:t>
            </a:r>
            <a:endParaRPr kumimoji="1" lang="en-US" altLang="ja-JP" dirty="0"/>
          </a:p>
          <a:p>
            <a:r>
              <a:rPr kumimoji="1" lang="ja-JP" altLang="en-US" dirty="0"/>
              <a:t>伸展しているつもりが屈曲へ筋収縮している人が多い。</a:t>
            </a:r>
            <a:endParaRPr kumimoji="1" lang="en-US" altLang="ja-JP" dirty="0"/>
          </a:p>
          <a:p>
            <a:r>
              <a:rPr kumimoji="1" lang="ja-JP" altLang="en-US" dirty="0"/>
              <a:t>４点杖などで下へ押し付けて歩く、手すりを引っ張ったり、柵を押しつけて立ち上がる。➡このような代償は取り除いていかないといけない。</a:t>
            </a:r>
            <a:endParaRPr kumimoji="1" lang="en-US" altLang="ja-JP" dirty="0"/>
          </a:p>
          <a:p>
            <a:pPr marL="285750" indent="-285750">
              <a:buClr>
                <a:schemeClr val="accent2"/>
              </a:buClr>
              <a:buFont typeface="Wingdings" panose="05000000000000000000" pitchFamily="2" charset="2"/>
              <a:buChar char="ü"/>
            </a:pPr>
            <a:r>
              <a:rPr lang="en-US" altLang="ja-JP" b="1" u="sng" dirty="0">
                <a:solidFill>
                  <a:schemeClr val="accent2"/>
                </a:solidFill>
                <a:effectLst>
                  <a:outerShdw blurRad="38100" dist="38100" dir="2700000" algn="tl">
                    <a:srgbClr val="000000">
                      <a:alpha val="43137"/>
                    </a:srgbClr>
                  </a:outerShdw>
                </a:effectLst>
              </a:rPr>
              <a:t>COM</a:t>
            </a:r>
            <a:r>
              <a:rPr lang="ja-JP" altLang="en-US" b="1" u="sng" dirty="0">
                <a:solidFill>
                  <a:schemeClr val="accent2"/>
                </a:solidFill>
                <a:effectLst>
                  <a:outerShdw blurRad="38100" dist="38100" dir="2700000" algn="tl">
                    <a:srgbClr val="000000">
                      <a:alpha val="43137"/>
                    </a:srgbClr>
                  </a:outerShdw>
                </a:effectLst>
              </a:rPr>
              <a:t>を保持しながら，尚且つ自己の支持基底面内に筋活動を伴ってコントロールできる抗重力活動</a:t>
            </a:r>
            <a:r>
              <a:rPr lang="ja-JP" altLang="en-US" b="1" dirty="0">
                <a:solidFill>
                  <a:schemeClr val="tx1"/>
                </a:solidFill>
              </a:rPr>
              <a:t>を指す</a:t>
            </a:r>
          </a:p>
          <a:p>
            <a:pPr marL="285750" indent="-285750">
              <a:buClr>
                <a:schemeClr val="accent2"/>
              </a:buClr>
              <a:buFont typeface="Wingdings" panose="05000000000000000000" pitchFamily="2" charset="2"/>
              <a:buChar char="ü"/>
            </a:pPr>
            <a:r>
              <a:rPr lang="ja-JP" altLang="en-US" b="1" dirty="0">
                <a:solidFill>
                  <a:schemeClr val="tx1"/>
                </a:solidFill>
              </a:rPr>
              <a:t>筋の協調関係のもと姿勢定位しているため，</a:t>
            </a:r>
            <a:r>
              <a:rPr lang="ja-JP" altLang="en-US" b="1" u="sng" dirty="0">
                <a:solidFill>
                  <a:schemeClr val="accent2"/>
                </a:solidFill>
                <a:effectLst>
                  <a:outerShdw blurRad="38100" dist="38100" dir="2700000" algn="tl">
                    <a:srgbClr val="000000">
                      <a:alpha val="43137"/>
                    </a:srgbClr>
                  </a:outerShdw>
                </a:effectLst>
              </a:rPr>
              <a:t>次の目的とする動作の効率性を高められる</a:t>
            </a:r>
            <a:r>
              <a:rPr lang="ja-JP" altLang="en-US" b="1" dirty="0">
                <a:solidFill>
                  <a:schemeClr val="tx1"/>
                </a:solidFill>
              </a:rPr>
              <a:t>可能性をもつ</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12</a:t>
            </a:fld>
            <a:endParaRPr kumimoji="1" lang="ja-JP" altLang="en-US"/>
          </a:p>
        </p:txBody>
      </p:sp>
    </p:spTree>
    <p:extLst>
      <p:ext uri="{BB962C8B-B14F-4D97-AF65-F5344CB8AC3E}">
        <p14:creationId xmlns:p14="http://schemas.microsoft.com/office/powerpoint/2010/main" val="49744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大切なのは選択的伸展→ただ上に伸びれば良いわけではない。</a:t>
            </a:r>
          </a:p>
          <a:p>
            <a:endParaRPr kumimoji="1" lang="ja-JP" altLang="en-US" dirty="0"/>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13</a:t>
            </a:fld>
            <a:endParaRPr kumimoji="1" lang="ja-JP" altLang="en-US"/>
          </a:p>
        </p:txBody>
      </p:sp>
    </p:spTree>
    <p:extLst>
      <p:ext uri="{BB962C8B-B14F-4D97-AF65-F5344CB8AC3E}">
        <p14:creationId xmlns:p14="http://schemas.microsoft.com/office/powerpoint/2010/main" val="260053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i="0" dirty="0">
                <a:solidFill>
                  <a:srgbClr val="08131A"/>
                </a:solidFill>
                <a:effectLst/>
                <a:latin typeface="YakuHanJPs"/>
              </a:rPr>
              <a:t>１．力学的視点：力学的に安定していること</a:t>
            </a:r>
            <a:br>
              <a:rPr lang="ja-JP" altLang="en-US" b="1" i="0" dirty="0">
                <a:solidFill>
                  <a:srgbClr val="08131A"/>
                </a:solidFill>
                <a:effectLst/>
                <a:latin typeface="YakuHanJPs"/>
              </a:rPr>
            </a:br>
            <a:r>
              <a:rPr lang="ja-JP" altLang="en-US" b="1" i="0" dirty="0">
                <a:solidFill>
                  <a:srgbClr val="08131A"/>
                </a:solidFill>
                <a:effectLst/>
                <a:latin typeface="YakuHanJPs"/>
              </a:rPr>
              <a:t>２．生理学的視点：生理的に疲労しにくいこと</a:t>
            </a:r>
            <a:br>
              <a:rPr lang="ja-JP" altLang="en-US" b="1" i="0" dirty="0">
                <a:solidFill>
                  <a:srgbClr val="08131A"/>
                </a:solidFill>
                <a:effectLst/>
                <a:latin typeface="YakuHanJPs"/>
              </a:rPr>
            </a:br>
            <a:r>
              <a:rPr lang="ja-JP" altLang="en-US" b="1" i="0" dirty="0">
                <a:solidFill>
                  <a:srgbClr val="08131A"/>
                </a:solidFill>
                <a:effectLst/>
                <a:latin typeface="YakuHanJPs"/>
              </a:rPr>
              <a:t>３．心理学的視点：心理的に安定していること</a:t>
            </a:r>
            <a:br>
              <a:rPr lang="ja-JP" altLang="en-US" b="1" i="0" dirty="0">
                <a:solidFill>
                  <a:srgbClr val="08131A"/>
                </a:solidFill>
                <a:effectLst/>
                <a:latin typeface="YakuHanJPs"/>
              </a:rPr>
            </a:br>
            <a:r>
              <a:rPr lang="ja-JP" altLang="en-US" b="1" i="0" dirty="0">
                <a:solidFill>
                  <a:srgbClr val="08131A"/>
                </a:solidFill>
                <a:effectLst/>
                <a:latin typeface="YakuHanJPs"/>
              </a:rPr>
              <a:t>４．作業効率的視点：作業効率が良いこと</a:t>
            </a:r>
            <a:br>
              <a:rPr lang="ja-JP" altLang="en-US" b="1" i="0" dirty="0">
                <a:solidFill>
                  <a:srgbClr val="08131A"/>
                </a:solidFill>
                <a:effectLst/>
                <a:latin typeface="YakuHanJPs"/>
              </a:rPr>
            </a:br>
            <a:r>
              <a:rPr lang="ja-JP" altLang="en-US" b="1" i="0" dirty="0">
                <a:solidFill>
                  <a:srgbClr val="08131A"/>
                </a:solidFill>
                <a:effectLst/>
                <a:latin typeface="YakuHanJPs"/>
              </a:rPr>
              <a:t>５．美学的視点：美的にみて美しいこと</a:t>
            </a:r>
            <a:endParaRPr kumimoji="1" lang="ja-JP" altLang="en-US" dirty="0"/>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16</a:t>
            </a:fld>
            <a:endParaRPr kumimoji="1" lang="ja-JP" altLang="en-US"/>
          </a:p>
        </p:txBody>
      </p:sp>
    </p:spTree>
    <p:extLst>
      <p:ext uri="{BB962C8B-B14F-4D97-AF65-F5344CB8AC3E}">
        <p14:creationId xmlns:p14="http://schemas.microsoft.com/office/powerpoint/2010/main" val="198716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333333"/>
                </a:solidFill>
                <a:effectLst/>
                <a:latin typeface="Hiragino Kaku Gothic ProN"/>
              </a:rPr>
              <a:t>膝窩中央から踵骨上縁を結ぶ線を</a:t>
            </a:r>
            <a:r>
              <a:rPr lang="en-US" altLang="ja-JP" b="0" i="0" dirty="0">
                <a:solidFill>
                  <a:srgbClr val="333333"/>
                </a:solidFill>
                <a:effectLst/>
                <a:latin typeface="Hiragino Kaku Gothic ProN"/>
              </a:rPr>
              <a:t>3</a:t>
            </a:r>
            <a:r>
              <a:rPr lang="ja-JP" altLang="en-US" b="0" i="0" dirty="0">
                <a:solidFill>
                  <a:srgbClr val="333333"/>
                </a:solidFill>
                <a:effectLst/>
                <a:latin typeface="Hiragino Kaku Gothic ProN"/>
              </a:rPr>
              <a:t>等分した下</a:t>
            </a:r>
            <a:r>
              <a:rPr lang="en-US" altLang="ja-JP" b="0" i="0" dirty="0">
                <a:solidFill>
                  <a:srgbClr val="333333"/>
                </a:solidFill>
                <a:effectLst/>
                <a:latin typeface="Hiragino Kaku Gothic ProN"/>
              </a:rPr>
              <a:t>1/3</a:t>
            </a:r>
            <a:r>
              <a:rPr lang="ja-JP" altLang="en-US" b="0" i="0" dirty="0">
                <a:solidFill>
                  <a:srgbClr val="333333"/>
                </a:solidFill>
                <a:effectLst/>
                <a:latin typeface="Hiragino Kaku Gothic ProN"/>
              </a:rPr>
              <a:t>と、</a:t>
            </a:r>
          </a:p>
          <a:p>
            <a:pPr algn="l"/>
            <a:r>
              <a:rPr lang="ja-JP" altLang="en-US" b="0" i="0" dirty="0">
                <a:solidFill>
                  <a:srgbClr val="333333"/>
                </a:solidFill>
                <a:effectLst/>
                <a:latin typeface="Hiragino Kaku Gothic ProN"/>
              </a:rPr>
              <a:t>・アキレス腱中央を結ぶ線と踵骨中央から結んだ線</a:t>
            </a:r>
          </a:p>
          <a:p>
            <a:endParaRPr kumimoji="1" lang="ja-JP" altLang="en-US" dirty="0"/>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17</a:t>
            </a:fld>
            <a:endParaRPr kumimoji="1" lang="ja-JP" altLang="en-US"/>
          </a:p>
        </p:txBody>
      </p:sp>
    </p:spTree>
    <p:extLst>
      <p:ext uri="{BB962C8B-B14F-4D97-AF65-F5344CB8AC3E}">
        <p14:creationId xmlns:p14="http://schemas.microsoft.com/office/powerpoint/2010/main" val="355213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7</a:t>
            </a:r>
            <a:r>
              <a:rPr kumimoji="1" lang="ja-JP" altLang="en-US" dirty="0"/>
              <a:t>頸椎棘突起と耳珠（ジジュ）を通る線がなす角度。正常は</a:t>
            </a:r>
            <a:r>
              <a:rPr kumimoji="1" lang="en-US" altLang="ja-JP" dirty="0"/>
              <a:t>49.9°</a:t>
            </a:r>
            <a:r>
              <a:rPr kumimoji="1" lang="ja-JP" altLang="en-US" dirty="0"/>
              <a:t>。頭部が前方にいくほど</a:t>
            </a:r>
            <a:r>
              <a:rPr kumimoji="1" lang="en-US" altLang="ja-JP" dirty="0"/>
              <a:t>CVA</a:t>
            </a:r>
            <a:r>
              <a:rPr kumimoji="1" lang="ja-JP" altLang="en-US" dirty="0"/>
              <a:t>は小さくなる。</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21</a:t>
            </a:fld>
            <a:endParaRPr kumimoji="1" lang="ja-JP" altLang="en-US"/>
          </a:p>
        </p:txBody>
      </p:sp>
    </p:spTree>
    <p:extLst>
      <p:ext uri="{BB962C8B-B14F-4D97-AF65-F5344CB8AC3E}">
        <p14:creationId xmlns:p14="http://schemas.microsoft.com/office/powerpoint/2010/main" val="1239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今日の目標は立位の評価と適切な立位（歩行の</a:t>
            </a:r>
            <a:r>
              <a:rPr kumimoji="1" lang="en-US" altLang="ja-JP" dirty="0"/>
              <a:t>1</a:t>
            </a:r>
            <a:r>
              <a:rPr kumimoji="1" lang="ja-JP" altLang="en-US" dirty="0"/>
              <a:t>歩目や着座につながる）。</a:t>
            </a:r>
            <a:endParaRPr kumimoji="1" lang="en-US" altLang="ja-JP" dirty="0"/>
          </a:p>
          <a:p>
            <a:r>
              <a:rPr kumimoji="1" lang="ja-JP" altLang="en-US" dirty="0"/>
              <a:t>支持面が狭いため、安定性が低い。</a:t>
            </a:r>
            <a:r>
              <a:rPr kumimoji="1" lang="en-US" altLang="ja-JP" dirty="0"/>
              <a:t>1</a:t>
            </a:r>
            <a:r>
              <a:rPr kumimoji="1" lang="ja-JP" altLang="en-US" dirty="0"/>
              <a:t>歩目が上手く出せない方やバックニーになって上手く着座ができない。</a:t>
            </a:r>
            <a:endParaRPr kumimoji="1" lang="en-US" altLang="ja-JP" dirty="0"/>
          </a:p>
          <a:p>
            <a:r>
              <a:rPr kumimoji="1" lang="ja-JP" altLang="en-US" dirty="0"/>
              <a:t>良い姿勢というのはどのような動きにもつなげられる姿勢。</a:t>
            </a:r>
            <a:endParaRPr kumimoji="1" lang="en-US" altLang="ja-JP" dirty="0"/>
          </a:p>
          <a:p>
            <a:r>
              <a:rPr kumimoji="1" lang="ja-JP" altLang="en-US" dirty="0"/>
              <a:t>その点において立位は支持面が狭く重心が高いため難しい。</a:t>
            </a:r>
            <a:endParaRPr kumimoji="1" lang="en-US" altLang="ja-JP" dirty="0"/>
          </a:p>
          <a:p>
            <a:r>
              <a:rPr kumimoji="1" lang="en-US" altLang="ja-JP" dirty="0"/>
              <a:t>ADL</a:t>
            </a:r>
            <a:r>
              <a:rPr kumimoji="1" lang="ja-JP" altLang="en-US" dirty="0"/>
              <a:t>として獲得すべきだけでなく、治療姿勢としても使用する。→ただし、ハンドリングが外乱になる可能性もある。</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2</a:t>
            </a:fld>
            <a:endParaRPr kumimoji="1" lang="ja-JP" altLang="en-US"/>
          </a:p>
        </p:txBody>
      </p:sp>
    </p:spTree>
    <p:extLst>
      <p:ext uri="{BB962C8B-B14F-4D97-AF65-F5344CB8AC3E}">
        <p14:creationId xmlns:p14="http://schemas.microsoft.com/office/powerpoint/2010/main" val="289513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立位という姿勢の中身や特徴からみていく。</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3</a:t>
            </a:fld>
            <a:endParaRPr kumimoji="1" lang="ja-JP" altLang="en-US"/>
          </a:p>
        </p:txBody>
      </p:sp>
    </p:spTree>
    <p:extLst>
      <p:ext uri="{BB962C8B-B14F-4D97-AF65-F5344CB8AC3E}">
        <p14:creationId xmlns:p14="http://schemas.microsoft.com/office/powerpoint/2010/main" val="6337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支持面が狭いと抗重力活動を伴いやすい。急性期では覚醒だけでな緊張を高めるために長下肢装具やティルトテーブルを使用する。</a:t>
            </a:r>
            <a:endParaRPr kumimoji="1" lang="en-US" altLang="ja-JP" dirty="0"/>
          </a:p>
          <a:p>
            <a:r>
              <a:rPr kumimoji="1" lang="ja-JP" altLang="en-US" dirty="0"/>
              <a:t>急性期でなくても注意が持続しない方、眠くなりやすい方。ロートーンの方。</a:t>
            </a:r>
            <a:endParaRPr kumimoji="1" lang="en-US" altLang="ja-JP" dirty="0"/>
          </a:p>
          <a:p>
            <a:r>
              <a:rPr kumimoji="1" lang="ja-JP" altLang="en-US" dirty="0"/>
              <a:t>背臥位は</a:t>
            </a:r>
            <a:r>
              <a:rPr kumimoji="1" lang="en-US" altLang="ja-JP" dirty="0"/>
              <a:t>tone</a:t>
            </a:r>
            <a:r>
              <a:rPr kumimoji="1" lang="ja-JP" altLang="en-US" dirty="0"/>
              <a:t>が落ちやすい。ただし、立位で治療を行っていく場合は固める代償を伴いやすい。</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4</a:t>
            </a:fld>
            <a:endParaRPr kumimoji="1" lang="ja-JP" altLang="en-US"/>
          </a:p>
        </p:txBody>
      </p:sp>
    </p:spTree>
    <p:extLst>
      <p:ext uri="{BB962C8B-B14F-4D97-AF65-F5344CB8AC3E}">
        <p14:creationId xmlns:p14="http://schemas.microsoft.com/office/powerpoint/2010/main" val="150260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質量中心がどこにあるかを視診して、どの筋の活動が強いか推測する。</a:t>
            </a:r>
            <a:endParaRPr kumimoji="1" lang="en-US" altLang="ja-JP" dirty="0"/>
          </a:p>
          <a:p>
            <a:r>
              <a:rPr kumimoji="1" lang="ja-JP" altLang="en-US" dirty="0"/>
              <a:t>見た目の立位姿勢が同じでも、その姿勢を形作っている構成要素は違うことがある。筋肉だけでなく可動域や神経・感覚もありえる。</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5</a:t>
            </a:fld>
            <a:endParaRPr kumimoji="1" lang="ja-JP" altLang="en-US"/>
          </a:p>
        </p:txBody>
      </p:sp>
    </p:spTree>
    <p:extLst>
      <p:ext uri="{BB962C8B-B14F-4D97-AF65-F5344CB8AC3E}">
        <p14:creationId xmlns:p14="http://schemas.microsoft.com/office/powerpoint/2010/main" val="391277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ケンダルの姿勢分類。</a:t>
            </a:r>
            <a:endParaRPr kumimoji="1" lang="en-US" altLang="ja-JP" dirty="0"/>
          </a:p>
          <a:p>
            <a:r>
              <a:rPr kumimoji="1" lang="ja-JP" altLang="en-US" dirty="0"/>
              <a:t>ロードシス（腰椎過前彎）➡脊柱起立筋・股関節屈筋が過緊張、腹筋群・大殿筋の弱化</a:t>
            </a:r>
            <a:endParaRPr kumimoji="1" lang="en-US" altLang="ja-JP" dirty="0"/>
          </a:p>
          <a:p>
            <a:r>
              <a:rPr kumimoji="1" lang="ja-JP" altLang="en-US" dirty="0"/>
              <a:t>フラットバック（脊椎平坦型）➡ハムスト・腹筋群が過緊張、脊柱起立筋・腸骨筋が弱化</a:t>
            </a:r>
            <a:endParaRPr kumimoji="1" lang="en-US" altLang="ja-JP" dirty="0"/>
          </a:p>
          <a:p>
            <a:r>
              <a:rPr kumimoji="1" lang="ja-JP" altLang="en-US" dirty="0"/>
              <a:t>スウェイバック➡ハムスト・内腹斜筋の過緊張、</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6</a:t>
            </a:fld>
            <a:endParaRPr kumimoji="1" lang="ja-JP" altLang="en-US"/>
          </a:p>
        </p:txBody>
      </p:sp>
    </p:spTree>
    <p:extLst>
      <p:ext uri="{BB962C8B-B14F-4D97-AF65-F5344CB8AC3E}">
        <p14:creationId xmlns:p14="http://schemas.microsoft.com/office/powerpoint/2010/main" val="38891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筋肉（弱化・麻痺）、知覚（体性感覚、前庭感覚、視覚）、制御系（網様体脊髄路）</a:t>
            </a:r>
            <a:endParaRPr kumimoji="1" lang="en-US" altLang="ja-JP" dirty="0"/>
          </a:p>
          <a:p>
            <a:r>
              <a:rPr kumimoji="1" lang="ja-JP" altLang="en-US" dirty="0"/>
              <a:t>筋肉の弱化はケンダルの姿勢分類から推測する。</a:t>
            </a:r>
            <a:endParaRPr kumimoji="1" lang="en-US" altLang="ja-JP" dirty="0"/>
          </a:p>
          <a:p>
            <a:r>
              <a:rPr kumimoji="1" lang="ja-JP" altLang="en-US" dirty="0"/>
              <a:t>感覚、網様体脊髄路の脳画像。</a:t>
            </a:r>
            <a:r>
              <a:rPr kumimoji="1" lang="en-US" altLang="ja-JP" dirty="0"/>
              <a:t>1.2.3.6</a:t>
            </a:r>
            <a:r>
              <a:rPr kumimoji="1" lang="ja-JP" altLang="en-US" dirty="0"/>
              <a:t>野。</a:t>
            </a:r>
            <a:endParaRPr kumimoji="1" lang="en-US" altLang="ja-JP" dirty="0"/>
          </a:p>
          <a:p>
            <a:r>
              <a:rPr kumimoji="1" lang="ja-JP" altLang="en-US" dirty="0"/>
              <a:t>病院では立位保持できても電車内だとできない。</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7</a:t>
            </a:fld>
            <a:endParaRPr kumimoji="1" lang="ja-JP" altLang="en-US"/>
          </a:p>
        </p:txBody>
      </p:sp>
    </p:spTree>
    <p:extLst>
      <p:ext uri="{BB962C8B-B14F-4D97-AF65-F5344CB8AC3E}">
        <p14:creationId xmlns:p14="http://schemas.microsoft.com/office/powerpoint/2010/main" val="187677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脳卒中患者だと</a:t>
            </a:r>
            <a:r>
              <a:rPr kumimoji="1" lang="en-US" altLang="ja-JP" dirty="0"/>
              <a:t>TA</a:t>
            </a:r>
            <a:r>
              <a:rPr kumimoji="1" lang="ja-JP" altLang="en-US" dirty="0"/>
              <a:t>の障害により後方重心が苦手。</a:t>
            </a:r>
          </a:p>
        </p:txBody>
      </p:sp>
      <p:sp>
        <p:nvSpPr>
          <p:cNvPr id="4" name="スライド番号プレースホルダー 3"/>
          <p:cNvSpPr>
            <a:spLocks noGrp="1"/>
          </p:cNvSpPr>
          <p:nvPr>
            <p:ph type="sldNum" sz="quarter" idx="5"/>
          </p:nvPr>
        </p:nvSpPr>
        <p:spPr/>
        <p:txBody>
          <a:bodyPr/>
          <a:lstStyle/>
          <a:p>
            <a:fld id="{D728F5D5-0654-43F6-AAF7-1CBEC7023AA2}" type="slidenum">
              <a:rPr kumimoji="1" lang="ja-JP" altLang="en-US" smtClean="0"/>
              <a:t>8</a:t>
            </a:fld>
            <a:endParaRPr kumimoji="1" lang="ja-JP" altLang="en-US"/>
          </a:p>
        </p:txBody>
      </p:sp>
    </p:spTree>
    <p:extLst>
      <p:ext uri="{BB962C8B-B14F-4D97-AF65-F5344CB8AC3E}">
        <p14:creationId xmlns:p14="http://schemas.microsoft.com/office/powerpoint/2010/main" val="5573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治療の中では視覚に依存させないことが大切。確認で視覚を用いることもある。</a:t>
            </a:r>
          </a:p>
        </p:txBody>
      </p:sp>
      <p:sp>
        <p:nvSpPr>
          <p:cNvPr id="4" name="スライド番号プレースホルダー 3"/>
          <p:cNvSpPr>
            <a:spLocks noGrp="1"/>
          </p:cNvSpPr>
          <p:nvPr>
            <p:ph type="sldNum" sz="quarter" idx="5"/>
          </p:nvPr>
        </p:nvSpPr>
        <p:spPr/>
        <p:txBody>
          <a:bodyPr/>
          <a:lstStyle/>
          <a:p>
            <a:fld id="{E4798C8F-5EF2-4FE6-A67D-5C65EDBA1474}" type="slidenum">
              <a:rPr kumimoji="1" lang="ja-JP" altLang="en-US" smtClean="0"/>
              <a:t>9</a:t>
            </a:fld>
            <a:endParaRPr kumimoji="1" lang="ja-JP" altLang="en-US"/>
          </a:p>
        </p:txBody>
      </p:sp>
    </p:spTree>
    <p:extLst>
      <p:ext uri="{BB962C8B-B14F-4D97-AF65-F5344CB8AC3E}">
        <p14:creationId xmlns:p14="http://schemas.microsoft.com/office/powerpoint/2010/main" val="357490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3230944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164360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353231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264154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138246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348760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258548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56995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47475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167426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570393-B340-4577-BD85-EF7274DDDBEC}" type="datetimeFigureOut">
              <a:rPr kumimoji="1" lang="ja-JP" altLang="en-US" smtClean="0"/>
              <a:t>2023/6/15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2032966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70393-B340-4577-BD85-EF7274DDDBEC}" type="datetimeFigureOut">
              <a:rPr kumimoji="1" lang="ja-JP" altLang="en-US" smtClean="0"/>
              <a:t>2023/6/15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497E4-7950-4D37-86A9-E424E727B283}" type="slidenum">
              <a:rPr kumimoji="1" lang="ja-JP" altLang="en-US" smtClean="0"/>
              <a:t>‹#›</a:t>
            </a:fld>
            <a:endParaRPr kumimoji="1" lang="ja-JP" altLang="en-US"/>
          </a:p>
        </p:txBody>
      </p:sp>
    </p:spTree>
    <p:extLst>
      <p:ext uri="{BB962C8B-B14F-4D97-AF65-F5344CB8AC3E}">
        <p14:creationId xmlns:p14="http://schemas.microsoft.com/office/powerpoint/2010/main" val="3621453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researchgate.net/figure/Ten-year-old-boy-with-severe-equinovarus-deformity-right-foot-Pain-was-graded-as-4_fig2_351473300"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healtcare.net/general-health/do-you-have-tech-neck-or-nerd-neck-how-to-fix-forward-head-posture/" TargetMode="Externa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8B4A3A4-64B5-49B0-A235-D3D1A207B415}"/>
              </a:ext>
            </a:extLst>
          </p:cNvPr>
          <p:cNvPicPr>
            <a:picLocks noChangeAspect="1"/>
          </p:cNvPicPr>
          <p:nvPr/>
        </p:nvPicPr>
        <p:blipFill>
          <a:blip r:embed="rId3"/>
          <a:stretch>
            <a:fillRect/>
          </a:stretch>
        </p:blipFill>
        <p:spPr>
          <a:xfrm>
            <a:off x="10398050" y="153829"/>
            <a:ext cx="1793950" cy="1739422"/>
          </a:xfrm>
          <a:prstGeom prst="rect">
            <a:avLst/>
          </a:prstGeom>
        </p:spPr>
      </p:pic>
      <p:cxnSp>
        <p:nvCxnSpPr>
          <p:cNvPr id="3" name="直線コネクタ 2">
            <a:extLst>
              <a:ext uri="{FF2B5EF4-FFF2-40B4-BE49-F238E27FC236}">
                <a16:creationId xmlns:a16="http://schemas.microsoft.com/office/drawing/2014/main" id="{7113E36A-4B6D-5123-B262-41836563ADE2}"/>
              </a:ext>
            </a:extLst>
          </p:cNvPr>
          <p:cNvCxnSpPr>
            <a:cxnSpLocks/>
          </p:cNvCxnSpPr>
          <p:nvPr/>
        </p:nvCxnSpPr>
        <p:spPr>
          <a:xfrm flipH="1">
            <a:off x="2201761" y="0"/>
            <a:ext cx="1" cy="6858000"/>
          </a:xfrm>
          <a:prstGeom prst="line">
            <a:avLst/>
          </a:prstGeom>
          <a:ln w="76200">
            <a:solidFill>
              <a:srgbClr val="FF0000">
                <a:alpha val="95000"/>
              </a:srgb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194618AB-0CB8-89B3-2243-40A816F64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6911" y="4067049"/>
            <a:ext cx="3534182" cy="2911642"/>
          </a:xfrm>
          <a:prstGeom prst="rect">
            <a:avLst/>
          </a:prstGeom>
        </p:spPr>
      </p:pic>
      <p:pic>
        <p:nvPicPr>
          <p:cNvPr id="1028" name="Picture 4" descr="Man Icon Clipart, HD Png Download , Transparent Png Image - PNGitem">
            <a:extLst>
              <a:ext uri="{FF2B5EF4-FFF2-40B4-BE49-F238E27FC236}">
                <a16:creationId xmlns:a16="http://schemas.microsoft.com/office/drawing/2014/main" id="{1BF6BDF2-E45D-81C1-E3DA-D6A56B9003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5" b="94995" l="10000" r="90000">
                        <a14:foregroundMark x1="42326" y1="93621" x2="42326" y2="93621"/>
                        <a14:foregroundMark x1="56744" y1="94799" x2="56744" y2="94799"/>
                        <a14:foregroundMark x1="42907" y1="95191" x2="42907" y2="95191"/>
                        <a14:foregroundMark x1="57326" y1="95093" x2="57326" y2="95093"/>
                        <a14:foregroundMark x1="51395" y1="9225" x2="51395" y2="9225"/>
                        <a14:foregroundMark x1="50465" y1="5005" x2="50465" y2="5005"/>
                        <a14:backgroundMark x1="38023" y1="33268" x2="38023" y2="33268"/>
                        <a14:backgroundMark x1="62326" y1="33562" x2="62326" y2="33562"/>
                      </a14:backgroundRemoval>
                    </a14:imgEffect>
                  </a14:imgLayer>
                </a14:imgProps>
              </a:ext>
              <a:ext uri="{28A0092B-C50C-407E-A947-70E740481C1C}">
                <a14:useLocalDpi xmlns:a14="http://schemas.microsoft.com/office/drawing/2010/main" val="0"/>
              </a:ext>
            </a:extLst>
          </a:blip>
          <a:srcRect/>
          <a:stretch>
            <a:fillRect/>
          </a:stretch>
        </p:blipFill>
        <p:spPr bwMode="auto">
          <a:xfrm>
            <a:off x="3316289" y="133819"/>
            <a:ext cx="5061684" cy="5997388"/>
          </a:xfrm>
          <a:prstGeom prst="rect">
            <a:avLst/>
          </a:prstGeom>
          <a:noFill/>
          <a:extLst>
            <a:ext uri="{909E8E84-426E-40DD-AFC4-6F175D3DCCD1}">
              <a14:hiddenFill xmlns:a14="http://schemas.microsoft.com/office/drawing/2010/main">
                <a:solidFill>
                  <a:srgbClr val="FFFFFF"/>
                </a:solidFill>
              </a14:hiddenFill>
            </a:ext>
          </a:extLst>
        </p:spPr>
      </p:pic>
      <p:sp>
        <p:nvSpPr>
          <p:cNvPr id="11" name="矢印: ストライプ 10"/>
          <p:cNvSpPr/>
          <p:nvPr/>
        </p:nvSpPr>
        <p:spPr>
          <a:xfrm>
            <a:off x="2447366" y="5109507"/>
            <a:ext cx="9744634" cy="1243584"/>
          </a:xfrm>
          <a:prstGeom prst="stripedRightArrow">
            <a:avLst>
              <a:gd name="adj1" fmla="val 100000"/>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r" defTabSz="914400" eaLnBrk="1" fontAlgn="auto" latinLnBrk="0" hangingPunct="1">
              <a:lnSpc>
                <a:spcPct val="100000"/>
              </a:lnSpc>
              <a:spcBef>
                <a:spcPts val="0"/>
              </a:spcBef>
              <a:spcAft>
                <a:spcPts val="0"/>
              </a:spcAft>
              <a:buClrTx/>
              <a:buSzTx/>
              <a:tabLst/>
              <a:defRPr/>
            </a:pPr>
            <a:r>
              <a:rPr kumimoji="1" lang="ja-JP" altLang="en-US" sz="44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rPr>
              <a:t>立位（</a:t>
            </a:r>
            <a:r>
              <a:rPr kumimoji="1" lang="en-US" altLang="ja-JP" sz="44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rPr>
              <a:t>Standing</a:t>
            </a:r>
            <a:r>
              <a:rPr kumimoji="1" lang="ja-JP" altLang="en-US" sz="44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rPr>
              <a:t>）</a:t>
            </a:r>
            <a:r>
              <a:rPr kumimoji="1" lang="en-US" altLang="ja-JP" sz="44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rPr>
              <a:t>-</a:t>
            </a:r>
            <a:r>
              <a:rPr kumimoji="1" lang="ja-JP" altLang="en-US" sz="44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rPr>
              <a:t>基礎知識と評価</a:t>
            </a:r>
            <a:r>
              <a:rPr kumimoji="1" lang="en-US" altLang="ja-JP" sz="44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rPr>
              <a:t>-</a:t>
            </a:r>
            <a:endParaRPr kumimoji="1" lang="en-US" altLang="ja-JP" sz="4000" b="1" i="0" u="sng" strike="noStrike" kern="0" cap="none" spc="0" normalizeH="0" noProof="0" dirty="0">
              <a:ln>
                <a:noFill/>
              </a:ln>
              <a:solidFill>
                <a:schemeClr val="tx1"/>
              </a:solidFill>
              <a:effectLst>
                <a:outerShdw blurRad="38100" dist="38100" dir="2700000" algn="tl">
                  <a:srgbClr val="000000">
                    <a:alpha val="43137"/>
                  </a:srgbClr>
                </a:outerShdw>
              </a:effectLst>
              <a:uLnTx/>
              <a:uFill>
                <a:solidFill>
                  <a:schemeClr val="accent2"/>
                </a:solidFill>
              </a:uFill>
              <a:latin typeface="+mn-ea"/>
            </a:endParaRPr>
          </a:p>
        </p:txBody>
      </p:sp>
    </p:spTree>
    <p:extLst>
      <p:ext uri="{BB962C8B-B14F-4D97-AF65-F5344CB8AC3E}">
        <p14:creationId xmlns:p14="http://schemas.microsoft.com/office/powerpoint/2010/main" val="161411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98967" y="597685"/>
            <a:ext cx="12093677" cy="18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800" b="1" dirty="0">
                <a:solidFill>
                  <a:schemeClr val="tx1"/>
                </a:solidFill>
              </a:rPr>
              <a:t>Schepens B et al</a:t>
            </a:r>
            <a:r>
              <a:rPr lang="ja-JP" altLang="en-US" sz="800" b="1" dirty="0">
                <a:solidFill>
                  <a:schemeClr val="tx1"/>
                </a:solidFill>
              </a:rPr>
              <a:t>：</a:t>
            </a:r>
            <a:r>
              <a:rPr lang="en-US" altLang="ja-JP" sz="800" b="1" dirty="0">
                <a:solidFill>
                  <a:schemeClr val="tx1"/>
                </a:solidFill>
              </a:rPr>
              <a:t>Independent and convergent signals from the pontomedullary reticular formation contribute to the control of posture and movement during reaching in the cat . J </a:t>
            </a:r>
            <a:r>
              <a:rPr lang="en-US" altLang="ja-JP" sz="800" b="1" dirty="0" err="1">
                <a:solidFill>
                  <a:schemeClr val="tx1"/>
                </a:solidFill>
              </a:rPr>
              <a:t>Neurophysiol</a:t>
            </a:r>
            <a:r>
              <a:rPr lang="en-US" altLang="ja-JP" sz="800" b="1" dirty="0">
                <a:solidFill>
                  <a:schemeClr val="tx1"/>
                </a:solidFill>
              </a:rPr>
              <a:t>. 2004.Oct;92(4)</a:t>
            </a:r>
          </a:p>
        </p:txBody>
      </p:sp>
      <p:sp>
        <p:nvSpPr>
          <p:cNvPr id="35" name="正方形/長方形 34"/>
          <p:cNvSpPr/>
          <p:nvPr/>
        </p:nvSpPr>
        <p:spPr>
          <a:xfrm>
            <a:off x="98323" y="681175"/>
            <a:ext cx="12093677" cy="970963"/>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uFill>
                  <a:solidFill>
                    <a:schemeClr val="accent6"/>
                  </a:solidFill>
                </a:uFill>
              </a:rPr>
              <a:t>姿勢制御は先行性随伴性姿勢調整</a:t>
            </a:r>
            <a:r>
              <a:rPr lang="en-US" altLang="ja-JP" b="1" dirty="0">
                <a:solidFill>
                  <a:schemeClr val="tx1"/>
                </a:solidFill>
                <a:uFill>
                  <a:solidFill>
                    <a:schemeClr val="accent6"/>
                  </a:solidFill>
                </a:uFill>
              </a:rPr>
              <a:t>(APA’s)</a:t>
            </a:r>
            <a:r>
              <a:rPr lang="ja-JP" altLang="en-US" b="1" dirty="0">
                <a:solidFill>
                  <a:schemeClr val="tx1"/>
                </a:solidFill>
                <a:uFill>
                  <a:solidFill>
                    <a:schemeClr val="accent6"/>
                  </a:solidFill>
                </a:uFill>
              </a:rPr>
              <a:t>とも呼ばれ，先行性姿勢制御</a:t>
            </a:r>
            <a:r>
              <a:rPr lang="en-US" altLang="ja-JP" b="1" dirty="0">
                <a:solidFill>
                  <a:schemeClr val="tx1"/>
                </a:solidFill>
                <a:uFill>
                  <a:solidFill>
                    <a:schemeClr val="accent6"/>
                  </a:solidFill>
                </a:uFill>
              </a:rPr>
              <a:t>(</a:t>
            </a:r>
            <a:r>
              <a:rPr lang="en-US" altLang="ja-JP" b="1" dirty="0" err="1">
                <a:solidFill>
                  <a:schemeClr val="tx1"/>
                </a:solidFill>
                <a:uFill>
                  <a:solidFill>
                    <a:schemeClr val="accent6"/>
                  </a:solidFill>
                </a:uFill>
              </a:rPr>
              <a:t>pAPA</a:t>
            </a:r>
            <a:r>
              <a:rPr lang="en-US" altLang="ja-JP" b="1" dirty="0">
                <a:solidFill>
                  <a:schemeClr val="tx1"/>
                </a:solidFill>
                <a:uFill>
                  <a:solidFill>
                    <a:schemeClr val="accent6"/>
                  </a:solidFill>
                </a:uFill>
              </a:rPr>
              <a:t>)</a:t>
            </a:r>
            <a:r>
              <a:rPr lang="ja-JP" altLang="en-US" b="1" dirty="0">
                <a:solidFill>
                  <a:schemeClr val="tx1"/>
                </a:solidFill>
                <a:uFill>
                  <a:solidFill>
                    <a:schemeClr val="accent6"/>
                  </a:solidFill>
                </a:uFill>
              </a:rPr>
              <a:t>と随伴性姿勢制御</a:t>
            </a:r>
            <a:r>
              <a:rPr lang="en-US" altLang="ja-JP" b="1" dirty="0">
                <a:solidFill>
                  <a:schemeClr val="tx1"/>
                </a:solidFill>
                <a:uFill>
                  <a:solidFill>
                    <a:schemeClr val="accent6"/>
                  </a:solidFill>
                </a:uFill>
              </a:rPr>
              <a:t>(</a:t>
            </a:r>
            <a:r>
              <a:rPr lang="en-US" altLang="ja-JP" b="1" dirty="0" err="1">
                <a:solidFill>
                  <a:schemeClr val="tx1"/>
                </a:solidFill>
                <a:uFill>
                  <a:solidFill>
                    <a:schemeClr val="accent6"/>
                  </a:solidFill>
                </a:uFill>
              </a:rPr>
              <a:t>pAPA</a:t>
            </a:r>
            <a:r>
              <a:rPr lang="en-US" altLang="ja-JP" b="1" dirty="0">
                <a:solidFill>
                  <a:schemeClr val="tx1"/>
                </a:solidFill>
                <a:uFill>
                  <a:solidFill>
                    <a:schemeClr val="accent6"/>
                  </a:solidFill>
                </a:uFill>
              </a:rPr>
              <a:t>)</a:t>
            </a:r>
            <a:r>
              <a:rPr lang="ja-JP" altLang="en-US" b="1" dirty="0">
                <a:solidFill>
                  <a:schemeClr val="tx1"/>
                </a:solidFill>
                <a:uFill>
                  <a:solidFill>
                    <a:schemeClr val="accent6"/>
                  </a:solidFill>
                </a:uFill>
              </a:rPr>
              <a:t>に分類</a:t>
            </a:r>
            <a:endParaRPr lang="en-US" altLang="ja-JP" b="1" dirty="0">
              <a:solidFill>
                <a:schemeClr val="tx1"/>
              </a:solidFill>
              <a:uFill>
                <a:solidFill>
                  <a:schemeClr val="accent6"/>
                </a:solidFill>
              </a:uFill>
            </a:endParaRPr>
          </a:p>
          <a:p>
            <a:pPr marL="285750" indent="-285750">
              <a:buClr>
                <a:srgbClr val="FF0000"/>
              </a:buClr>
              <a:buFont typeface="Wingdings" panose="05000000000000000000" pitchFamily="2" charset="2"/>
              <a:buChar char="ü"/>
            </a:pPr>
            <a:r>
              <a:rPr lang="en-US" altLang="ja-JP" b="1" u="sng" dirty="0" err="1">
                <a:solidFill>
                  <a:srgbClr val="FF0000"/>
                </a:solidFill>
                <a:effectLst>
                  <a:outerShdw blurRad="38100" dist="38100" dir="2700000" algn="tl">
                    <a:srgbClr val="000000">
                      <a:alpha val="43137"/>
                    </a:srgbClr>
                  </a:outerShdw>
                </a:effectLst>
                <a:uFill>
                  <a:solidFill>
                    <a:srgbClr val="FF0000"/>
                  </a:solidFill>
                </a:uFill>
              </a:rPr>
              <a:t>pAPA</a:t>
            </a:r>
            <a:r>
              <a:rPr lang="ja-JP" altLang="en-US" b="1" u="sng" dirty="0">
                <a:solidFill>
                  <a:srgbClr val="FF0000"/>
                </a:solidFill>
                <a:effectLst>
                  <a:outerShdw blurRad="38100" dist="38100" dir="2700000" algn="tl">
                    <a:srgbClr val="000000">
                      <a:alpha val="43137"/>
                    </a:srgbClr>
                  </a:outerShdw>
                </a:effectLst>
                <a:uFill>
                  <a:solidFill>
                    <a:srgbClr val="FF0000"/>
                  </a:solidFill>
                </a:uFill>
              </a:rPr>
              <a:t>は動作開始に際して先行的に姿勢調整</a:t>
            </a:r>
            <a:r>
              <a:rPr lang="ja-JP" altLang="en-US" b="1" dirty="0">
                <a:solidFill>
                  <a:schemeClr val="tx1"/>
                </a:solidFill>
                <a:uFill>
                  <a:solidFill>
                    <a:schemeClr val="accent6"/>
                  </a:solidFill>
                </a:uFill>
              </a:rPr>
              <a:t>を行い，</a:t>
            </a:r>
            <a:r>
              <a:rPr lang="ja-JP" altLang="en-US" b="1" u="sng" dirty="0">
                <a:solidFill>
                  <a:srgbClr val="FF0000"/>
                </a:solidFill>
                <a:effectLst>
                  <a:outerShdw blurRad="38100" dist="38100" dir="2700000" algn="tl">
                    <a:srgbClr val="000000">
                      <a:alpha val="43137"/>
                    </a:srgbClr>
                  </a:outerShdw>
                </a:effectLst>
                <a:uFill>
                  <a:solidFill>
                    <a:srgbClr val="FF0000"/>
                  </a:solidFill>
                </a:uFill>
              </a:rPr>
              <a:t>随意運動とともに</a:t>
            </a:r>
            <a:r>
              <a:rPr lang="en-US" altLang="ja-JP" b="1" u="sng" dirty="0" err="1">
                <a:solidFill>
                  <a:srgbClr val="FF0000"/>
                </a:solidFill>
                <a:effectLst>
                  <a:outerShdw blurRad="38100" dist="38100" dir="2700000" algn="tl">
                    <a:srgbClr val="000000">
                      <a:alpha val="43137"/>
                    </a:srgbClr>
                  </a:outerShdw>
                </a:effectLst>
                <a:uFill>
                  <a:solidFill>
                    <a:srgbClr val="FF0000"/>
                  </a:solidFill>
                </a:uFill>
              </a:rPr>
              <a:t>aAPA</a:t>
            </a:r>
            <a:r>
              <a:rPr lang="ja-JP" altLang="en-US" b="1" u="sng" dirty="0">
                <a:solidFill>
                  <a:srgbClr val="FF0000"/>
                </a:solidFill>
                <a:effectLst>
                  <a:outerShdw blurRad="38100" dist="38100" dir="2700000" algn="tl">
                    <a:srgbClr val="000000">
                      <a:alpha val="43137"/>
                    </a:srgbClr>
                  </a:outerShdw>
                </a:effectLst>
                <a:uFill>
                  <a:solidFill>
                    <a:srgbClr val="FF0000"/>
                  </a:solidFill>
                </a:uFill>
              </a:rPr>
              <a:t>は進行中の運動に姿勢調整</a:t>
            </a:r>
            <a:r>
              <a:rPr lang="ja-JP" altLang="en-US" b="1" dirty="0">
                <a:solidFill>
                  <a:schemeClr val="tx1"/>
                </a:solidFill>
                <a:uFill>
                  <a:solidFill>
                    <a:schemeClr val="accent6"/>
                  </a:solidFill>
                </a:uFill>
              </a:rPr>
              <a:t>を加える</a:t>
            </a:r>
            <a:endParaRPr lang="en-US" altLang="ja-JP" b="1" dirty="0">
              <a:solidFill>
                <a:schemeClr val="tx1"/>
              </a:solidFill>
              <a:uFill>
                <a:solidFill>
                  <a:schemeClr val="accent6"/>
                </a:solidFill>
              </a:uFill>
            </a:endParaRPr>
          </a:p>
        </p:txBody>
      </p:sp>
      <p:pic>
        <p:nvPicPr>
          <p:cNvPr id="2" name="図 1"/>
          <p:cNvPicPr>
            <a:picLocks noChangeAspect="1"/>
          </p:cNvPicPr>
          <p:nvPr/>
        </p:nvPicPr>
        <p:blipFill>
          <a:blip r:embed="rId3"/>
          <a:stretch>
            <a:fillRect/>
          </a:stretch>
        </p:blipFill>
        <p:spPr>
          <a:xfrm>
            <a:off x="2139382" y="1664000"/>
            <a:ext cx="7913235" cy="5137354"/>
          </a:xfrm>
          <a:prstGeom prst="rect">
            <a:avLst/>
          </a:prstGeom>
        </p:spPr>
      </p:pic>
      <p:sp>
        <p:nvSpPr>
          <p:cNvPr id="3" name="正方形/長方形 2"/>
          <p:cNvSpPr/>
          <p:nvPr/>
        </p:nvSpPr>
        <p:spPr>
          <a:xfrm>
            <a:off x="2571514" y="3028772"/>
            <a:ext cx="265472" cy="1750143"/>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71304" y="3967206"/>
            <a:ext cx="2084438" cy="265471"/>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922227" y="4232677"/>
            <a:ext cx="255640" cy="1474839"/>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F2211843-5B74-4B22-9053-ADEDBB9B28F6}"/>
              </a:ext>
            </a:extLst>
          </p:cNvPr>
          <p:cNvGrpSpPr/>
          <p:nvPr/>
        </p:nvGrpSpPr>
        <p:grpSpPr>
          <a:xfrm>
            <a:off x="0" y="0"/>
            <a:ext cx="12192000" cy="749684"/>
            <a:chOff x="0" y="0"/>
            <a:chExt cx="12192000" cy="749684"/>
          </a:xfrm>
        </p:grpSpPr>
        <p:grpSp>
          <p:nvGrpSpPr>
            <p:cNvPr id="21" name="グループ化 20">
              <a:extLst>
                <a:ext uri="{FF2B5EF4-FFF2-40B4-BE49-F238E27FC236}">
                  <a16:creationId xmlns:a16="http://schemas.microsoft.com/office/drawing/2014/main" id="{F08C9E92-2746-4963-83BF-98A07F113CDC}"/>
                </a:ext>
              </a:extLst>
            </p:cNvPr>
            <p:cNvGrpSpPr/>
            <p:nvPr/>
          </p:nvGrpSpPr>
          <p:grpSpPr>
            <a:xfrm>
              <a:off x="0" y="0"/>
              <a:ext cx="12192000" cy="749684"/>
              <a:chOff x="0" y="0"/>
              <a:chExt cx="12192000" cy="749684"/>
            </a:xfrm>
          </p:grpSpPr>
          <p:sp>
            <p:nvSpPr>
              <p:cNvPr id="23" name="正方形/長方形 22">
                <a:extLst>
                  <a:ext uri="{FF2B5EF4-FFF2-40B4-BE49-F238E27FC236}">
                    <a16:creationId xmlns:a16="http://schemas.microsoft.com/office/drawing/2014/main" id="{88D86BCC-6B27-48C9-9AFC-FB4B28EBB136}"/>
                  </a:ext>
                </a:extLst>
              </p:cNvPr>
              <p:cNvSpPr/>
              <p:nvPr/>
            </p:nvSpPr>
            <p:spPr>
              <a:xfrm>
                <a:off x="0" y="24688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defRPr/>
                </a:pPr>
                <a:endParaRPr lang="en-US" altLang="ja-JP" sz="2800" b="1" kern="0" dirty="0">
                  <a:solidFill>
                    <a:schemeClr val="tx1"/>
                  </a:solidFill>
                </a:endParaRPr>
              </a:p>
            </p:txBody>
          </p:sp>
          <p:cxnSp>
            <p:nvCxnSpPr>
              <p:cNvPr id="24" name="直線コネクタ 23">
                <a:extLst>
                  <a:ext uri="{FF2B5EF4-FFF2-40B4-BE49-F238E27FC236}">
                    <a16:creationId xmlns:a16="http://schemas.microsoft.com/office/drawing/2014/main" id="{692B0039-ED3D-4B8A-8E79-9B8DE403667A}"/>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7394C8F7-4F6A-44DE-8374-666C90BE49BC}"/>
                  </a:ext>
                </a:extLst>
              </p:cNvPr>
              <p:cNvGrpSpPr/>
              <p:nvPr/>
            </p:nvGrpSpPr>
            <p:grpSpPr>
              <a:xfrm>
                <a:off x="11438938" y="0"/>
                <a:ext cx="753062" cy="749684"/>
                <a:chOff x="2577737" y="461555"/>
                <a:chExt cx="3780000" cy="3779125"/>
              </a:xfrm>
              <a:solidFill>
                <a:srgbClr val="C00000"/>
              </a:solidFill>
              <a:effectLst/>
            </p:grpSpPr>
            <p:sp>
              <p:nvSpPr>
                <p:cNvPr id="26" name="正方形/長方形 25">
                  <a:extLst>
                    <a:ext uri="{FF2B5EF4-FFF2-40B4-BE49-F238E27FC236}">
                      <a16:creationId xmlns:a16="http://schemas.microsoft.com/office/drawing/2014/main" id="{1AA9C7E7-FBBF-48E1-B93E-9A0D8F45A6D1}"/>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7" name="正方形/長方形 26">
                  <a:extLst>
                    <a:ext uri="{FF2B5EF4-FFF2-40B4-BE49-F238E27FC236}">
                      <a16:creationId xmlns:a16="http://schemas.microsoft.com/office/drawing/2014/main" id="{8C06223A-4609-4FA4-ACAD-7A2D9688C60F}"/>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ボ</a:t>
                  </a:r>
                </a:p>
              </p:txBody>
            </p:sp>
            <p:sp>
              <p:nvSpPr>
                <p:cNvPr id="28" name="正方形/長方形 27">
                  <a:extLst>
                    <a:ext uri="{FF2B5EF4-FFF2-40B4-BE49-F238E27FC236}">
                      <a16:creationId xmlns:a16="http://schemas.microsoft.com/office/drawing/2014/main" id="{5F8034B5-C928-4204-B673-7C1C287B83E4}"/>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ト</a:t>
                  </a:r>
                </a:p>
              </p:txBody>
            </p:sp>
            <p:sp>
              <p:nvSpPr>
                <p:cNvPr id="30" name="正方形/長方形 29">
                  <a:extLst>
                    <a:ext uri="{FF2B5EF4-FFF2-40B4-BE49-F238E27FC236}">
                      <a16:creationId xmlns:a16="http://schemas.microsoft.com/office/drawing/2014/main" id="{A98FDE3D-D821-4FB9-B2FD-5C2C2A644298}"/>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sp>
          <p:nvSpPr>
            <p:cNvPr id="14" name="テキスト ボックス 13">
              <a:extLst>
                <a:ext uri="{FF2B5EF4-FFF2-40B4-BE49-F238E27FC236}">
                  <a16:creationId xmlns:a16="http://schemas.microsoft.com/office/drawing/2014/main" id="{9AC2165C-C0D2-4998-ABDF-A81F0797F34B}"/>
                </a:ext>
              </a:extLst>
            </p:cNvPr>
            <p:cNvSpPr txBox="1"/>
            <p:nvPr/>
          </p:nvSpPr>
          <p:spPr>
            <a:xfrm>
              <a:off x="1097281" y="234246"/>
              <a:ext cx="9374292" cy="461665"/>
            </a:xfrm>
            <a:prstGeom prst="rect">
              <a:avLst/>
            </a:prstGeom>
            <a:noFill/>
          </p:spPr>
          <p:txBody>
            <a:bodyPr wrap="square" rtlCol="0">
              <a:spAutoFit/>
            </a:bodyPr>
            <a:lstStyle/>
            <a:p>
              <a:pPr algn="ctr"/>
              <a:r>
                <a:rPr lang="ja-JP" altLang="en-US" sz="2400" b="1" i="1" kern="0" dirty="0">
                  <a:effectLst>
                    <a:outerShdw blurRad="38100" dist="38100" dir="2700000" algn="tl">
                      <a:srgbClr val="000000">
                        <a:alpha val="43137"/>
                      </a:srgbClr>
                    </a:outerShdw>
                  </a:effectLst>
                  <a:latin typeface="+mn-ea"/>
                </a:rPr>
                <a:t>先行性随伴性姿勢調整（</a:t>
              </a:r>
              <a:r>
                <a:rPr lang="en-US" altLang="ja-JP" sz="2400" b="1" i="1" kern="0" dirty="0">
                  <a:effectLst>
                    <a:outerShdw blurRad="38100" dist="38100" dir="2700000" algn="tl">
                      <a:srgbClr val="000000">
                        <a:alpha val="43137"/>
                      </a:srgbClr>
                    </a:outerShdw>
                  </a:effectLst>
                  <a:latin typeface="+mn-ea"/>
                </a:rPr>
                <a:t>Anticipatory Postural Adjustments</a:t>
              </a:r>
              <a:r>
                <a:rPr lang="ja-JP" altLang="en-US" sz="2400" b="1" i="1" kern="0" dirty="0">
                  <a:effectLst>
                    <a:outerShdw blurRad="38100" dist="38100" dir="2700000" algn="tl">
                      <a:srgbClr val="000000">
                        <a:alpha val="43137"/>
                      </a:srgbClr>
                    </a:outerShdw>
                  </a:effectLst>
                  <a:latin typeface="+mn-ea"/>
                </a:rPr>
                <a:t>）</a:t>
              </a:r>
              <a:endParaRPr lang="en-US" altLang="ja-JP" sz="2400" b="1" i="1" kern="0" dirty="0">
                <a:effectLst>
                  <a:outerShdw blurRad="38100" dist="38100" dir="2700000" algn="tl">
                    <a:srgbClr val="000000">
                      <a:alpha val="43137"/>
                    </a:srgbClr>
                  </a:outerShdw>
                </a:effectLst>
                <a:latin typeface="+mn-ea"/>
              </a:endParaRPr>
            </a:p>
          </p:txBody>
        </p:sp>
      </p:grpSp>
    </p:spTree>
    <p:extLst>
      <p:ext uri="{BB962C8B-B14F-4D97-AF65-F5344CB8AC3E}">
        <p14:creationId xmlns:p14="http://schemas.microsoft.com/office/powerpoint/2010/main" val="1155408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298813" y="1902691"/>
            <a:ext cx="7594374" cy="4955309"/>
          </a:xfrm>
          <a:prstGeom prst="rect">
            <a:avLst/>
          </a:prstGeom>
        </p:spPr>
      </p:pic>
      <p:grpSp>
        <p:nvGrpSpPr>
          <p:cNvPr id="10" name="グループ化 9">
            <a:extLst>
              <a:ext uri="{FF2B5EF4-FFF2-40B4-BE49-F238E27FC236}">
                <a16:creationId xmlns:a16="http://schemas.microsoft.com/office/drawing/2014/main" id="{0473E918-0298-4C60-BEC8-D5DE776BE201}"/>
              </a:ext>
            </a:extLst>
          </p:cNvPr>
          <p:cNvGrpSpPr/>
          <p:nvPr/>
        </p:nvGrpSpPr>
        <p:grpSpPr>
          <a:xfrm>
            <a:off x="0" y="0"/>
            <a:ext cx="12192000" cy="777184"/>
            <a:chOff x="0" y="0"/>
            <a:chExt cx="12192000" cy="777184"/>
          </a:xfrm>
        </p:grpSpPr>
        <p:sp>
          <p:nvSpPr>
            <p:cNvPr id="11" name="正方形/長方形 10">
              <a:extLst>
                <a:ext uri="{FF2B5EF4-FFF2-40B4-BE49-F238E27FC236}">
                  <a16:creationId xmlns:a16="http://schemas.microsoft.com/office/drawing/2014/main" id="{11D2630C-E0E4-46A3-A7D9-70DC9F3164D1}"/>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機能的特徴③</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2" name="直線コネクタ 11">
              <a:extLst>
                <a:ext uri="{FF2B5EF4-FFF2-40B4-BE49-F238E27FC236}">
                  <a16:creationId xmlns:a16="http://schemas.microsoft.com/office/drawing/2014/main" id="{E7F42770-AE53-48C7-8105-B1A1EB0FF13E}"/>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E32DFF61-A738-474F-B7C0-427C6452DAFB}"/>
                </a:ext>
              </a:extLst>
            </p:cNvPr>
            <p:cNvGrpSpPr/>
            <p:nvPr/>
          </p:nvGrpSpPr>
          <p:grpSpPr>
            <a:xfrm>
              <a:off x="11438938" y="0"/>
              <a:ext cx="753062" cy="749684"/>
              <a:chOff x="2577737" y="461555"/>
              <a:chExt cx="3780000" cy="3779125"/>
            </a:xfrm>
            <a:solidFill>
              <a:srgbClr val="C00000"/>
            </a:solidFill>
            <a:effectLst/>
          </p:grpSpPr>
          <p:sp>
            <p:nvSpPr>
              <p:cNvPr id="20" name="正方形/長方形 19">
                <a:extLst>
                  <a:ext uri="{FF2B5EF4-FFF2-40B4-BE49-F238E27FC236}">
                    <a16:creationId xmlns:a16="http://schemas.microsoft.com/office/drawing/2014/main" id="{6A651A53-E590-4383-BA35-C925017F0D5E}"/>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1" name="正方形/長方形 20">
                <a:extLst>
                  <a:ext uri="{FF2B5EF4-FFF2-40B4-BE49-F238E27FC236}">
                    <a16:creationId xmlns:a16="http://schemas.microsoft.com/office/drawing/2014/main" id="{FA49D425-78F9-43BB-B632-EBDA9BB58F6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2" name="正方形/長方形 21">
                <a:extLst>
                  <a:ext uri="{FF2B5EF4-FFF2-40B4-BE49-F238E27FC236}">
                    <a16:creationId xmlns:a16="http://schemas.microsoft.com/office/drawing/2014/main" id="{3C2F4EC5-7426-41D0-8549-4E8469187C1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3" name="正方形/長方形 22">
                <a:extLst>
                  <a:ext uri="{FF2B5EF4-FFF2-40B4-BE49-F238E27FC236}">
                    <a16:creationId xmlns:a16="http://schemas.microsoft.com/office/drawing/2014/main" id="{E4909850-E82A-4A1C-B599-B2E05D3192E0}"/>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8" name="正方形/長方形 17">
              <a:extLst>
                <a:ext uri="{FF2B5EF4-FFF2-40B4-BE49-F238E27FC236}">
                  <a16:creationId xmlns:a16="http://schemas.microsoft.com/office/drawing/2014/main" id="{FEDAD3DC-B6F9-4C9B-9E9C-17B6052EDC4D}"/>
                </a:ext>
              </a:extLst>
            </p:cNvPr>
            <p:cNvSpPr/>
            <p:nvPr/>
          </p:nvSpPr>
          <p:spPr>
            <a:xfrm>
              <a:off x="0" y="6691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900" b="1" dirty="0">
                  <a:solidFill>
                    <a:schemeClr val="tx1"/>
                  </a:solidFill>
                </a:rPr>
                <a:t>新保松雄（監），金子唯史</a:t>
              </a:r>
              <a:r>
                <a:rPr lang="en-US" altLang="ja-JP" sz="900" b="1" dirty="0">
                  <a:solidFill>
                    <a:schemeClr val="tx1"/>
                  </a:solidFill>
                </a:rPr>
                <a:t>/</a:t>
              </a:r>
              <a:r>
                <a:rPr lang="ja-JP" altLang="en-US" sz="900" b="1" dirty="0">
                  <a:solidFill>
                    <a:schemeClr val="tx1"/>
                  </a:solidFill>
                </a:rPr>
                <a:t>佐藤和命（訳）：近代ボバース概念 理論と実践</a:t>
              </a:r>
              <a:r>
                <a:rPr lang="en-US" altLang="ja-JP" sz="900" b="1" dirty="0">
                  <a:solidFill>
                    <a:schemeClr val="tx1"/>
                  </a:solidFill>
                </a:rPr>
                <a:t>-</a:t>
              </a:r>
              <a:r>
                <a:rPr lang="ja-JP" altLang="en-US" sz="900" b="1" dirty="0">
                  <a:solidFill>
                    <a:schemeClr val="tx1"/>
                  </a:solidFill>
                </a:rPr>
                <a:t>成人中枢神経疾患に対する治療</a:t>
              </a:r>
              <a:r>
                <a:rPr lang="en-US" altLang="ja-JP" sz="900" b="1" dirty="0">
                  <a:solidFill>
                    <a:schemeClr val="tx1"/>
                  </a:solidFill>
                </a:rPr>
                <a:t>-</a:t>
              </a:r>
              <a:r>
                <a:rPr lang="ja-JP" altLang="en-US" sz="900" b="1" dirty="0">
                  <a:solidFill>
                    <a:schemeClr val="tx1"/>
                  </a:solidFill>
                </a:rPr>
                <a:t>．</a:t>
              </a:r>
              <a:r>
                <a:rPr lang="en-US" altLang="ja-JP" sz="900" b="1" dirty="0">
                  <a:solidFill>
                    <a:schemeClr val="tx1"/>
                  </a:solidFill>
                </a:rPr>
                <a:t>2011</a:t>
              </a:r>
            </a:p>
          </p:txBody>
        </p:sp>
      </p:grpSp>
      <p:sp>
        <p:nvSpPr>
          <p:cNvPr id="24" name="正方形/長方形 23">
            <a:extLst>
              <a:ext uri="{FF2B5EF4-FFF2-40B4-BE49-F238E27FC236}">
                <a16:creationId xmlns:a16="http://schemas.microsoft.com/office/drawing/2014/main" id="{B776AAE6-D0C1-43E7-B9C8-F649DF06BD6C}"/>
              </a:ext>
            </a:extLst>
          </p:cNvPr>
          <p:cNvSpPr/>
          <p:nvPr/>
        </p:nvSpPr>
        <p:spPr>
          <a:xfrm>
            <a:off x="277091" y="749684"/>
            <a:ext cx="11914908" cy="1153007"/>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立位は伸展によって特徴づけられる姿勢であり，体幹</a:t>
            </a:r>
            <a:r>
              <a:rPr lang="en-US" altLang="ja-JP" b="1" dirty="0">
                <a:solidFill>
                  <a:schemeClr val="tx1"/>
                </a:solidFill>
              </a:rPr>
              <a:t>/</a:t>
            </a:r>
            <a:r>
              <a:rPr lang="ja-JP" altLang="en-US" b="1" dirty="0">
                <a:solidFill>
                  <a:schemeClr val="tx1"/>
                </a:solidFill>
              </a:rPr>
              <a:t>頭部</a:t>
            </a:r>
            <a:r>
              <a:rPr lang="en-US" altLang="ja-JP" b="1" dirty="0">
                <a:solidFill>
                  <a:schemeClr val="tx1"/>
                </a:solidFill>
              </a:rPr>
              <a:t>/</a:t>
            </a:r>
            <a:r>
              <a:rPr lang="ja-JP" altLang="en-US" b="1" dirty="0">
                <a:solidFill>
                  <a:schemeClr val="tx1"/>
                </a:solidFill>
              </a:rPr>
              <a:t>頚部</a:t>
            </a:r>
            <a:r>
              <a:rPr lang="en-US" altLang="ja-JP" b="1" dirty="0">
                <a:solidFill>
                  <a:schemeClr val="tx1"/>
                </a:solidFill>
              </a:rPr>
              <a:t>/</a:t>
            </a:r>
            <a:r>
              <a:rPr lang="ja-JP" altLang="en-US" b="1" dirty="0">
                <a:solidFill>
                  <a:schemeClr val="tx1"/>
                </a:solidFill>
              </a:rPr>
              <a:t>下肢の複合的伸展である</a:t>
            </a:r>
          </a:p>
          <a:p>
            <a:pPr marL="285750" indent="-285750">
              <a:buClr>
                <a:srgbClr val="FF0000"/>
              </a:buClr>
              <a:buFont typeface="Wingdings" panose="05000000000000000000" pitchFamily="2" charset="2"/>
              <a:buChar char="ü"/>
            </a:pPr>
            <a:r>
              <a:rPr lang="ja-JP" altLang="en-US" b="1" u="sng" dirty="0">
                <a:solidFill>
                  <a:srgbClr val="FF0000"/>
                </a:solidFill>
                <a:effectLst>
                  <a:outerShdw blurRad="38100" dist="38100" dir="2700000" algn="tl">
                    <a:srgbClr val="000000">
                      <a:alpha val="43137"/>
                    </a:srgbClr>
                  </a:outerShdw>
                </a:effectLst>
              </a:rPr>
              <a:t>選択的な伸展</a:t>
            </a:r>
            <a:r>
              <a:rPr lang="ja-JP" altLang="en-US" b="1" dirty="0">
                <a:solidFill>
                  <a:schemeClr val="tx1"/>
                </a:solidFill>
              </a:rPr>
              <a:t>は，</a:t>
            </a:r>
            <a:r>
              <a:rPr lang="ja-JP" altLang="en-US" b="1" u="sng" dirty="0">
                <a:solidFill>
                  <a:srgbClr val="FF0000"/>
                </a:solidFill>
                <a:effectLst>
                  <a:outerShdw blurRad="38100" dist="38100" dir="2700000" algn="tl">
                    <a:srgbClr val="000000">
                      <a:alpha val="43137"/>
                    </a:srgbClr>
                  </a:outerShdw>
                </a:effectLst>
              </a:rPr>
              <a:t>体幹筋組織の協調性・コアスタビリティー・バランスのとれた下肢筋活動に基づいている</a:t>
            </a:r>
          </a:p>
          <a:p>
            <a:pPr marL="285750" indent="-285750">
              <a:buClr>
                <a:srgbClr val="FF0000"/>
              </a:buClr>
              <a:buFont typeface="Wingdings" panose="05000000000000000000" pitchFamily="2" charset="2"/>
              <a:buChar char="ü"/>
            </a:pPr>
            <a:r>
              <a:rPr lang="ja-JP" altLang="en-US" b="1" dirty="0">
                <a:solidFill>
                  <a:schemeClr val="tx1"/>
                </a:solidFill>
              </a:rPr>
              <a:t>姿勢筋緊張は，活動的な立位で支持基底面が比較的小さいならば相対的に高まる</a:t>
            </a:r>
          </a:p>
        </p:txBody>
      </p:sp>
    </p:spTree>
    <p:extLst>
      <p:ext uri="{BB962C8B-B14F-4D97-AF65-F5344CB8AC3E}">
        <p14:creationId xmlns:p14="http://schemas.microsoft.com/office/powerpoint/2010/main" val="156482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341772" y="1902692"/>
            <a:ext cx="3508457" cy="4955308"/>
          </a:xfrm>
          <a:prstGeom prst="rect">
            <a:avLst/>
          </a:prstGeom>
        </p:spPr>
      </p:pic>
      <p:grpSp>
        <p:nvGrpSpPr>
          <p:cNvPr id="15" name="グループ化 14">
            <a:extLst>
              <a:ext uri="{FF2B5EF4-FFF2-40B4-BE49-F238E27FC236}">
                <a16:creationId xmlns:a16="http://schemas.microsoft.com/office/drawing/2014/main" id="{F460597C-0A95-401D-8E9A-766CC14CFF5B}"/>
              </a:ext>
            </a:extLst>
          </p:cNvPr>
          <p:cNvGrpSpPr/>
          <p:nvPr/>
        </p:nvGrpSpPr>
        <p:grpSpPr>
          <a:xfrm>
            <a:off x="0" y="0"/>
            <a:ext cx="12192000" cy="784059"/>
            <a:chOff x="0" y="0"/>
            <a:chExt cx="12192000" cy="784059"/>
          </a:xfrm>
        </p:grpSpPr>
        <p:sp>
          <p:nvSpPr>
            <p:cNvPr id="16" name="正方形/長方形 15">
              <a:extLst>
                <a:ext uri="{FF2B5EF4-FFF2-40B4-BE49-F238E27FC236}">
                  <a16:creationId xmlns:a16="http://schemas.microsoft.com/office/drawing/2014/main" id="{B54EBFF6-8B3F-4B27-8121-B8FA0F5E5A4E}"/>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抗重力姿勢</a:t>
              </a:r>
              <a:r>
                <a:rPr lang="en-US" altLang="ja-JP" sz="2800" b="1" i="1" kern="0">
                  <a:solidFill>
                    <a:schemeClr val="tx1"/>
                  </a:solidFill>
                  <a:effectLst>
                    <a:outerShdw blurRad="38100" dist="38100" dir="2700000" algn="tl">
                      <a:srgbClr val="000000">
                        <a:alpha val="43137"/>
                      </a:srgbClr>
                    </a:outerShdw>
                  </a:effectLst>
                </a:rPr>
                <a:t>(</a:t>
              </a:r>
              <a:r>
                <a:rPr lang="ja-JP" altLang="en-US" sz="2800" b="1" i="1" kern="0">
                  <a:solidFill>
                    <a:schemeClr val="tx1"/>
                  </a:solidFill>
                  <a:effectLst>
                    <a:outerShdw blurRad="38100" dist="38100" dir="2700000" algn="tl">
                      <a:srgbClr val="000000">
                        <a:alpha val="43137"/>
                      </a:srgbClr>
                    </a:outerShdw>
                  </a:effectLst>
                </a:rPr>
                <a:t>≒活動</a:t>
              </a:r>
              <a:r>
                <a:rPr lang="en-US" altLang="ja-JP" sz="2800" b="1" i="1" kern="0">
                  <a:solidFill>
                    <a:schemeClr val="tx1"/>
                  </a:solidFill>
                  <a:effectLst>
                    <a:outerShdw blurRad="38100" dist="38100" dir="2700000" algn="tl">
                      <a:srgbClr val="000000">
                        <a:alpha val="43137"/>
                      </a:srgbClr>
                    </a:outerShdw>
                  </a:effectLst>
                </a:rPr>
                <a:t>)</a:t>
              </a:r>
              <a:r>
                <a:rPr lang="ja-JP" altLang="en-US" sz="2800" b="1" i="1" kern="0">
                  <a:solidFill>
                    <a:schemeClr val="tx1"/>
                  </a:solidFill>
                  <a:effectLst>
                    <a:outerShdw blurRad="38100" dist="38100" dir="2700000" algn="tl">
                      <a:srgbClr val="000000">
                        <a:alpha val="43137"/>
                      </a:srgbClr>
                    </a:outerShdw>
                  </a:effectLst>
                </a:rPr>
                <a:t>とは？</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7" name="直線コネクタ 16">
              <a:extLst>
                <a:ext uri="{FF2B5EF4-FFF2-40B4-BE49-F238E27FC236}">
                  <a16:creationId xmlns:a16="http://schemas.microsoft.com/office/drawing/2014/main" id="{0B61AA41-B169-4DF4-BCB5-C7EE6DE80F60}"/>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A5450987-403C-4551-9AC1-ABEA79C13FD6}"/>
                </a:ext>
              </a:extLst>
            </p:cNvPr>
            <p:cNvGrpSpPr/>
            <p:nvPr/>
          </p:nvGrpSpPr>
          <p:grpSpPr>
            <a:xfrm>
              <a:off x="11438938" y="0"/>
              <a:ext cx="753062" cy="749684"/>
              <a:chOff x="2577737" y="461555"/>
              <a:chExt cx="3780000" cy="3779125"/>
            </a:xfrm>
            <a:solidFill>
              <a:srgbClr val="C00000"/>
            </a:solidFill>
            <a:effectLst/>
          </p:grpSpPr>
          <p:sp>
            <p:nvSpPr>
              <p:cNvPr id="21" name="正方形/長方形 20">
                <a:extLst>
                  <a:ext uri="{FF2B5EF4-FFF2-40B4-BE49-F238E27FC236}">
                    <a16:creationId xmlns:a16="http://schemas.microsoft.com/office/drawing/2014/main" id="{D7AA9B0C-F368-427C-9C8B-A558A662EC15}"/>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2" name="正方形/長方形 21">
                <a:extLst>
                  <a:ext uri="{FF2B5EF4-FFF2-40B4-BE49-F238E27FC236}">
                    <a16:creationId xmlns:a16="http://schemas.microsoft.com/office/drawing/2014/main" id="{3AD13EC6-9718-440D-A02D-BB127CAC11D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3" name="正方形/長方形 22">
                <a:extLst>
                  <a:ext uri="{FF2B5EF4-FFF2-40B4-BE49-F238E27FC236}">
                    <a16:creationId xmlns:a16="http://schemas.microsoft.com/office/drawing/2014/main" id="{3BB11ADA-B705-4891-BB39-4F665E81CA6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4" name="正方形/長方形 23">
                <a:extLst>
                  <a:ext uri="{FF2B5EF4-FFF2-40B4-BE49-F238E27FC236}">
                    <a16:creationId xmlns:a16="http://schemas.microsoft.com/office/drawing/2014/main" id="{3635D9B1-A5D8-4F33-8B1B-F0E92FE58730}"/>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9" name="正方形/長方形 18">
              <a:extLst>
                <a:ext uri="{FF2B5EF4-FFF2-40B4-BE49-F238E27FC236}">
                  <a16:creationId xmlns:a16="http://schemas.microsoft.com/office/drawing/2014/main" id="{24E582E5-B7B1-421B-8C56-D3458E76B3DC}"/>
                </a:ext>
              </a:extLst>
            </p:cNvPr>
            <p:cNvSpPr/>
            <p:nvPr/>
          </p:nvSpPr>
          <p:spPr>
            <a:xfrm>
              <a:off x="0" y="676059"/>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b="1" dirty="0">
                  <a:solidFill>
                    <a:schemeClr val="tx1"/>
                  </a:solidFill>
                </a:rPr>
                <a:t> Adalbert-I </a:t>
              </a:r>
              <a:r>
                <a:rPr lang="en-US" altLang="ja-JP" sz="900" b="1" dirty="0" err="1">
                  <a:solidFill>
                    <a:schemeClr val="tx1"/>
                  </a:solidFill>
                </a:rPr>
                <a:t>Kapandji</a:t>
              </a:r>
              <a:r>
                <a:rPr lang="ja-JP" altLang="en-US" sz="900" b="1" dirty="0">
                  <a:solidFill>
                    <a:schemeClr val="tx1"/>
                  </a:solidFill>
                </a:rPr>
                <a:t> </a:t>
              </a:r>
              <a:r>
                <a:rPr lang="en-US" altLang="ja-JP" sz="900" b="1" dirty="0">
                  <a:solidFill>
                    <a:schemeClr val="tx1"/>
                  </a:solidFill>
                </a:rPr>
                <a:t>et al</a:t>
              </a:r>
              <a:r>
                <a:rPr lang="ja-JP" altLang="en-US" sz="900" b="1" dirty="0">
                  <a:solidFill>
                    <a:schemeClr val="tx1"/>
                  </a:solidFill>
                </a:rPr>
                <a:t>：</a:t>
              </a:r>
              <a:r>
                <a:rPr lang="fr-FR" altLang="ja-JP" sz="900" b="1" dirty="0">
                  <a:solidFill>
                    <a:schemeClr val="tx1"/>
                  </a:solidFill>
                </a:rPr>
                <a:t>Anatomie fonctionnelle 1 : Membres supérieurs. Physiologie de l‘appareil locomoteur</a:t>
              </a:r>
              <a:r>
                <a:rPr lang="ja-JP" altLang="en-US" sz="900" b="1" dirty="0">
                  <a:solidFill>
                    <a:schemeClr val="tx1"/>
                  </a:solidFill>
                </a:rPr>
                <a:t>．</a:t>
              </a:r>
              <a:r>
                <a:rPr lang="en-US" altLang="ja-JP" sz="900" b="1" dirty="0" err="1">
                  <a:solidFill>
                    <a:schemeClr val="tx1"/>
                  </a:solidFill>
                </a:rPr>
                <a:t>Maloine</a:t>
              </a:r>
              <a:r>
                <a:rPr lang="ja-JP" altLang="en-US" sz="900" b="1" dirty="0">
                  <a:solidFill>
                    <a:schemeClr val="tx1"/>
                  </a:solidFill>
                </a:rPr>
                <a:t>．</a:t>
              </a:r>
              <a:r>
                <a:rPr lang="en-US" altLang="ja-JP" sz="900" b="1" dirty="0">
                  <a:solidFill>
                    <a:schemeClr val="tx1"/>
                  </a:solidFill>
                </a:rPr>
                <a:t>2005</a:t>
              </a:r>
            </a:p>
          </p:txBody>
        </p:sp>
      </p:grpSp>
      <p:sp>
        <p:nvSpPr>
          <p:cNvPr id="25" name="正方形/長方形 24">
            <a:extLst>
              <a:ext uri="{FF2B5EF4-FFF2-40B4-BE49-F238E27FC236}">
                <a16:creationId xmlns:a16="http://schemas.microsoft.com/office/drawing/2014/main" id="{96288B1B-3054-45F1-A936-17B486656878}"/>
              </a:ext>
            </a:extLst>
          </p:cNvPr>
          <p:cNvSpPr/>
          <p:nvPr/>
        </p:nvSpPr>
        <p:spPr>
          <a:xfrm>
            <a:off x="258618" y="749684"/>
            <a:ext cx="11780982" cy="1153007"/>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臨床上，「抗重力活動」や「抗重力伸展活動」などの言葉を用いることがあるが，明確な定義なるものはない</a:t>
            </a:r>
          </a:p>
          <a:p>
            <a:pPr marL="285750" indent="-285750">
              <a:buClr>
                <a:srgbClr val="FF0000"/>
              </a:buClr>
              <a:buFont typeface="Wingdings" panose="05000000000000000000" pitchFamily="2" charset="2"/>
              <a:buChar char="ü"/>
            </a:pPr>
            <a:r>
              <a:rPr lang="ja-JP" altLang="en-US" b="1" dirty="0">
                <a:solidFill>
                  <a:schemeClr val="tx1"/>
                </a:solidFill>
              </a:rPr>
              <a:t>重力に抗しながら，如何に垂直方向に身体を上昇させるか？伸展させるか？を用語的にしているに過ぎない</a:t>
            </a:r>
          </a:p>
          <a:p>
            <a:pPr marL="285750" indent="-285750">
              <a:buClr>
                <a:srgbClr val="FF0000"/>
              </a:buClr>
              <a:buFont typeface="Wingdings" panose="05000000000000000000" pitchFamily="2" charset="2"/>
              <a:buChar char="ü"/>
            </a:pPr>
            <a:r>
              <a:rPr lang="ja-JP" altLang="en-US" b="1" dirty="0">
                <a:solidFill>
                  <a:schemeClr val="tx1"/>
                </a:solidFill>
              </a:rPr>
              <a:t>機能的本質を知ることが重要であり，</a:t>
            </a:r>
            <a:r>
              <a:rPr lang="ja-JP" altLang="en-US" b="1" u="sng" dirty="0">
                <a:solidFill>
                  <a:srgbClr val="FF0000"/>
                </a:solidFill>
                <a:effectLst>
                  <a:outerShdw blurRad="38100" dist="38100" dir="2700000" algn="tl">
                    <a:srgbClr val="000000">
                      <a:alpha val="43137"/>
                    </a:srgbClr>
                  </a:outerShdw>
                </a:effectLst>
              </a:rPr>
              <a:t>姿勢筋を中心とした筋群による協調的筋活動によって構成・遂行</a:t>
            </a:r>
            <a:r>
              <a:rPr lang="ja-JP" altLang="en-US" b="1" dirty="0">
                <a:solidFill>
                  <a:schemeClr val="tx1"/>
                </a:solidFill>
              </a:rPr>
              <a:t>される</a:t>
            </a:r>
          </a:p>
        </p:txBody>
      </p:sp>
    </p:spTree>
    <p:extLst>
      <p:ext uri="{BB962C8B-B14F-4D97-AF65-F5344CB8AC3E}">
        <p14:creationId xmlns:p14="http://schemas.microsoft.com/office/powerpoint/2010/main" val="2970796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0428557" y="745112"/>
            <a:ext cx="1154981" cy="6112887"/>
            <a:chOff x="10108517" y="745112"/>
            <a:chExt cx="1154981" cy="6112887"/>
          </a:xfrm>
        </p:grpSpPr>
        <p:pic>
          <p:nvPicPr>
            <p:cNvPr id="26" name="図 25"/>
            <p:cNvPicPr>
              <a:picLocks noChangeAspect="1"/>
            </p:cNvPicPr>
            <p:nvPr/>
          </p:nvPicPr>
          <p:blipFill rotWithShape="1">
            <a:blip r:embed="rId3"/>
            <a:srcRect r="48444"/>
            <a:stretch/>
          </p:blipFill>
          <p:spPr>
            <a:xfrm>
              <a:off x="10108518" y="3853718"/>
              <a:ext cx="1154980" cy="3004281"/>
            </a:xfrm>
            <a:prstGeom prst="rect">
              <a:avLst/>
            </a:prstGeom>
          </p:spPr>
        </p:pic>
        <p:pic>
          <p:nvPicPr>
            <p:cNvPr id="28" name="図 27"/>
            <p:cNvPicPr>
              <a:picLocks noChangeAspect="1"/>
            </p:cNvPicPr>
            <p:nvPr/>
          </p:nvPicPr>
          <p:blipFill rotWithShape="1">
            <a:blip r:embed="rId3">
              <a:duotone>
                <a:schemeClr val="accent3">
                  <a:shade val="45000"/>
                  <a:satMod val="135000"/>
                </a:schemeClr>
                <a:prstClr val="white"/>
              </a:duotone>
            </a:blip>
            <a:srcRect l="51669"/>
            <a:stretch/>
          </p:blipFill>
          <p:spPr>
            <a:xfrm>
              <a:off x="10108517" y="745112"/>
              <a:ext cx="1120316" cy="3108607"/>
            </a:xfrm>
            <a:prstGeom prst="rect">
              <a:avLst/>
            </a:prstGeom>
          </p:spPr>
        </p:pic>
      </p:grpSp>
      <p:sp>
        <p:nvSpPr>
          <p:cNvPr id="6" name="次の値と等しい 5"/>
          <p:cNvSpPr/>
          <p:nvPr/>
        </p:nvSpPr>
        <p:spPr>
          <a:xfrm>
            <a:off x="9417896" y="1945519"/>
            <a:ext cx="886968" cy="712364"/>
          </a:xfrm>
          <a:prstGeom prst="mathEqual">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乗算記号 12"/>
          <p:cNvSpPr/>
          <p:nvPr/>
        </p:nvSpPr>
        <p:spPr>
          <a:xfrm>
            <a:off x="11544001" y="754880"/>
            <a:ext cx="648000" cy="648000"/>
          </a:xfrm>
          <a:prstGeom prst="mathMultiply">
            <a:avLst>
              <a:gd name="adj1" fmla="val 1731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5" name="円: 塗りつぶしなし 14"/>
          <p:cNvSpPr/>
          <p:nvPr/>
        </p:nvSpPr>
        <p:spPr>
          <a:xfrm>
            <a:off x="11598001" y="3853718"/>
            <a:ext cx="540000" cy="540000"/>
          </a:xfrm>
          <a:prstGeom prst="donut">
            <a:avLst>
              <a:gd name="adj" fmla="val 20332"/>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9" name="次の値と等しい 28"/>
          <p:cNvSpPr/>
          <p:nvPr/>
        </p:nvSpPr>
        <p:spPr>
          <a:xfrm>
            <a:off x="9417896" y="4999676"/>
            <a:ext cx="886968" cy="712364"/>
          </a:xfrm>
          <a:prstGeom prst="mathEqual">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矢印: 上 32"/>
          <p:cNvSpPr/>
          <p:nvPr/>
        </p:nvSpPr>
        <p:spPr>
          <a:xfrm>
            <a:off x="10754715" y="4815857"/>
            <a:ext cx="468000" cy="1080000"/>
          </a:xfrm>
          <a:prstGeom prst="up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4" name="矢印: 上 33"/>
          <p:cNvSpPr/>
          <p:nvPr/>
        </p:nvSpPr>
        <p:spPr>
          <a:xfrm flipV="1">
            <a:off x="10754715" y="1712634"/>
            <a:ext cx="468000" cy="1080000"/>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1C08189F-AEEA-4CF1-B25E-5C031B950D36}"/>
              </a:ext>
            </a:extLst>
          </p:cNvPr>
          <p:cNvGrpSpPr/>
          <p:nvPr/>
        </p:nvGrpSpPr>
        <p:grpSpPr>
          <a:xfrm>
            <a:off x="0" y="0"/>
            <a:ext cx="12192000" cy="763434"/>
            <a:chOff x="0" y="0"/>
            <a:chExt cx="12192000" cy="763434"/>
          </a:xfrm>
        </p:grpSpPr>
        <p:sp>
          <p:nvSpPr>
            <p:cNvPr id="35" name="正方形/長方形 34">
              <a:extLst>
                <a:ext uri="{FF2B5EF4-FFF2-40B4-BE49-F238E27FC236}">
                  <a16:creationId xmlns:a16="http://schemas.microsoft.com/office/drawing/2014/main" id="{92E513D3-FB37-4F04-AAF9-FAFF5A61393F}"/>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骨盤・股関節レベルでの機能的伸展</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36" name="直線コネクタ 35">
              <a:extLst>
                <a:ext uri="{FF2B5EF4-FFF2-40B4-BE49-F238E27FC236}">
                  <a16:creationId xmlns:a16="http://schemas.microsoft.com/office/drawing/2014/main" id="{1EE9C2CB-1B28-4F6A-AFF0-F1DB977F0DB1}"/>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979569C9-5338-4618-8296-0D5B82EB8131}"/>
                </a:ext>
              </a:extLst>
            </p:cNvPr>
            <p:cNvGrpSpPr/>
            <p:nvPr/>
          </p:nvGrpSpPr>
          <p:grpSpPr>
            <a:xfrm>
              <a:off x="11438938" y="0"/>
              <a:ext cx="753062" cy="749684"/>
              <a:chOff x="2577737" y="461555"/>
              <a:chExt cx="3780000" cy="3779125"/>
            </a:xfrm>
            <a:solidFill>
              <a:srgbClr val="C00000"/>
            </a:solidFill>
            <a:effectLst/>
          </p:grpSpPr>
          <p:sp>
            <p:nvSpPr>
              <p:cNvPr id="40" name="正方形/長方形 39">
                <a:extLst>
                  <a:ext uri="{FF2B5EF4-FFF2-40B4-BE49-F238E27FC236}">
                    <a16:creationId xmlns:a16="http://schemas.microsoft.com/office/drawing/2014/main" id="{146DA73C-30D6-4C98-A16E-804100A11426}"/>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41" name="正方形/長方形 40">
                <a:extLst>
                  <a:ext uri="{FF2B5EF4-FFF2-40B4-BE49-F238E27FC236}">
                    <a16:creationId xmlns:a16="http://schemas.microsoft.com/office/drawing/2014/main" id="{46438A74-8975-4D9C-895C-EA8EAA2CEAA6}"/>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42" name="正方形/長方形 41">
                <a:extLst>
                  <a:ext uri="{FF2B5EF4-FFF2-40B4-BE49-F238E27FC236}">
                    <a16:creationId xmlns:a16="http://schemas.microsoft.com/office/drawing/2014/main" id="{5C1524AE-17F0-4534-A70E-3E797193A73C}"/>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43" name="正方形/長方形 42">
                <a:extLst>
                  <a:ext uri="{FF2B5EF4-FFF2-40B4-BE49-F238E27FC236}">
                    <a16:creationId xmlns:a16="http://schemas.microsoft.com/office/drawing/2014/main" id="{D6BCD755-AC92-48C0-9687-8703C96D188F}"/>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38" name="正方形/長方形 37">
              <a:extLst>
                <a:ext uri="{FF2B5EF4-FFF2-40B4-BE49-F238E27FC236}">
                  <a16:creationId xmlns:a16="http://schemas.microsoft.com/office/drawing/2014/main" id="{5BF51ACA-A80B-4B96-8473-8519A500D755}"/>
                </a:ext>
              </a:extLst>
            </p:cNvPr>
            <p:cNvSpPr/>
            <p:nvPr/>
          </p:nvSpPr>
          <p:spPr>
            <a:xfrm>
              <a:off x="0" y="65543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b="1" dirty="0">
                  <a:solidFill>
                    <a:schemeClr val="tx1"/>
                  </a:solidFill>
                  <a:latin typeface="+mn-ea"/>
                </a:rPr>
                <a:t>Donald A. Neumann et al</a:t>
              </a:r>
              <a:r>
                <a:rPr lang="ja-JP" altLang="en-US" sz="900" b="1" dirty="0">
                  <a:solidFill>
                    <a:schemeClr val="tx1"/>
                  </a:solidFill>
                  <a:latin typeface="+mn-ea"/>
                </a:rPr>
                <a:t>：</a:t>
              </a:r>
              <a:r>
                <a:rPr lang="en-US" altLang="ja-JP" sz="900" b="1" dirty="0">
                  <a:solidFill>
                    <a:schemeClr val="tx1"/>
                  </a:solidFill>
                  <a:latin typeface="+mn-ea"/>
                </a:rPr>
                <a:t>Kinesiology of the Musculoskeletal System: Foundations for Rehabilitation, 2edition</a:t>
              </a:r>
              <a:r>
                <a:rPr lang="ja-JP" altLang="en-US" sz="900" b="1" dirty="0">
                  <a:solidFill>
                    <a:schemeClr val="tx1"/>
                  </a:solidFill>
                  <a:latin typeface="+mn-ea"/>
                </a:rPr>
                <a:t>：</a:t>
              </a:r>
              <a:r>
                <a:rPr lang="en-US" altLang="ja-JP" sz="900" b="1" dirty="0">
                  <a:solidFill>
                    <a:schemeClr val="tx1"/>
                  </a:solidFill>
                  <a:latin typeface="+mn-ea"/>
                </a:rPr>
                <a:t>Mosby</a:t>
              </a:r>
              <a:r>
                <a:rPr lang="ja-JP" altLang="en-US" sz="900" b="1" dirty="0">
                  <a:solidFill>
                    <a:schemeClr val="tx1"/>
                  </a:solidFill>
                  <a:latin typeface="+mn-ea"/>
                </a:rPr>
                <a:t>．</a:t>
              </a:r>
              <a:r>
                <a:rPr lang="en-US" altLang="ja-JP" sz="900" b="1" dirty="0">
                  <a:solidFill>
                    <a:schemeClr val="tx1"/>
                  </a:solidFill>
                  <a:latin typeface="+mn-ea"/>
                </a:rPr>
                <a:t>2009</a:t>
              </a:r>
            </a:p>
          </p:txBody>
        </p:sp>
      </p:grpSp>
      <p:pic>
        <p:nvPicPr>
          <p:cNvPr id="44" name="図 43">
            <a:extLst>
              <a:ext uri="{FF2B5EF4-FFF2-40B4-BE49-F238E27FC236}">
                <a16:creationId xmlns:a16="http://schemas.microsoft.com/office/drawing/2014/main" id="{610013B0-2160-42F5-92DF-1F1C84FB45FA}"/>
              </a:ext>
            </a:extLst>
          </p:cNvPr>
          <p:cNvPicPr>
            <a:picLocks noChangeAspect="1"/>
          </p:cNvPicPr>
          <p:nvPr/>
        </p:nvPicPr>
        <p:blipFill>
          <a:blip r:embed="rId4"/>
          <a:stretch>
            <a:fillRect/>
          </a:stretch>
        </p:blipFill>
        <p:spPr>
          <a:xfrm>
            <a:off x="193964" y="3853716"/>
            <a:ext cx="3412507" cy="3004282"/>
          </a:xfrm>
          <a:prstGeom prst="rect">
            <a:avLst/>
          </a:prstGeom>
        </p:spPr>
      </p:pic>
      <p:pic>
        <p:nvPicPr>
          <p:cNvPr id="14" name="図 13">
            <a:extLst>
              <a:ext uri="{FF2B5EF4-FFF2-40B4-BE49-F238E27FC236}">
                <a16:creationId xmlns:a16="http://schemas.microsoft.com/office/drawing/2014/main" id="{0D3CA290-98F1-4E3D-B945-BD6C930BC3AB}"/>
              </a:ext>
            </a:extLst>
          </p:cNvPr>
          <p:cNvPicPr>
            <a:picLocks noChangeAspect="1"/>
          </p:cNvPicPr>
          <p:nvPr/>
        </p:nvPicPr>
        <p:blipFill>
          <a:blip r:embed="rId5"/>
          <a:stretch>
            <a:fillRect/>
          </a:stretch>
        </p:blipFill>
        <p:spPr>
          <a:xfrm>
            <a:off x="4650547" y="3853718"/>
            <a:ext cx="4705502" cy="3004282"/>
          </a:xfrm>
          <a:prstGeom prst="rect">
            <a:avLst/>
          </a:prstGeom>
        </p:spPr>
      </p:pic>
      <p:pic>
        <p:nvPicPr>
          <p:cNvPr id="46" name="図 45">
            <a:extLst>
              <a:ext uri="{FF2B5EF4-FFF2-40B4-BE49-F238E27FC236}">
                <a16:creationId xmlns:a16="http://schemas.microsoft.com/office/drawing/2014/main" id="{3994996E-931A-470B-94EC-85FC943A3A25}"/>
              </a:ext>
            </a:extLst>
          </p:cNvPr>
          <p:cNvPicPr>
            <a:picLocks noChangeAspect="1"/>
          </p:cNvPicPr>
          <p:nvPr/>
        </p:nvPicPr>
        <p:blipFill>
          <a:blip r:embed="rId6">
            <a:duotone>
              <a:schemeClr val="accent3">
                <a:shade val="45000"/>
                <a:satMod val="135000"/>
              </a:schemeClr>
              <a:prstClr val="white"/>
            </a:duotone>
          </a:blip>
          <a:stretch>
            <a:fillRect/>
          </a:stretch>
        </p:blipFill>
        <p:spPr>
          <a:xfrm>
            <a:off x="692189" y="754880"/>
            <a:ext cx="3632200" cy="3098836"/>
          </a:xfrm>
          <a:prstGeom prst="rect">
            <a:avLst/>
          </a:prstGeom>
        </p:spPr>
      </p:pic>
      <p:sp>
        <p:nvSpPr>
          <p:cNvPr id="47" name="加算記号 46">
            <a:extLst>
              <a:ext uri="{FF2B5EF4-FFF2-40B4-BE49-F238E27FC236}">
                <a16:creationId xmlns:a16="http://schemas.microsoft.com/office/drawing/2014/main" id="{F99715E3-6174-4A52-BF12-A1A4DBE89565}"/>
              </a:ext>
            </a:extLst>
          </p:cNvPr>
          <p:cNvSpPr/>
          <p:nvPr/>
        </p:nvSpPr>
        <p:spPr>
          <a:xfrm>
            <a:off x="3713093" y="4999676"/>
            <a:ext cx="720000" cy="712364"/>
          </a:xfrm>
          <a:prstGeom prst="mathPlus">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8" name="図 47">
            <a:extLst>
              <a:ext uri="{FF2B5EF4-FFF2-40B4-BE49-F238E27FC236}">
                <a16:creationId xmlns:a16="http://schemas.microsoft.com/office/drawing/2014/main" id="{EF7D9BFD-CA9C-421C-B591-1B6C17B5FFFC}"/>
              </a:ext>
            </a:extLst>
          </p:cNvPr>
          <p:cNvPicPr>
            <a:picLocks noChangeAspect="1"/>
          </p:cNvPicPr>
          <p:nvPr/>
        </p:nvPicPr>
        <p:blipFill rotWithShape="1">
          <a:blip r:embed="rId7">
            <a:duotone>
              <a:schemeClr val="accent3">
                <a:shade val="45000"/>
                <a:satMod val="135000"/>
              </a:schemeClr>
              <a:prstClr val="white"/>
            </a:duotone>
          </a:blip>
          <a:srcRect t="15057"/>
          <a:stretch/>
        </p:blipFill>
        <p:spPr>
          <a:xfrm>
            <a:off x="5210617" y="754881"/>
            <a:ext cx="3585362" cy="3098835"/>
          </a:xfrm>
          <a:prstGeom prst="rect">
            <a:avLst/>
          </a:prstGeom>
        </p:spPr>
      </p:pic>
      <p:sp>
        <p:nvSpPr>
          <p:cNvPr id="16" name="正方形/長方形 15">
            <a:extLst>
              <a:ext uri="{FF2B5EF4-FFF2-40B4-BE49-F238E27FC236}">
                <a16:creationId xmlns:a16="http://schemas.microsoft.com/office/drawing/2014/main" id="{B3CBFB5C-82B0-4A32-9995-E813DA2FB1CE}"/>
              </a:ext>
            </a:extLst>
          </p:cNvPr>
          <p:cNvSpPr/>
          <p:nvPr/>
        </p:nvSpPr>
        <p:spPr>
          <a:xfrm>
            <a:off x="4028630" y="1943233"/>
            <a:ext cx="1058294" cy="712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a:solidFill>
                  <a:srgbClr val="0070C0"/>
                </a:solidFill>
              </a:rPr>
              <a:t>or</a:t>
            </a:r>
            <a:endParaRPr kumimoji="1" lang="ja-JP" altLang="en-US" sz="3200" b="1">
              <a:solidFill>
                <a:srgbClr val="0070C0"/>
              </a:solidFill>
            </a:endParaRPr>
          </a:p>
        </p:txBody>
      </p:sp>
    </p:spTree>
    <p:extLst>
      <p:ext uri="{BB962C8B-B14F-4D97-AF65-F5344CB8AC3E}">
        <p14:creationId xmlns:p14="http://schemas.microsoft.com/office/powerpoint/2010/main" val="3163089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0"/>
            <a:ext cx="12192000" cy="749684"/>
            <a:chOff x="0" y="0"/>
            <a:chExt cx="12192000" cy="749684"/>
          </a:xfrm>
        </p:grpSpPr>
        <p:sp>
          <p:nvSpPr>
            <p:cNvPr id="10" name="正方形/長方形 9"/>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評 価</a:t>
              </a:r>
              <a:endParaRPr lang="en-US" altLang="ja-JP" sz="2800" b="1" i="1" kern="0">
                <a:solidFill>
                  <a:schemeClr val="tx1"/>
                </a:solidFill>
                <a:effectLst>
                  <a:outerShdw blurRad="38100" dist="38100" dir="2700000" algn="tl">
                    <a:srgbClr val="000000">
                      <a:alpha val="43137"/>
                    </a:srgbClr>
                  </a:outerShdw>
                </a:effectLst>
              </a:endParaRPr>
            </a:p>
          </p:txBody>
        </p:sp>
        <p:cxnSp>
          <p:nvCxnSpPr>
            <p:cNvPr id="11" name="直線コネクタ 10"/>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11438938" y="0"/>
              <a:ext cx="753062" cy="749684"/>
              <a:chOff x="2577737" y="461555"/>
              <a:chExt cx="3780000" cy="3779125"/>
            </a:xfrm>
            <a:solidFill>
              <a:srgbClr val="C00000"/>
            </a:solidFill>
            <a:effectLst/>
          </p:grpSpPr>
          <p:sp>
            <p:nvSpPr>
              <p:cNvPr id="18" name="正方形/長方形 17"/>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a:solidFill>
                      <a:schemeClr val="bg1"/>
                    </a:solidFill>
                    <a:latin typeface="Adobe Gothic Std B" panose="020B0800000000000000" pitchFamily="34" charset="-128"/>
                    <a:ea typeface="Adobe Gothic Std B" panose="020B0800000000000000" pitchFamily="34" charset="-128"/>
                  </a:rPr>
                  <a:t>ス</a:t>
                </a:r>
                <a:endParaRPr kumimoji="1" lang="ja-JP" altLang="en-US" b="1">
                  <a:solidFill>
                    <a:schemeClr val="bg1"/>
                  </a:solidFill>
                  <a:latin typeface="Adobe Gothic Std B" panose="020B0800000000000000" pitchFamily="34" charset="-128"/>
                  <a:ea typeface="Adobe Gothic Std B" panose="020B0800000000000000" pitchFamily="34" charset="-128"/>
                </a:endParaRPr>
              </a:p>
            </p:txBody>
          </p:sp>
          <p:sp>
            <p:nvSpPr>
              <p:cNvPr id="19" name="正方形/長方形 18"/>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ボ</a:t>
                </a:r>
              </a:p>
            </p:txBody>
          </p:sp>
          <p:sp>
            <p:nvSpPr>
              <p:cNvPr id="20" name="正方形/長方形 19"/>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ト</a:t>
                </a:r>
              </a:p>
            </p:txBody>
          </p:sp>
          <p:sp>
            <p:nvSpPr>
              <p:cNvPr id="21" name="正方形/長方形 20"/>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ラ</a:t>
                </a:r>
              </a:p>
            </p:txBody>
          </p:sp>
        </p:grpSp>
        <p:sp>
          <p:nvSpPr>
            <p:cNvPr id="16" name="正方形/長方形 15"/>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ja-JP" sz="900">
                <a:solidFill>
                  <a:schemeClr val="tx1">
                    <a:lumMod val="50000"/>
                    <a:lumOff val="50000"/>
                  </a:schemeClr>
                </a:solidFill>
              </a:endParaRPr>
            </a:p>
          </p:txBody>
        </p:sp>
      </p:grpSp>
      <p:graphicFrame>
        <p:nvGraphicFramePr>
          <p:cNvPr id="13" name="図表 12">
            <a:extLst>
              <a:ext uri="{FF2B5EF4-FFF2-40B4-BE49-F238E27FC236}">
                <a16:creationId xmlns:a16="http://schemas.microsoft.com/office/drawing/2014/main" id="{FBF1A43A-BE63-4B31-BAFF-C632ABD06B4D}"/>
              </a:ext>
            </a:extLst>
          </p:cNvPr>
          <p:cNvGraphicFramePr/>
          <p:nvPr>
            <p:extLst>
              <p:ext uri="{D42A27DB-BD31-4B8C-83A1-F6EECF244321}">
                <p14:modId xmlns:p14="http://schemas.microsoft.com/office/powerpoint/2010/main" val="3783725123"/>
              </p:ext>
            </p:extLst>
          </p:nvPr>
        </p:nvGraphicFramePr>
        <p:xfrm>
          <a:off x="2032000" y="11168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11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86C736F0-3A17-4298-9E3C-A402A8E8D6C8}"/>
              </a:ext>
            </a:extLst>
          </p:cNvPr>
          <p:cNvPicPr>
            <a:picLocks noChangeAspect="1"/>
          </p:cNvPicPr>
          <p:nvPr/>
        </p:nvPicPr>
        <p:blipFill>
          <a:blip r:embed="rId2"/>
          <a:stretch>
            <a:fillRect/>
          </a:stretch>
        </p:blipFill>
        <p:spPr>
          <a:xfrm>
            <a:off x="617430" y="817166"/>
            <a:ext cx="10957141" cy="6040833"/>
          </a:xfrm>
          <a:prstGeom prst="rect">
            <a:avLst/>
          </a:prstGeom>
        </p:spPr>
      </p:pic>
      <p:graphicFrame>
        <p:nvGraphicFramePr>
          <p:cNvPr id="3" name="図表 2"/>
          <p:cNvGraphicFramePr/>
          <p:nvPr/>
        </p:nvGraphicFramePr>
        <p:xfrm>
          <a:off x="1019000" y="1128248"/>
          <a:ext cx="10154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グループ化 12"/>
          <p:cNvGrpSpPr/>
          <p:nvPr/>
        </p:nvGrpSpPr>
        <p:grpSpPr>
          <a:xfrm>
            <a:off x="0" y="0"/>
            <a:ext cx="12192000" cy="749684"/>
            <a:chOff x="0" y="0"/>
            <a:chExt cx="12192000" cy="749684"/>
          </a:xfrm>
        </p:grpSpPr>
        <p:sp>
          <p:nvSpPr>
            <p:cNvPr id="14" name="正方形/長方形 13"/>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en-US" altLang="ja-JP" sz="2800" b="1" i="1" kern="0">
                  <a:solidFill>
                    <a:schemeClr val="tx1"/>
                  </a:solidFill>
                  <a:effectLst>
                    <a:outerShdw blurRad="38100" dist="38100" dir="2700000" algn="tl">
                      <a:srgbClr val="000000">
                        <a:alpha val="43137"/>
                      </a:srgbClr>
                    </a:outerShdw>
                  </a:effectLst>
                </a:rPr>
                <a:t>Body Chart</a:t>
              </a:r>
            </a:p>
          </p:txBody>
        </p:sp>
        <p:cxnSp>
          <p:nvCxnSpPr>
            <p:cNvPr id="15" name="直線コネクタ 14"/>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a:off x="11438938" y="0"/>
              <a:ext cx="753062" cy="749684"/>
              <a:chOff x="2577737" y="461555"/>
              <a:chExt cx="3780000" cy="3779125"/>
            </a:xfrm>
            <a:solidFill>
              <a:srgbClr val="C00000"/>
            </a:solidFill>
            <a:effectLst/>
          </p:grpSpPr>
          <p:sp>
            <p:nvSpPr>
              <p:cNvPr id="19" name="正方形/長方形 18"/>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0" name="正方形/長方形 19"/>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ボ</a:t>
                </a:r>
              </a:p>
            </p:txBody>
          </p:sp>
          <p:sp>
            <p:nvSpPr>
              <p:cNvPr id="21" name="正方形/長方形 20"/>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ト</a:t>
                </a:r>
              </a:p>
            </p:txBody>
          </p:sp>
          <p:sp>
            <p:nvSpPr>
              <p:cNvPr id="22" name="正方形/長方形 21"/>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ラ</a:t>
                </a:r>
              </a:p>
            </p:txBody>
          </p:sp>
        </p:grpSp>
        <p:sp>
          <p:nvSpPr>
            <p:cNvPr id="17" name="正方形/長方形 16"/>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ja-JP" sz="900">
                <a:solidFill>
                  <a:schemeClr val="tx1">
                    <a:lumMod val="50000"/>
                    <a:lumOff val="50000"/>
                  </a:schemeClr>
                </a:solidFill>
              </a:endParaRPr>
            </a:p>
          </p:txBody>
        </p:sp>
      </p:grpSp>
    </p:spTree>
    <p:extLst>
      <p:ext uri="{BB962C8B-B14F-4D97-AF65-F5344CB8AC3E}">
        <p14:creationId xmlns:p14="http://schemas.microsoft.com/office/powerpoint/2010/main" val="120925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B6DBCE4-4871-4EF0-9FD0-AD95BE5E3162}"/>
              </a:ext>
            </a:extLst>
          </p:cNvPr>
          <p:cNvGrpSpPr/>
          <p:nvPr/>
        </p:nvGrpSpPr>
        <p:grpSpPr>
          <a:xfrm>
            <a:off x="0" y="0"/>
            <a:ext cx="12192000" cy="769856"/>
            <a:chOff x="0" y="0"/>
            <a:chExt cx="12192000" cy="769856"/>
          </a:xfrm>
        </p:grpSpPr>
        <p:sp>
          <p:nvSpPr>
            <p:cNvPr id="12" name="正方形/長方形 11">
              <a:extLst>
                <a:ext uri="{FF2B5EF4-FFF2-40B4-BE49-F238E27FC236}">
                  <a16:creationId xmlns:a16="http://schemas.microsoft.com/office/drawing/2014/main" id="{BD03F1D6-CDE4-4577-AA15-7F7B14F4897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立位における重心線</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4DE09595-6EAD-41ED-B919-C71067912D3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D98E4F19-E936-437B-83EC-AE5DAF0AD8D9}"/>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545919E-A0B5-4555-948A-BE36F7F547A1}"/>
                  </a:ext>
                </a:extLst>
              </p:cNvPr>
              <p:cNvSpPr/>
              <p:nvPr/>
            </p:nvSpPr>
            <p:spPr>
              <a:xfrm>
                <a:off x="2577737" y="461555"/>
                <a:ext cx="1800000" cy="1800000"/>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27F75995-4CE9-4358-8CD7-171B317E430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72FC2C1D-B0B5-4134-AA4D-89FFBB7FA32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EA67593A-4854-4684-974D-6F4B34FC290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0" name="正方形/長方形 19">
              <a:extLst>
                <a:ext uri="{FF2B5EF4-FFF2-40B4-BE49-F238E27FC236}">
                  <a16:creationId xmlns:a16="http://schemas.microsoft.com/office/drawing/2014/main" id="{848CE673-3267-460D-B5EF-B0B621C9307E}"/>
                </a:ext>
              </a:extLst>
            </p:cNvPr>
            <p:cNvSpPr/>
            <p:nvPr/>
          </p:nvSpPr>
          <p:spPr>
            <a:xfrm>
              <a:off x="0" y="661856"/>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b="1" dirty="0">
                  <a:solidFill>
                    <a:schemeClr val="tx1"/>
                  </a:solidFill>
                </a:rPr>
                <a:t>Jane Johnson</a:t>
              </a:r>
              <a:r>
                <a:rPr lang="ja-JP" altLang="en-US" sz="900" b="1" dirty="0">
                  <a:solidFill>
                    <a:schemeClr val="tx1"/>
                  </a:solidFill>
                </a:rPr>
                <a:t>：</a:t>
              </a:r>
              <a:r>
                <a:rPr lang="en-US" altLang="ja-JP" sz="900" b="1" dirty="0">
                  <a:solidFill>
                    <a:schemeClr val="tx1"/>
                  </a:solidFill>
                </a:rPr>
                <a:t>Postural Assessment (Hands-on Guides for Therapists)</a:t>
              </a:r>
              <a:r>
                <a:rPr lang="ja-JP" altLang="en-US" sz="900" b="1" dirty="0">
                  <a:solidFill>
                    <a:schemeClr val="tx1"/>
                  </a:solidFill>
                </a:rPr>
                <a:t>：</a:t>
              </a:r>
              <a:r>
                <a:rPr lang="en-US" altLang="ja-JP" sz="900" b="1" dirty="0">
                  <a:solidFill>
                    <a:schemeClr val="tx1"/>
                  </a:solidFill>
                </a:rPr>
                <a:t>Human Kinetics Pub</a:t>
              </a:r>
              <a:r>
                <a:rPr lang="ja-JP" altLang="en-US" sz="900" b="1" dirty="0">
                  <a:solidFill>
                    <a:schemeClr val="tx1"/>
                  </a:solidFill>
                </a:rPr>
                <a:t>．</a:t>
              </a:r>
              <a:r>
                <a:rPr lang="en-US" altLang="ja-JP" sz="900" b="1" dirty="0">
                  <a:solidFill>
                    <a:schemeClr val="tx1"/>
                  </a:solidFill>
                </a:rPr>
                <a:t>2012</a:t>
              </a:r>
            </a:p>
          </p:txBody>
        </p:sp>
      </p:grpSp>
      <p:pic>
        <p:nvPicPr>
          <p:cNvPr id="3" name="図 2">
            <a:extLst>
              <a:ext uri="{FF2B5EF4-FFF2-40B4-BE49-F238E27FC236}">
                <a16:creationId xmlns:a16="http://schemas.microsoft.com/office/drawing/2014/main" id="{408B5BBD-DDD0-4059-B8CB-D1DF0F9FD388}"/>
              </a:ext>
            </a:extLst>
          </p:cNvPr>
          <p:cNvPicPr>
            <a:picLocks noChangeAspect="1"/>
          </p:cNvPicPr>
          <p:nvPr/>
        </p:nvPicPr>
        <p:blipFill>
          <a:blip r:embed="rId3"/>
          <a:stretch>
            <a:fillRect/>
          </a:stretch>
        </p:blipFill>
        <p:spPr>
          <a:xfrm>
            <a:off x="1407113" y="850933"/>
            <a:ext cx="9377774" cy="5933176"/>
          </a:xfrm>
          <a:prstGeom prst="rect">
            <a:avLst/>
          </a:prstGeom>
        </p:spPr>
      </p:pic>
    </p:spTree>
    <p:extLst>
      <p:ext uri="{BB962C8B-B14F-4D97-AF65-F5344CB8AC3E}">
        <p14:creationId xmlns:p14="http://schemas.microsoft.com/office/powerpoint/2010/main" val="330205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B6DBCE4-4871-4EF0-9FD0-AD95BE5E3162}"/>
              </a:ext>
            </a:extLst>
          </p:cNvPr>
          <p:cNvGrpSpPr/>
          <p:nvPr/>
        </p:nvGrpSpPr>
        <p:grpSpPr>
          <a:xfrm>
            <a:off x="0" y="0"/>
            <a:ext cx="12192000" cy="749684"/>
            <a:chOff x="0" y="0"/>
            <a:chExt cx="12192000" cy="749684"/>
          </a:xfrm>
        </p:grpSpPr>
        <p:sp>
          <p:nvSpPr>
            <p:cNvPr id="12" name="正方形/長方形 11">
              <a:extLst>
                <a:ext uri="{FF2B5EF4-FFF2-40B4-BE49-F238E27FC236}">
                  <a16:creationId xmlns:a16="http://schemas.microsoft.com/office/drawing/2014/main" id="{BD03F1D6-CDE4-4577-AA15-7F7B14F4897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立位における足部・下肢</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4DE09595-6EAD-41ED-B919-C71067912D3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D98E4F19-E936-437B-83EC-AE5DAF0AD8D9}"/>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545919E-A0B5-4555-948A-BE36F7F547A1}"/>
                  </a:ext>
                </a:extLst>
              </p:cNvPr>
              <p:cNvSpPr/>
              <p:nvPr/>
            </p:nvSpPr>
            <p:spPr>
              <a:xfrm>
                <a:off x="2577737" y="461555"/>
                <a:ext cx="1800000" cy="1800000"/>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27F75995-4CE9-4358-8CD7-171B317E430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72FC2C1D-B0B5-4134-AA4D-89FFBB7FA32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EA67593A-4854-4684-974D-6F4B34FC290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sp>
        <p:nvSpPr>
          <p:cNvPr id="3" name="四角形: 角を丸くする 2">
            <a:extLst>
              <a:ext uri="{FF2B5EF4-FFF2-40B4-BE49-F238E27FC236}">
                <a16:creationId xmlns:a16="http://schemas.microsoft.com/office/drawing/2014/main" id="{25477545-34B7-C609-6C48-282C8994563C}"/>
              </a:ext>
            </a:extLst>
          </p:cNvPr>
          <p:cNvSpPr/>
          <p:nvPr/>
        </p:nvSpPr>
        <p:spPr>
          <a:xfrm>
            <a:off x="1" y="875550"/>
            <a:ext cx="12191999" cy="1760083"/>
          </a:xfrm>
          <a:prstGeom prst="round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Clr>
                <a:schemeClr val="tx1"/>
              </a:buClr>
              <a:buFont typeface="Wingdings" panose="05000000000000000000" pitchFamily="2" charset="2"/>
              <a:buChar char="n"/>
            </a:pPr>
            <a:r>
              <a:rPr lang="ja-JP" altLang="en-US" b="1" dirty="0">
                <a:solidFill>
                  <a:schemeClr val="tx1"/>
                </a:solidFill>
              </a:rPr>
              <a:t>足底は立位時に、唯一床面と接している部位となる．接触面や接触圧の確認．</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距骨下関節（</a:t>
            </a:r>
            <a:r>
              <a:rPr lang="en-US" altLang="ja-JP" b="1" dirty="0">
                <a:solidFill>
                  <a:schemeClr val="tx1"/>
                </a:solidFill>
              </a:rPr>
              <a:t>leg-heel alignment</a:t>
            </a:r>
            <a:r>
              <a:rPr lang="ja-JP" altLang="en-US" b="1" dirty="0">
                <a:solidFill>
                  <a:schemeClr val="tx1"/>
                </a:solidFill>
              </a:rPr>
              <a:t>）の内外反の評価．足部アーチの確認（扁平足やハイアーチなど）．</a:t>
            </a:r>
            <a:r>
              <a:rPr lang="ja-JP" altLang="en-US" b="1" u="sng" dirty="0">
                <a:solidFill>
                  <a:srgbClr val="FF0000"/>
                </a:solidFill>
                <a:effectLst>
                  <a:outerShdw blurRad="38100" dist="38100" dir="2700000" algn="tl">
                    <a:srgbClr val="000000">
                      <a:alpha val="43137"/>
                    </a:srgbClr>
                  </a:outerShdw>
                </a:effectLst>
              </a:rPr>
              <a:t>柔軟性と剛性</a:t>
            </a:r>
            <a:r>
              <a:rPr lang="ja-JP" altLang="en-US" b="1" dirty="0">
                <a:solidFill>
                  <a:schemeClr val="tx1"/>
                </a:solidFill>
              </a:rPr>
              <a:t>を状況に応じて変化させることが重要．</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脳卒中では</a:t>
            </a:r>
            <a:r>
              <a:rPr lang="ja-JP" altLang="en-US" b="1" u="sng" dirty="0">
                <a:solidFill>
                  <a:srgbClr val="FF0000"/>
                </a:solidFill>
                <a:effectLst>
                  <a:outerShdw blurRad="38100" dist="38100" dir="2700000" algn="tl">
                    <a:srgbClr val="000000">
                      <a:alpha val="43137"/>
                    </a:srgbClr>
                  </a:outerShdw>
                </a:effectLst>
              </a:rPr>
              <a:t>内反尖足や</a:t>
            </a:r>
            <a:r>
              <a:rPr lang="en-US" altLang="ja-JP" b="1" u="sng" dirty="0">
                <a:solidFill>
                  <a:srgbClr val="FF0000"/>
                </a:solidFill>
                <a:effectLst>
                  <a:outerShdw blurRad="38100" dist="38100" dir="2700000" algn="tl">
                    <a:srgbClr val="000000">
                      <a:alpha val="43137"/>
                    </a:srgbClr>
                  </a:outerShdw>
                </a:effectLst>
              </a:rPr>
              <a:t>Craw toe</a:t>
            </a:r>
            <a:r>
              <a:rPr lang="ja-JP" altLang="en-US" b="1" dirty="0">
                <a:solidFill>
                  <a:schemeClr val="tx1"/>
                </a:solidFill>
              </a:rPr>
              <a:t>などの症状が出現しやすい．</a:t>
            </a:r>
            <a:endParaRPr lang="en-US" altLang="ja-JP" b="1" dirty="0">
              <a:solidFill>
                <a:schemeClr val="tx1"/>
              </a:solidFill>
            </a:endParaRPr>
          </a:p>
        </p:txBody>
      </p:sp>
      <p:pic>
        <p:nvPicPr>
          <p:cNvPr id="4" name="図 3">
            <a:extLst>
              <a:ext uri="{FF2B5EF4-FFF2-40B4-BE49-F238E27FC236}">
                <a16:creationId xmlns:a16="http://schemas.microsoft.com/office/drawing/2014/main" id="{E1532DE2-31BC-7795-2D3E-7C60D057AC9B}"/>
              </a:ext>
            </a:extLst>
          </p:cNvPr>
          <p:cNvPicPr>
            <a:picLocks noChangeAspect="1"/>
          </p:cNvPicPr>
          <p:nvPr/>
        </p:nvPicPr>
        <p:blipFill>
          <a:blip r:embed="rId3"/>
          <a:stretch>
            <a:fillRect/>
          </a:stretch>
        </p:blipFill>
        <p:spPr>
          <a:xfrm>
            <a:off x="2837140" y="2771808"/>
            <a:ext cx="5764658" cy="3838584"/>
          </a:xfrm>
          <a:prstGeom prst="rect">
            <a:avLst/>
          </a:prstGeom>
        </p:spPr>
      </p:pic>
      <p:sp>
        <p:nvSpPr>
          <p:cNvPr id="5" name="テキスト ボックス 4">
            <a:extLst>
              <a:ext uri="{FF2B5EF4-FFF2-40B4-BE49-F238E27FC236}">
                <a16:creationId xmlns:a16="http://schemas.microsoft.com/office/drawing/2014/main" id="{B97F109E-4125-5A45-677E-4FF1485D0021}"/>
              </a:ext>
            </a:extLst>
          </p:cNvPr>
          <p:cNvSpPr txBox="1"/>
          <p:nvPr/>
        </p:nvSpPr>
        <p:spPr>
          <a:xfrm>
            <a:off x="2719058" y="6621607"/>
            <a:ext cx="7225041" cy="230832"/>
          </a:xfrm>
          <a:prstGeom prst="rect">
            <a:avLst/>
          </a:prstGeom>
          <a:noFill/>
        </p:spPr>
        <p:txBody>
          <a:bodyPr wrap="square">
            <a:spAutoFit/>
          </a:bodyPr>
          <a:lstStyle/>
          <a:p>
            <a:r>
              <a:rPr lang="en-US" altLang="ja-JP" sz="900" dirty="0">
                <a:hlinkClick r:id="rId4">
                  <a:extLst>
                    <a:ext uri="{A12FA001-AC4F-418D-AE19-62706E023703}">
                      <ahyp:hlinkClr xmlns:ahyp="http://schemas.microsoft.com/office/drawing/2018/hyperlinkcolor" val="tx"/>
                    </a:ext>
                  </a:extLst>
                </a:hlinkClick>
              </a:rPr>
              <a:t>Ten-year-old boy with severe equinovarus deformity right foot. Pain was... | Download Scientific Diagram (researchgate.net)</a:t>
            </a:r>
            <a:r>
              <a:rPr lang="ja-JP" altLang="en-US" sz="900" dirty="0"/>
              <a:t>より引用</a:t>
            </a:r>
          </a:p>
        </p:txBody>
      </p:sp>
    </p:spTree>
    <p:extLst>
      <p:ext uri="{BB962C8B-B14F-4D97-AF65-F5344CB8AC3E}">
        <p14:creationId xmlns:p14="http://schemas.microsoft.com/office/powerpoint/2010/main" val="186205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B6DBCE4-4871-4EF0-9FD0-AD95BE5E3162}"/>
              </a:ext>
            </a:extLst>
          </p:cNvPr>
          <p:cNvGrpSpPr/>
          <p:nvPr/>
        </p:nvGrpSpPr>
        <p:grpSpPr>
          <a:xfrm>
            <a:off x="0" y="0"/>
            <a:ext cx="12192000" cy="749684"/>
            <a:chOff x="0" y="0"/>
            <a:chExt cx="12192000" cy="749684"/>
          </a:xfrm>
        </p:grpSpPr>
        <p:sp>
          <p:nvSpPr>
            <p:cNvPr id="12" name="正方形/長方形 11">
              <a:extLst>
                <a:ext uri="{FF2B5EF4-FFF2-40B4-BE49-F238E27FC236}">
                  <a16:creationId xmlns:a16="http://schemas.microsoft.com/office/drawing/2014/main" id="{BD03F1D6-CDE4-4577-AA15-7F7B14F4897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立位における骨盤</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4DE09595-6EAD-41ED-B919-C71067912D3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D98E4F19-E936-437B-83EC-AE5DAF0AD8D9}"/>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545919E-A0B5-4555-948A-BE36F7F547A1}"/>
                  </a:ext>
                </a:extLst>
              </p:cNvPr>
              <p:cNvSpPr/>
              <p:nvPr/>
            </p:nvSpPr>
            <p:spPr>
              <a:xfrm>
                <a:off x="2577737" y="461555"/>
                <a:ext cx="1800000" cy="1800000"/>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27F75995-4CE9-4358-8CD7-171B317E430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72FC2C1D-B0B5-4134-AA4D-89FFBB7FA32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EA67593A-4854-4684-974D-6F4B34FC290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grpSp>
        <p:nvGrpSpPr>
          <p:cNvPr id="3" name="グループ化 2">
            <a:extLst>
              <a:ext uri="{FF2B5EF4-FFF2-40B4-BE49-F238E27FC236}">
                <a16:creationId xmlns:a16="http://schemas.microsoft.com/office/drawing/2014/main" id="{DCD3096F-B991-6FA5-2BD0-B47DB34315F1}"/>
              </a:ext>
            </a:extLst>
          </p:cNvPr>
          <p:cNvGrpSpPr/>
          <p:nvPr/>
        </p:nvGrpSpPr>
        <p:grpSpPr>
          <a:xfrm>
            <a:off x="1104415" y="2734997"/>
            <a:ext cx="10204561" cy="4054939"/>
            <a:chOff x="660152" y="1877962"/>
            <a:chExt cx="10692843" cy="3887758"/>
          </a:xfrm>
        </p:grpSpPr>
        <p:pic>
          <p:nvPicPr>
            <p:cNvPr id="4" name="図 3">
              <a:extLst>
                <a:ext uri="{FF2B5EF4-FFF2-40B4-BE49-F238E27FC236}">
                  <a16:creationId xmlns:a16="http://schemas.microsoft.com/office/drawing/2014/main" id="{495544FE-0E14-0E71-BF36-B91AE55A0789}"/>
                </a:ext>
              </a:extLst>
            </p:cNvPr>
            <p:cNvPicPr>
              <a:picLocks noChangeAspect="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t="3035"/>
            <a:stretch/>
          </p:blipFill>
          <p:spPr>
            <a:xfrm>
              <a:off x="1503722" y="1877962"/>
              <a:ext cx="3007078" cy="3887758"/>
            </a:xfrm>
            <a:prstGeom prst="rect">
              <a:avLst/>
            </a:prstGeom>
          </p:spPr>
        </p:pic>
        <p:grpSp>
          <p:nvGrpSpPr>
            <p:cNvPr id="5" name="グループ化 4">
              <a:extLst>
                <a:ext uri="{FF2B5EF4-FFF2-40B4-BE49-F238E27FC236}">
                  <a16:creationId xmlns:a16="http://schemas.microsoft.com/office/drawing/2014/main" id="{458CE058-16C5-F4B6-8D0F-32FEEF66AA2E}"/>
                </a:ext>
              </a:extLst>
            </p:cNvPr>
            <p:cNvGrpSpPr/>
            <p:nvPr/>
          </p:nvGrpSpPr>
          <p:grpSpPr>
            <a:xfrm>
              <a:off x="6895114" y="1877962"/>
              <a:ext cx="3812215" cy="3887758"/>
              <a:chOff x="6934443" y="2074607"/>
              <a:chExt cx="3812215" cy="3887758"/>
            </a:xfrm>
          </p:grpSpPr>
          <p:pic>
            <p:nvPicPr>
              <p:cNvPr id="21" name="図 20" descr="動物 が含まれている画像&#10;&#10;非常に高い精度で生成された説明">
                <a:extLst>
                  <a:ext uri="{FF2B5EF4-FFF2-40B4-BE49-F238E27FC236}">
                    <a16:creationId xmlns:a16="http://schemas.microsoft.com/office/drawing/2014/main" id="{132BF84C-9194-A080-1145-57EC36655086}"/>
                  </a:ext>
                </a:extLst>
              </p:cNvPr>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t="74982"/>
              <a:stretch/>
            </p:blipFill>
            <p:spPr>
              <a:xfrm>
                <a:off x="7234629" y="2074607"/>
                <a:ext cx="3211842" cy="1715729"/>
              </a:xfrm>
              <a:prstGeom prst="rect">
                <a:avLst/>
              </a:prstGeom>
            </p:spPr>
          </p:pic>
          <p:pic>
            <p:nvPicPr>
              <p:cNvPr id="26" name="図 25">
                <a:extLst>
                  <a:ext uri="{FF2B5EF4-FFF2-40B4-BE49-F238E27FC236}">
                    <a16:creationId xmlns:a16="http://schemas.microsoft.com/office/drawing/2014/main" id="{DE0275EE-8AF2-98D6-2D4D-2711D4534073}"/>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tretch>
                <a:fillRect/>
              </a:stretch>
            </p:blipFill>
            <p:spPr>
              <a:xfrm>
                <a:off x="6934443" y="3234812"/>
                <a:ext cx="3812215" cy="2727553"/>
              </a:xfrm>
              <a:prstGeom prst="rect">
                <a:avLst/>
              </a:prstGeom>
            </p:spPr>
          </p:pic>
        </p:grpSp>
        <p:cxnSp>
          <p:nvCxnSpPr>
            <p:cNvPr id="6" name="直線コネクタ 5">
              <a:extLst>
                <a:ext uri="{FF2B5EF4-FFF2-40B4-BE49-F238E27FC236}">
                  <a16:creationId xmlns:a16="http://schemas.microsoft.com/office/drawing/2014/main" id="{CEF44203-80BC-277B-251E-3F20A1E9CF58}"/>
                </a:ext>
              </a:extLst>
            </p:cNvPr>
            <p:cNvCxnSpPr/>
            <p:nvPr/>
          </p:nvCxnSpPr>
          <p:spPr>
            <a:xfrm>
              <a:off x="6641221" y="3038167"/>
              <a:ext cx="4320000" cy="0"/>
            </a:xfrm>
            <a:prstGeom prst="line">
              <a:avLst/>
            </a:prstGeom>
            <a:ln w="571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2A498E7D-A09A-90B2-0F8F-1DBA366EBD13}"/>
                </a:ext>
              </a:extLst>
            </p:cNvPr>
            <p:cNvSpPr/>
            <p:nvPr/>
          </p:nvSpPr>
          <p:spPr>
            <a:xfrm>
              <a:off x="8435529" y="2764079"/>
              <a:ext cx="731383" cy="548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a:solidFill>
                    <a:schemeClr val="bg1"/>
                  </a:solidFill>
                </a:rPr>
                <a:t>L4</a:t>
              </a:r>
              <a:endParaRPr kumimoji="1" lang="ja-JP" altLang="en-US" sz="2400" b="1">
                <a:solidFill>
                  <a:schemeClr val="bg1"/>
                </a:solidFill>
              </a:endParaRPr>
            </a:p>
          </p:txBody>
        </p:sp>
        <p:sp>
          <p:nvSpPr>
            <p:cNvPr id="8" name="正方形/長方形 7">
              <a:extLst>
                <a:ext uri="{FF2B5EF4-FFF2-40B4-BE49-F238E27FC236}">
                  <a16:creationId xmlns:a16="http://schemas.microsoft.com/office/drawing/2014/main" id="{8DD0CF88-7BA1-01FD-AB3A-277B0E38A148}"/>
                </a:ext>
              </a:extLst>
            </p:cNvPr>
            <p:cNvSpPr/>
            <p:nvPr/>
          </p:nvSpPr>
          <p:spPr>
            <a:xfrm>
              <a:off x="10128345" y="2536091"/>
              <a:ext cx="1224650" cy="548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腸骨稜</a:t>
              </a:r>
            </a:p>
          </p:txBody>
        </p:sp>
        <p:cxnSp>
          <p:nvCxnSpPr>
            <p:cNvPr id="9" name="直線コネクタ 8">
              <a:extLst>
                <a:ext uri="{FF2B5EF4-FFF2-40B4-BE49-F238E27FC236}">
                  <a16:creationId xmlns:a16="http://schemas.microsoft.com/office/drawing/2014/main" id="{C48690E7-6509-279D-6E56-4156E84B102D}"/>
                </a:ext>
              </a:extLst>
            </p:cNvPr>
            <p:cNvCxnSpPr/>
            <p:nvPr/>
          </p:nvCxnSpPr>
          <p:spPr>
            <a:xfrm>
              <a:off x="883024" y="2629496"/>
              <a:ext cx="4320000" cy="0"/>
            </a:xfrm>
            <a:prstGeom prst="line">
              <a:avLst/>
            </a:prstGeom>
            <a:ln w="571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9C36C6D-17AD-4212-54C2-0427BE9EFA2A}"/>
                </a:ext>
              </a:extLst>
            </p:cNvPr>
            <p:cNvCxnSpPr/>
            <p:nvPr/>
          </p:nvCxnSpPr>
          <p:spPr>
            <a:xfrm>
              <a:off x="883024" y="3204683"/>
              <a:ext cx="4320000" cy="0"/>
            </a:xfrm>
            <a:prstGeom prst="line">
              <a:avLst/>
            </a:prstGeom>
            <a:ln w="571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D84B0E95-DD7E-6791-035C-BD3A964383A3}"/>
                </a:ext>
              </a:extLst>
            </p:cNvPr>
            <p:cNvSpPr/>
            <p:nvPr/>
          </p:nvSpPr>
          <p:spPr>
            <a:xfrm>
              <a:off x="660152" y="2081322"/>
              <a:ext cx="1133062" cy="548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a:solidFill>
                    <a:schemeClr val="tx1"/>
                  </a:solidFill>
                </a:rPr>
                <a:t>PSIS</a:t>
              </a:r>
              <a:endParaRPr kumimoji="1" lang="ja-JP" altLang="en-US" sz="2400" b="1">
                <a:solidFill>
                  <a:schemeClr val="tx1"/>
                </a:solidFill>
              </a:endParaRPr>
            </a:p>
          </p:txBody>
        </p:sp>
        <p:sp>
          <p:nvSpPr>
            <p:cNvPr id="15" name="正方形/長方形 14">
              <a:extLst>
                <a:ext uri="{FF2B5EF4-FFF2-40B4-BE49-F238E27FC236}">
                  <a16:creationId xmlns:a16="http://schemas.microsoft.com/office/drawing/2014/main" id="{BD3E6DBA-56B5-D3DF-EE66-2B12B2D26D2A}"/>
                </a:ext>
              </a:extLst>
            </p:cNvPr>
            <p:cNvSpPr/>
            <p:nvPr/>
          </p:nvSpPr>
          <p:spPr>
            <a:xfrm>
              <a:off x="660152" y="3209600"/>
              <a:ext cx="1133062" cy="548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a:solidFill>
                    <a:schemeClr val="tx1"/>
                  </a:solidFill>
                </a:rPr>
                <a:t>ASIS</a:t>
              </a:r>
              <a:endParaRPr kumimoji="1" lang="ja-JP" altLang="en-US" sz="2400" b="1">
                <a:solidFill>
                  <a:schemeClr val="tx1"/>
                </a:solidFill>
              </a:endParaRPr>
            </a:p>
          </p:txBody>
        </p:sp>
        <p:sp>
          <p:nvSpPr>
            <p:cNvPr id="16" name="正方形/長方形 15">
              <a:extLst>
                <a:ext uri="{FF2B5EF4-FFF2-40B4-BE49-F238E27FC236}">
                  <a16:creationId xmlns:a16="http://schemas.microsoft.com/office/drawing/2014/main" id="{18583E00-78BE-65C0-7D63-4DDA42E8AF58}"/>
                </a:ext>
              </a:extLst>
            </p:cNvPr>
            <p:cNvSpPr/>
            <p:nvPr/>
          </p:nvSpPr>
          <p:spPr>
            <a:xfrm>
              <a:off x="883024" y="2624580"/>
              <a:ext cx="4320000" cy="575187"/>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b="1">
                  <a:solidFill>
                    <a:schemeClr val="tx1"/>
                  </a:solidFill>
                </a:rPr>
                <a:t>ニュートラルゾーン</a:t>
              </a:r>
            </a:p>
          </p:txBody>
        </p:sp>
        <p:cxnSp>
          <p:nvCxnSpPr>
            <p:cNvPr id="17" name="直線矢印コネクタ 16">
              <a:extLst>
                <a:ext uri="{FF2B5EF4-FFF2-40B4-BE49-F238E27FC236}">
                  <a16:creationId xmlns:a16="http://schemas.microsoft.com/office/drawing/2014/main" id="{1C6FA5AC-A12E-BFB3-F01E-C5F95110DB2D}"/>
                </a:ext>
              </a:extLst>
            </p:cNvPr>
            <p:cNvCxnSpPr>
              <a:cxnSpLocks/>
            </p:cNvCxnSpPr>
            <p:nvPr/>
          </p:nvCxnSpPr>
          <p:spPr>
            <a:xfrm>
              <a:off x="4510800" y="2584037"/>
              <a:ext cx="0" cy="64800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吹き出し: 線 (枠なし) 17">
              <a:extLst>
                <a:ext uri="{FF2B5EF4-FFF2-40B4-BE49-F238E27FC236}">
                  <a16:creationId xmlns:a16="http://schemas.microsoft.com/office/drawing/2014/main" id="{D6190EAB-D3CE-54B8-1B6F-5BD6FD1F6F47}"/>
                </a:ext>
              </a:extLst>
            </p:cNvPr>
            <p:cNvSpPr/>
            <p:nvPr/>
          </p:nvSpPr>
          <p:spPr>
            <a:xfrm flipH="1">
              <a:off x="4226847" y="3757773"/>
              <a:ext cx="1694213" cy="602541"/>
            </a:xfrm>
            <a:prstGeom prst="callout1">
              <a:avLst>
                <a:gd name="adj1" fmla="val -10476"/>
                <a:gd name="adj2" fmla="val 56900"/>
                <a:gd name="adj3" fmla="val -154395"/>
                <a:gd name="adj4" fmla="val 74540"/>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chemeClr val="tx1"/>
                  </a:solidFill>
                </a:rPr>
                <a:t>１～２横指</a:t>
              </a:r>
              <a:endParaRPr lang="en-US" altLang="ja-JP" sz="2000" b="1">
                <a:solidFill>
                  <a:schemeClr val="tx1"/>
                </a:solidFill>
              </a:endParaRPr>
            </a:p>
            <a:p>
              <a:pPr algn="ctr"/>
              <a:r>
                <a:rPr kumimoji="1" lang="en-US" altLang="ja-JP" sz="2000" b="1">
                  <a:solidFill>
                    <a:schemeClr val="tx1"/>
                  </a:solidFill>
                </a:rPr>
                <a:t>(1.3cm</a:t>
              </a:r>
              <a:r>
                <a:rPr lang="ja-JP" altLang="en-US" sz="2000" b="1">
                  <a:solidFill>
                    <a:schemeClr val="tx1"/>
                  </a:solidFill>
                </a:rPr>
                <a:t>以内</a:t>
              </a:r>
              <a:r>
                <a:rPr kumimoji="1" lang="en-US" altLang="ja-JP" sz="2000" b="1">
                  <a:solidFill>
                    <a:schemeClr val="tx1"/>
                  </a:solidFill>
                </a:rPr>
                <a:t>)</a:t>
              </a:r>
              <a:endParaRPr kumimoji="1" lang="ja-JP" altLang="en-US" sz="2000" b="1">
                <a:solidFill>
                  <a:schemeClr val="tx1"/>
                </a:solidFill>
              </a:endParaRPr>
            </a:p>
          </p:txBody>
        </p:sp>
      </p:grpSp>
      <p:sp>
        <p:nvSpPr>
          <p:cNvPr id="27" name="四角形: 角を丸くする 26">
            <a:extLst>
              <a:ext uri="{FF2B5EF4-FFF2-40B4-BE49-F238E27FC236}">
                <a16:creationId xmlns:a16="http://schemas.microsoft.com/office/drawing/2014/main" id="{90A4EC4A-5672-EAAF-5BC4-A803D8758E0D}"/>
              </a:ext>
            </a:extLst>
          </p:cNvPr>
          <p:cNvSpPr/>
          <p:nvPr/>
        </p:nvSpPr>
        <p:spPr>
          <a:xfrm>
            <a:off x="1" y="848654"/>
            <a:ext cx="12191999" cy="1760083"/>
          </a:xfrm>
          <a:prstGeom prst="round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Clr>
                <a:schemeClr val="tx1"/>
              </a:buClr>
              <a:buFont typeface="Wingdings" panose="05000000000000000000" pitchFamily="2" charset="2"/>
              <a:buChar char="n"/>
            </a:pPr>
            <a:r>
              <a:rPr lang="ja-JP" altLang="en-US" b="1" dirty="0">
                <a:solidFill>
                  <a:schemeClr val="tx1"/>
                </a:solidFill>
              </a:rPr>
              <a:t>正常な場合、腸骨稜の高さ・傾斜・回旋を</a:t>
            </a:r>
            <a:r>
              <a:rPr lang="ja-JP" altLang="en-US" b="1" u="sng" dirty="0">
                <a:solidFill>
                  <a:srgbClr val="FF0000"/>
                </a:solidFill>
                <a:effectLst>
                  <a:outerShdw blurRad="38100" dist="38100" dir="2700000" algn="tl">
                    <a:srgbClr val="000000">
                      <a:alpha val="43137"/>
                    </a:srgbClr>
                  </a:outerShdw>
                </a:effectLst>
              </a:rPr>
              <a:t>対称性</a:t>
            </a:r>
            <a:r>
              <a:rPr lang="ja-JP" altLang="en-US" b="1" dirty="0">
                <a:solidFill>
                  <a:schemeClr val="tx1"/>
                </a:solidFill>
              </a:rPr>
              <a:t>に触知できる．</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腸骨稜の高さの違い、体幹に対する側方偏移、上前腸骨棘の前後方移動、股関節の内外旋、腰椎の前後弯</a:t>
            </a:r>
            <a:endParaRPr lang="en-US" altLang="ja-JP" b="1" dirty="0">
              <a:solidFill>
                <a:schemeClr val="tx1"/>
              </a:solidFill>
            </a:endParaRPr>
          </a:p>
          <a:p>
            <a:pPr>
              <a:lnSpc>
                <a:spcPct val="150000"/>
              </a:lnSpc>
              <a:buClr>
                <a:schemeClr val="tx1"/>
              </a:buClr>
            </a:pPr>
            <a:r>
              <a:rPr lang="ja-JP" altLang="en-US" b="1" dirty="0">
                <a:solidFill>
                  <a:schemeClr val="tx1"/>
                </a:solidFill>
              </a:rPr>
              <a:t>　などを評価する．</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骨盤の前傾は</a:t>
            </a:r>
            <a:r>
              <a:rPr lang="ja-JP" altLang="en-US" b="1" u="sng" dirty="0">
                <a:solidFill>
                  <a:srgbClr val="FF0000"/>
                </a:solidFill>
                <a:effectLst>
                  <a:outerShdw blurRad="38100" dist="38100" dir="2700000" algn="tl">
                    <a:srgbClr val="000000">
                      <a:alpha val="43137"/>
                    </a:srgbClr>
                  </a:outerShdw>
                </a:effectLst>
              </a:rPr>
              <a:t>下位交差症候群</a:t>
            </a:r>
            <a:r>
              <a:rPr lang="ja-JP" altLang="en-US" b="1" dirty="0">
                <a:solidFill>
                  <a:schemeClr val="tx1"/>
                </a:solidFill>
              </a:rPr>
              <a:t>を引き起こす可能性がある．</a:t>
            </a:r>
            <a:endParaRPr lang="en-US" altLang="ja-JP" b="1" dirty="0">
              <a:solidFill>
                <a:schemeClr val="tx1"/>
              </a:solidFill>
            </a:endParaRPr>
          </a:p>
        </p:txBody>
      </p:sp>
    </p:spTree>
    <p:extLst>
      <p:ext uri="{BB962C8B-B14F-4D97-AF65-F5344CB8AC3E}">
        <p14:creationId xmlns:p14="http://schemas.microsoft.com/office/powerpoint/2010/main" val="135776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B6DBCE4-4871-4EF0-9FD0-AD95BE5E3162}"/>
              </a:ext>
            </a:extLst>
          </p:cNvPr>
          <p:cNvGrpSpPr/>
          <p:nvPr/>
        </p:nvGrpSpPr>
        <p:grpSpPr>
          <a:xfrm>
            <a:off x="0" y="0"/>
            <a:ext cx="12192000" cy="749684"/>
            <a:chOff x="0" y="0"/>
            <a:chExt cx="12192000" cy="749684"/>
          </a:xfrm>
        </p:grpSpPr>
        <p:sp>
          <p:nvSpPr>
            <p:cNvPr id="12" name="正方形/長方形 11">
              <a:extLst>
                <a:ext uri="{FF2B5EF4-FFF2-40B4-BE49-F238E27FC236}">
                  <a16:creationId xmlns:a16="http://schemas.microsoft.com/office/drawing/2014/main" id="{BD03F1D6-CDE4-4577-AA15-7F7B14F4897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立位における体幹</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4DE09595-6EAD-41ED-B919-C71067912D3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D98E4F19-E936-437B-83EC-AE5DAF0AD8D9}"/>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545919E-A0B5-4555-948A-BE36F7F547A1}"/>
                  </a:ext>
                </a:extLst>
              </p:cNvPr>
              <p:cNvSpPr/>
              <p:nvPr/>
            </p:nvSpPr>
            <p:spPr>
              <a:xfrm>
                <a:off x="2577737" y="461555"/>
                <a:ext cx="1800000" cy="1800000"/>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27F75995-4CE9-4358-8CD7-171B317E430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72FC2C1D-B0B5-4134-AA4D-89FFBB7FA32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EA67593A-4854-4684-974D-6F4B34FC290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sp>
        <p:nvSpPr>
          <p:cNvPr id="2" name="四角形: 角を丸くする 1">
            <a:extLst>
              <a:ext uri="{FF2B5EF4-FFF2-40B4-BE49-F238E27FC236}">
                <a16:creationId xmlns:a16="http://schemas.microsoft.com/office/drawing/2014/main" id="{E5B19B83-8E76-9691-1E15-FF0665737DCE}"/>
              </a:ext>
            </a:extLst>
          </p:cNvPr>
          <p:cNvSpPr/>
          <p:nvPr/>
        </p:nvSpPr>
        <p:spPr>
          <a:xfrm>
            <a:off x="1" y="788138"/>
            <a:ext cx="12191999" cy="2580346"/>
          </a:xfrm>
          <a:prstGeom prst="round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Clr>
                <a:schemeClr val="tx1"/>
              </a:buClr>
              <a:buFont typeface="Wingdings" panose="05000000000000000000" pitchFamily="2" charset="2"/>
              <a:buChar char="n"/>
            </a:pPr>
            <a:r>
              <a:rPr lang="ja-JP" altLang="en-US" b="1" dirty="0">
                <a:solidFill>
                  <a:schemeClr val="tx1"/>
                </a:solidFill>
              </a:rPr>
              <a:t>コアスタビリティの定義</a:t>
            </a:r>
            <a:r>
              <a:rPr lang="ja-JP" altLang="en-US" b="1" u="sng" dirty="0">
                <a:solidFill>
                  <a:srgbClr val="FF0000"/>
                </a:solidFill>
                <a:effectLst>
                  <a:outerShdw blurRad="38100" dist="38100" dir="2700000" algn="tl">
                    <a:srgbClr val="000000">
                      <a:alpha val="43137"/>
                    </a:srgbClr>
                  </a:outerShdw>
                </a:effectLst>
              </a:rPr>
              <a:t>「体幹・肩甲骨・骨盤、大腿部の一連の活動、つまり多関節運動連鎖であり、予測的にも反射的にも効率的に動ける安定性」</a:t>
            </a:r>
            <a:endParaRPr lang="en-US" altLang="ja-JP" b="1" u="sng" dirty="0">
              <a:solidFill>
                <a:srgbClr val="FF0000"/>
              </a:solidFill>
              <a:effectLst>
                <a:outerShdw blurRad="38100" dist="38100" dir="2700000" algn="tl">
                  <a:srgbClr val="000000">
                    <a:alpha val="43137"/>
                  </a:srgbClr>
                </a:outerShdw>
              </a:effectLst>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パッシブサブシステム：脊椎、椎間板、靭帯、関節包など、張力の最終域を安定させる．</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アクティブサブシステム：筋腱、筋膜など、安定性に加え、感覚入力や運動生成に大きな役割を果たす．</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ニューラルサブシステム：筋紡錘、ゴルジ腱器官、脊髄の靭帯からのフィードバックに基づき、筋出力を絶え間</a:t>
            </a:r>
            <a:endParaRPr lang="en-US" altLang="ja-JP" b="1" dirty="0">
              <a:solidFill>
                <a:schemeClr val="tx1"/>
              </a:solidFill>
            </a:endParaRPr>
          </a:p>
          <a:p>
            <a:pPr>
              <a:lnSpc>
                <a:spcPct val="150000"/>
              </a:lnSpc>
              <a:buClr>
                <a:schemeClr val="tx1"/>
              </a:buClr>
            </a:pPr>
            <a:r>
              <a:rPr lang="ja-JP" altLang="en-US" b="1" dirty="0">
                <a:solidFill>
                  <a:schemeClr val="tx1"/>
                </a:solidFill>
              </a:rPr>
              <a:t>　　　　　　　　　　　　　なく監視および調整する．</a:t>
            </a:r>
            <a:endParaRPr lang="en-US" altLang="ja-JP" b="1" dirty="0">
              <a:solidFill>
                <a:schemeClr val="tx1"/>
              </a:solidFill>
            </a:endParaRPr>
          </a:p>
        </p:txBody>
      </p:sp>
      <p:sp>
        <p:nvSpPr>
          <p:cNvPr id="3" name="正方形/長方形 2">
            <a:extLst>
              <a:ext uri="{FF2B5EF4-FFF2-40B4-BE49-F238E27FC236}">
                <a16:creationId xmlns:a16="http://schemas.microsoft.com/office/drawing/2014/main" id="{DD3778C2-9A76-06C0-C90A-C2AC52941563}"/>
              </a:ext>
            </a:extLst>
          </p:cNvPr>
          <p:cNvSpPr/>
          <p:nvPr/>
        </p:nvSpPr>
        <p:spPr>
          <a:xfrm>
            <a:off x="40113" y="655552"/>
            <a:ext cx="11438938" cy="122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900" b="1" dirty="0">
                <a:solidFill>
                  <a:schemeClr val="tx1"/>
                </a:solidFill>
              </a:rPr>
              <a:t>金子唯史</a:t>
            </a:r>
            <a:r>
              <a:rPr lang="en-US" altLang="ja-JP" sz="900" b="1" dirty="0">
                <a:solidFill>
                  <a:schemeClr val="tx1"/>
                </a:solidFill>
              </a:rPr>
              <a:t>: </a:t>
            </a:r>
            <a:r>
              <a:rPr lang="ja-JP" altLang="en-US" sz="900" b="1" dirty="0">
                <a:solidFill>
                  <a:schemeClr val="tx1"/>
                </a:solidFill>
              </a:rPr>
              <a:t>脳卒中の動作分析 臨床推論から治療アプローチまで．医学書院 </a:t>
            </a:r>
            <a:r>
              <a:rPr lang="en-US" altLang="ja-JP" sz="900" b="1" dirty="0">
                <a:solidFill>
                  <a:schemeClr val="tx1"/>
                </a:solidFill>
              </a:rPr>
              <a:t>2018</a:t>
            </a:r>
          </a:p>
        </p:txBody>
      </p:sp>
      <p:pic>
        <p:nvPicPr>
          <p:cNvPr id="5" name="図 4">
            <a:extLst>
              <a:ext uri="{FF2B5EF4-FFF2-40B4-BE49-F238E27FC236}">
                <a16:creationId xmlns:a16="http://schemas.microsoft.com/office/drawing/2014/main" id="{70E03FDC-1430-E082-00B2-BAD9D6C023DB}"/>
              </a:ext>
            </a:extLst>
          </p:cNvPr>
          <p:cNvPicPr>
            <a:picLocks noChangeAspect="1"/>
          </p:cNvPicPr>
          <p:nvPr/>
        </p:nvPicPr>
        <p:blipFill>
          <a:blip r:embed="rId2"/>
          <a:stretch>
            <a:fillRect/>
          </a:stretch>
        </p:blipFill>
        <p:spPr>
          <a:xfrm>
            <a:off x="2534771" y="3366987"/>
            <a:ext cx="6781513" cy="3443945"/>
          </a:xfrm>
          <a:prstGeom prst="rect">
            <a:avLst/>
          </a:prstGeom>
        </p:spPr>
      </p:pic>
    </p:spTree>
    <p:extLst>
      <p:ext uri="{BB962C8B-B14F-4D97-AF65-F5344CB8AC3E}">
        <p14:creationId xmlns:p14="http://schemas.microsoft.com/office/powerpoint/2010/main" val="93691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407DE85-7DB4-46F5-AC80-1F0FF4D571A3}"/>
              </a:ext>
            </a:extLst>
          </p:cNvPr>
          <p:cNvGrpSpPr/>
          <p:nvPr/>
        </p:nvGrpSpPr>
        <p:grpSpPr>
          <a:xfrm>
            <a:off x="304800" y="1883050"/>
            <a:ext cx="11582401" cy="4836404"/>
            <a:chOff x="252548" y="832878"/>
            <a:chExt cx="11582401" cy="4836404"/>
          </a:xfrm>
        </p:grpSpPr>
        <p:graphicFrame>
          <p:nvGraphicFramePr>
            <p:cNvPr id="23" name="図表 22"/>
            <p:cNvGraphicFramePr/>
            <p:nvPr>
              <p:extLst>
                <p:ext uri="{D42A27DB-BD31-4B8C-83A1-F6EECF244321}">
                  <p14:modId xmlns:p14="http://schemas.microsoft.com/office/powerpoint/2010/main" val="2213652890"/>
                </p:ext>
              </p:extLst>
            </p:nvPr>
          </p:nvGraphicFramePr>
          <p:xfrm>
            <a:off x="1613892" y="832878"/>
            <a:ext cx="8964217" cy="483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四角形: 角を丸くする 24"/>
            <p:cNvSpPr/>
            <p:nvPr/>
          </p:nvSpPr>
          <p:spPr>
            <a:xfrm>
              <a:off x="7236822" y="1523132"/>
              <a:ext cx="1959429" cy="71496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400" b="1" dirty="0">
                  <a:solidFill>
                    <a:schemeClr val="accent3">
                      <a:lumMod val="50000"/>
                    </a:schemeClr>
                  </a:solidFill>
                </a:rPr>
                <a:t>寝返り</a:t>
              </a:r>
              <a:endParaRPr lang="en-US" altLang="ja-JP" sz="2400" b="1" dirty="0">
                <a:solidFill>
                  <a:schemeClr val="accent3">
                    <a:lumMod val="50000"/>
                  </a:schemeClr>
                </a:solidFill>
              </a:endParaRPr>
            </a:p>
            <a:p>
              <a:pPr algn="ctr"/>
              <a:r>
                <a:rPr lang="ja-JP" altLang="en-US" sz="2400" b="1" dirty="0">
                  <a:solidFill>
                    <a:schemeClr val="accent3">
                      <a:lumMod val="50000"/>
                    </a:schemeClr>
                  </a:solidFill>
                </a:rPr>
                <a:t>（</a:t>
              </a:r>
              <a:r>
                <a:rPr lang="en-US" altLang="ja-JP" sz="2400" b="1" dirty="0">
                  <a:solidFill>
                    <a:schemeClr val="accent3">
                      <a:lumMod val="50000"/>
                    </a:schemeClr>
                  </a:solidFill>
                </a:rPr>
                <a:t>Rolling</a:t>
              </a:r>
              <a:r>
                <a:rPr lang="ja-JP" altLang="en-US" sz="2400" b="1" dirty="0">
                  <a:solidFill>
                    <a:schemeClr val="accent3">
                      <a:lumMod val="50000"/>
                    </a:schemeClr>
                  </a:solidFill>
                </a:rPr>
                <a:t>）</a:t>
              </a:r>
              <a:endParaRPr kumimoji="1" lang="ja-JP" altLang="en-US" sz="2400" b="1" dirty="0">
                <a:solidFill>
                  <a:schemeClr val="accent3">
                    <a:lumMod val="50000"/>
                  </a:schemeClr>
                </a:solidFill>
              </a:endParaRPr>
            </a:p>
          </p:txBody>
        </p:sp>
        <p:sp>
          <p:nvSpPr>
            <p:cNvPr id="26" name="四角形: 角を丸くする 25"/>
            <p:cNvSpPr/>
            <p:nvPr/>
          </p:nvSpPr>
          <p:spPr>
            <a:xfrm>
              <a:off x="6984272" y="4357773"/>
              <a:ext cx="2464527" cy="71496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400" b="1" dirty="0">
                  <a:solidFill>
                    <a:schemeClr val="accent3">
                      <a:lumMod val="50000"/>
                    </a:schemeClr>
                  </a:solidFill>
                </a:rPr>
                <a:t>起き上がり</a:t>
              </a:r>
              <a:endParaRPr lang="en-US" altLang="ja-JP" sz="2400" b="1" dirty="0">
                <a:solidFill>
                  <a:schemeClr val="accent3">
                    <a:lumMod val="50000"/>
                  </a:schemeClr>
                </a:solidFill>
              </a:endParaRPr>
            </a:p>
            <a:p>
              <a:pPr algn="ctr"/>
              <a:r>
                <a:rPr lang="ja-JP" altLang="en-US" sz="2400" b="1" dirty="0">
                  <a:solidFill>
                    <a:schemeClr val="accent3">
                      <a:lumMod val="50000"/>
                    </a:schemeClr>
                  </a:solidFill>
                </a:rPr>
                <a:t>（</a:t>
              </a:r>
              <a:r>
                <a:rPr lang="en-US" altLang="ja-JP" sz="2400" b="1" dirty="0">
                  <a:solidFill>
                    <a:schemeClr val="accent3">
                      <a:lumMod val="50000"/>
                    </a:schemeClr>
                  </a:solidFill>
                </a:rPr>
                <a:t>Sitting Up</a:t>
              </a:r>
              <a:r>
                <a:rPr lang="ja-JP" altLang="en-US" sz="2400" b="1" dirty="0">
                  <a:solidFill>
                    <a:schemeClr val="accent3">
                      <a:lumMod val="50000"/>
                    </a:schemeClr>
                  </a:solidFill>
                </a:rPr>
                <a:t>）</a:t>
              </a:r>
              <a:endParaRPr kumimoji="1" lang="ja-JP" altLang="en-US" sz="2400" b="1" dirty="0">
                <a:solidFill>
                  <a:schemeClr val="accent3">
                    <a:lumMod val="50000"/>
                  </a:schemeClr>
                </a:solidFill>
              </a:endParaRPr>
            </a:p>
          </p:txBody>
        </p:sp>
        <p:sp>
          <p:nvSpPr>
            <p:cNvPr id="27" name="四角形: 角を丸くする 26"/>
            <p:cNvSpPr/>
            <p:nvPr/>
          </p:nvSpPr>
          <p:spPr>
            <a:xfrm>
              <a:off x="1959429" y="4357772"/>
              <a:ext cx="3348444" cy="71496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400" b="1" dirty="0">
                  <a:solidFill>
                    <a:schemeClr val="accent2"/>
                  </a:solidFill>
                </a:rPr>
                <a:t>立ち座り</a:t>
              </a:r>
              <a:endParaRPr lang="en-US" altLang="ja-JP" sz="2400" b="1" dirty="0">
                <a:solidFill>
                  <a:schemeClr val="accent2"/>
                </a:solidFill>
              </a:endParaRPr>
            </a:p>
            <a:p>
              <a:pPr algn="ctr"/>
              <a:r>
                <a:rPr lang="ja-JP" altLang="en-US" sz="2400" b="1" dirty="0">
                  <a:solidFill>
                    <a:schemeClr val="accent2"/>
                  </a:solidFill>
                </a:rPr>
                <a:t>（</a:t>
              </a:r>
              <a:r>
                <a:rPr lang="en-US" altLang="ja-JP" sz="2400" b="1" dirty="0">
                  <a:solidFill>
                    <a:schemeClr val="accent2"/>
                  </a:solidFill>
                </a:rPr>
                <a:t>Sit </a:t>
              </a:r>
              <a:r>
                <a:rPr lang="en-US" altLang="ja-JP" sz="2400" b="1" dirty="0" err="1">
                  <a:solidFill>
                    <a:schemeClr val="accent2"/>
                  </a:solidFill>
                </a:rPr>
                <a:t>TS&amp;Stand</a:t>
              </a:r>
              <a:r>
                <a:rPr lang="en-US" altLang="ja-JP" sz="2400" b="1" dirty="0">
                  <a:solidFill>
                    <a:schemeClr val="accent2"/>
                  </a:solidFill>
                </a:rPr>
                <a:t> TS</a:t>
              </a:r>
              <a:r>
                <a:rPr lang="ja-JP" altLang="en-US" sz="2400" b="1" dirty="0">
                  <a:solidFill>
                    <a:schemeClr val="accent2"/>
                  </a:solidFill>
                </a:rPr>
                <a:t>）</a:t>
              </a:r>
              <a:endParaRPr kumimoji="1" lang="ja-JP" altLang="en-US" sz="2400" b="1" dirty="0">
                <a:solidFill>
                  <a:schemeClr val="accent2"/>
                </a:solidFill>
              </a:endParaRPr>
            </a:p>
          </p:txBody>
        </p:sp>
        <p:sp>
          <p:nvSpPr>
            <p:cNvPr id="28" name="吹き出し: 線 (強調線付き) 27"/>
            <p:cNvSpPr/>
            <p:nvPr/>
          </p:nvSpPr>
          <p:spPr>
            <a:xfrm flipH="1">
              <a:off x="252548" y="1802675"/>
              <a:ext cx="2316481" cy="966650"/>
            </a:xfrm>
            <a:prstGeom prst="accentCallout1">
              <a:avLst>
                <a:gd name="adj1" fmla="val 18750"/>
                <a:gd name="adj2" fmla="val -8333"/>
                <a:gd name="adj3" fmla="val 108046"/>
                <a:gd name="adj4" fmla="val -40457"/>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800" b="1" dirty="0">
                  <a:solidFill>
                    <a:schemeClr val="accent2"/>
                  </a:solidFill>
                  <a:latin typeface="+mn-ea"/>
                </a:rPr>
                <a:t>歩行</a:t>
              </a:r>
              <a:endParaRPr lang="en-US" altLang="ja-JP" sz="2800" b="1" dirty="0">
                <a:solidFill>
                  <a:schemeClr val="accent2"/>
                </a:solidFill>
                <a:latin typeface="+mn-ea"/>
              </a:endParaRPr>
            </a:p>
            <a:p>
              <a:pPr algn="ctr"/>
              <a:r>
                <a:rPr lang="ja-JP" altLang="en-US" sz="2800" b="1" dirty="0">
                  <a:solidFill>
                    <a:schemeClr val="accent2"/>
                  </a:solidFill>
                  <a:latin typeface="+mn-ea"/>
                </a:rPr>
                <a:t>（</a:t>
              </a:r>
              <a:r>
                <a:rPr lang="en-US" altLang="ja-JP" sz="2800" b="1" dirty="0">
                  <a:solidFill>
                    <a:schemeClr val="accent2"/>
                  </a:solidFill>
                  <a:latin typeface="+mn-ea"/>
                </a:rPr>
                <a:t>Walking</a:t>
              </a:r>
              <a:r>
                <a:rPr lang="ja-JP" altLang="en-US" sz="2800" b="1" dirty="0">
                  <a:solidFill>
                    <a:schemeClr val="accent2"/>
                  </a:solidFill>
                  <a:latin typeface="+mn-ea"/>
                </a:rPr>
                <a:t>）</a:t>
              </a:r>
              <a:endParaRPr lang="en-US" altLang="ja-JP" sz="2800" b="1" dirty="0">
                <a:solidFill>
                  <a:schemeClr val="accent2"/>
                </a:solidFill>
                <a:latin typeface="+mn-ea"/>
              </a:endParaRPr>
            </a:p>
          </p:txBody>
        </p:sp>
        <p:sp>
          <p:nvSpPr>
            <p:cNvPr id="29" name="吹き出し: 線 (強調線付き) 28"/>
            <p:cNvSpPr/>
            <p:nvPr/>
          </p:nvSpPr>
          <p:spPr>
            <a:xfrm>
              <a:off x="9309461" y="2875672"/>
              <a:ext cx="2525488" cy="1182522"/>
            </a:xfrm>
            <a:prstGeom prst="accentCallout1">
              <a:avLst>
                <a:gd name="adj1" fmla="val 18750"/>
                <a:gd name="adj2" fmla="val -8333"/>
                <a:gd name="adj3" fmla="val 155220"/>
                <a:gd name="adj4" fmla="val -99252"/>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800" b="1" dirty="0">
                  <a:solidFill>
                    <a:schemeClr val="accent3">
                      <a:lumMod val="50000"/>
                    </a:schemeClr>
                  </a:solidFill>
                  <a:latin typeface="+mn-ea"/>
                </a:rPr>
                <a:t>リーチ</a:t>
              </a:r>
              <a:r>
                <a:rPr lang="en-US" altLang="ja-JP" sz="2800" b="1" dirty="0">
                  <a:solidFill>
                    <a:schemeClr val="accent3">
                      <a:lumMod val="50000"/>
                    </a:schemeClr>
                  </a:solidFill>
                  <a:latin typeface="+mn-ea"/>
                </a:rPr>
                <a:t>&amp;</a:t>
              </a:r>
              <a:r>
                <a:rPr lang="ja-JP" altLang="en-US" sz="2800" b="1" dirty="0">
                  <a:solidFill>
                    <a:schemeClr val="accent3">
                      <a:lumMod val="50000"/>
                    </a:schemeClr>
                  </a:solidFill>
                  <a:latin typeface="+mn-ea"/>
                </a:rPr>
                <a:t>操作</a:t>
              </a:r>
              <a:endParaRPr lang="en-US" altLang="ja-JP" sz="2800" b="1" dirty="0">
                <a:solidFill>
                  <a:schemeClr val="accent3">
                    <a:lumMod val="50000"/>
                  </a:schemeClr>
                </a:solidFill>
                <a:latin typeface="+mn-ea"/>
              </a:endParaRPr>
            </a:p>
            <a:p>
              <a:pPr algn="ctr"/>
              <a:r>
                <a:rPr lang="ja-JP" altLang="en-US" sz="2800" b="1" dirty="0">
                  <a:solidFill>
                    <a:schemeClr val="accent3">
                      <a:lumMod val="50000"/>
                    </a:schemeClr>
                  </a:solidFill>
                  <a:latin typeface="+mn-ea"/>
                </a:rPr>
                <a:t>（</a:t>
              </a:r>
              <a:r>
                <a:rPr lang="en-US" altLang="ja-JP" sz="2800" b="1" dirty="0" err="1">
                  <a:solidFill>
                    <a:schemeClr val="accent3">
                      <a:lumMod val="50000"/>
                    </a:schemeClr>
                  </a:solidFill>
                  <a:latin typeface="+mn-ea"/>
                </a:rPr>
                <a:t>Reach&amp;Manipulation</a:t>
              </a:r>
              <a:r>
                <a:rPr lang="ja-JP" altLang="en-US" sz="2800" b="1" dirty="0">
                  <a:solidFill>
                    <a:schemeClr val="accent3">
                      <a:lumMod val="50000"/>
                    </a:schemeClr>
                  </a:solidFill>
                  <a:latin typeface="+mn-ea"/>
                </a:rPr>
                <a:t>）</a:t>
              </a:r>
              <a:endParaRPr lang="en-US" altLang="ja-JP" sz="2800" b="1" dirty="0">
                <a:solidFill>
                  <a:schemeClr val="accent3">
                    <a:lumMod val="50000"/>
                  </a:schemeClr>
                </a:solidFill>
                <a:latin typeface="+mn-ea"/>
              </a:endParaRPr>
            </a:p>
          </p:txBody>
        </p:sp>
      </p:grpSp>
      <p:grpSp>
        <p:nvGrpSpPr>
          <p:cNvPr id="18" name="グループ化 17">
            <a:extLst>
              <a:ext uri="{FF2B5EF4-FFF2-40B4-BE49-F238E27FC236}">
                <a16:creationId xmlns:a16="http://schemas.microsoft.com/office/drawing/2014/main" id="{FCDA78FD-B3F8-4D95-A462-5AEDAB86E086}"/>
              </a:ext>
            </a:extLst>
          </p:cNvPr>
          <p:cNvGrpSpPr/>
          <p:nvPr/>
        </p:nvGrpSpPr>
        <p:grpSpPr>
          <a:xfrm>
            <a:off x="0" y="0"/>
            <a:ext cx="12192000" cy="749684"/>
            <a:chOff x="0" y="0"/>
            <a:chExt cx="12192000" cy="749684"/>
          </a:xfrm>
        </p:grpSpPr>
        <p:sp>
          <p:nvSpPr>
            <p:cNvPr id="19" name="正方形/長方形 18">
              <a:extLst>
                <a:ext uri="{FF2B5EF4-FFF2-40B4-BE49-F238E27FC236}">
                  <a16:creationId xmlns:a16="http://schemas.microsoft.com/office/drawing/2014/main" id="{157CBE8E-0DA2-431A-AAA3-E2C40354DB51}"/>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立位におけるリンク</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20" name="直線コネクタ 19">
              <a:extLst>
                <a:ext uri="{FF2B5EF4-FFF2-40B4-BE49-F238E27FC236}">
                  <a16:creationId xmlns:a16="http://schemas.microsoft.com/office/drawing/2014/main" id="{136CD42B-81E1-4723-BA85-ADFE8DF313D7}"/>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CB9C2B64-8AA1-46A2-836F-02B5C308FB76}"/>
                </a:ext>
              </a:extLst>
            </p:cNvPr>
            <p:cNvGrpSpPr/>
            <p:nvPr/>
          </p:nvGrpSpPr>
          <p:grpSpPr>
            <a:xfrm>
              <a:off x="11438938" y="0"/>
              <a:ext cx="753062" cy="749684"/>
              <a:chOff x="2577737" y="461555"/>
              <a:chExt cx="3780000" cy="3779125"/>
            </a:xfrm>
            <a:solidFill>
              <a:srgbClr val="C00000"/>
            </a:solidFill>
            <a:effectLst/>
          </p:grpSpPr>
          <p:sp>
            <p:nvSpPr>
              <p:cNvPr id="31" name="正方形/長方形 30">
                <a:extLst>
                  <a:ext uri="{FF2B5EF4-FFF2-40B4-BE49-F238E27FC236}">
                    <a16:creationId xmlns:a16="http://schemas.microsoft.com/office/drawing/2014/main" id="{1E7135C1-A517-4E6B-B74E-A7C87B1E9805}"/>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2" name="正方形/長方形 31">
                <a:extLst>
                  <a:ext uri="{FF2B5EF4-FFF2-40B4-BE49-F238E27FC236}">
                    <a16:creationId xmlns:a16="http://schemas.microsoft.com/office/drawing/2014/main" id="{340DEBC9-E43E-4B20-8B96-E0AFC64F6A40}"/>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3" name="正方形/長方形 32">
                <a:extLst>
                  <a:ext uri="{FF2B5EF4-FFF2-40B4-BE49-F238E27FC236}">
                    <a16:creationId xmlns:a16="http://schemas.microsoft.com/office/drawing/2014/main" id="{BD3A73C8-7A3B-4931-A4C1-871C76830012}"/>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4" name="正方形/長方形 33">
                <a:extLst>
                  <a:ext uri="{FF2B5EF4-FFF2-40B4-BE49-F238E27FC236}">
                    <a16:creationId xmlns:a16="http://schemas.microsoft.com/office/drawing/2014/main" id="{BC5DAAE3-4BE6-44F2-9F55-A7C0E650D7C7}"/>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2" name="正方形/長方形 21">
              <a:extLst>
                <a:ext uri="{FF2B5EF4-FFF2-40B4-BE49-F238E27FC236}">
                  <a16:creationId xmlns:a16="http://schemas.microsoft.com/office/drawing/2014/main" id="{0F6923FB-0E8C-4F05-8A7F-E17849213937}"/>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ja-JP" sz="900" dirty="0">
                <a:solidFill>
                  <a:schemeClr val="tx1">
                    <a:lumMod val="50000"/>
                    <a:lumOff val="50000"/>
                  </a:schemeClr>
                </a:solidFill>
              </a:endParaRPr>
            </a:p>
          </p:txBody>
        </p:sp>
      </p:grpSp>
      <p:sp>
        <p:nvSpPr>
          <p:cNvPr id="35" name="正方形/長方形 34">
            <a:extLst>
              <a:ext uri="{FF2B5EF4-FFF2-40B4-BE49-F238E27FC236}">
                <a16:creationId xmlns:a16="http://schemas.microsoft.com/office/drawing/2014/main" id="{B51898C8-126B-47B0-8700-E57AE5F56FDA}"/>
              </a:ext>
            </a:extLst>
          </p:cNvPr>
          <p:cNvSpPr/>
          <p:nvPr/>
        </p:nvSpPr>
        <p:spPr>
          <a:xfrm>
            <a:off x="0" y="749685"/>
            <a:ext cx="12192000" cy="1133366"/>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立位は姿勢の中で最も支持基底面の範囲が狭く，その範囲内で自身の姿勢を保持・移行していかなければないため，身体の抗重力活動を最大限に要求される</a:t>
            </a:r>
          </a:p>
          <a:p>
            <a:pPr marL="285750" indent="-285750">
              <a:buClr>
                <a:srgbClr val="FF0000"/>
              </a:buClr>
              <a:buFont typeface="Wingdings" panose="05000000000000000000" pitchFamily="2" charset="2"/>
              <a:buChar char="ü"/>
            </a:pPr>
            <a:r>
              <a:rPr lang="ja-JP" altLang="en-US" b="1" dirty="0">
                <a:solidFill>
                  <a:schemeClr val="tx1"/>
                </a:solidFill>
              </a:rPr>
              <a:t>不安定な反面，狭い</a:t>
            </a:r>
            <a:r>
              <a:rPr lang="en-US" altLang="ja-JP" b="1" dirty="0">
                <a:solidFill>
                  <a:schemeClr val="tx1"/>
                </a:solidFill>
              </a:rPr>
              <a:t>BOS</a:t>
            </a:r>
            <a:r>
              <a:rPr lang="ja-JP" altLang="en-US" b="1" dirty="0">
                <a:solidFill>
                  <a:schemeClr val="tx1"/>
                </a:solidFill>
              </a:rPr>
              <a:t>により姿勢筋活動は高まりやすく，他関節と協調させていく上では有用な姿勢でもある</a:t>
            </a:r>
          </a:p>
        </p:txBody>
      </p:sp>
    </p:spTree>
    <p:extLst>
      <p:ext uri="{BB962C8B-B14F-4D97-AF65-F5344CB8AC3E}">
        <p14:creationId xmlns:p14="http://schemas.microsoft.com/office/powerpoint/2010/main" val="1699111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B6DBCE4-4871-4EF0-9FD0-AD95BE5E3162}"/>
              </a:ext>
            </a:extLst>
          </p:cNvPr>
          <p:cNvGrpSpPr/>
          <p:nvPr/>
        </p:nvGrpSpPr>
        <p:grpSpPr>
          <a:xfrm>
            <a:off x="0" y="0"/>
            <a:ext cx="12192000" cy="749684"/>
            <a:chOff x="0" y="0"/>
            <a:chExt cx="12192000" cy="749684"/>
          </a:xfrm>
        </p:grpSpPr>
        <p:sp>
          <p:nvSpPr>
            <p:cNvPr id="12" name="正方形/長方形 11">
              <a:extLst>
                <a:ext uri="{FF2B5EF4-FFF2-40B4-BE49-F238E27FC236}">
                  <a16:creationId xmlns:a16="http://schemas.microsoft.com/office/drawing/2014/main" id="{BD03F1D6-CDE4-4577-AA15-7F7B14F4897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立位における肩甲骨・上肢</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4DE09595-6EAD-41ED-B919-C71067912D3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D98E4F19-E936-437B-83EC-AE5DAF0AD8D9}"/>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545919E-A0B5-4555-948A-BE36F7F547A1}"/>
                  </a:ext>
                </a:extLst>
              </p:cNvPr>
              <p:cNvSpPr/>
              <p:nvPr/>
            </p:nvSpPr>
            <p:spPr>
              <a:xfrm>
                <a:off x="2577737" y="461555"/>
                <a:ext cx="1800000" cy="1800000"/>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27F75995-4CE9-4358-8CD7-171B317E430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72FC2C1D-B0B5-4134-AA4D-89FFBB7FA32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EA67593A-4854-4684-974D-6F4B34FC290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sp>
        <p:nvSpPr>
          <p:cNvPr id="3" name="四角形: 角を丸くする 2">
            <a:extLst>
              <a:ext uri="{FF2B5EF4-FFF2-40B4-BE49-F238E27FC236}">
                <a16:creationId xmlns:a16="http://schemas.microsoft.com/office/drawing/2014/main" id="{C7DE5802-948C-DCD4-4126-F9FE3D702ACB}"/>
              </a:ext>
            </a:extLst>
          </p:cNvPr>
          <p:cNvSpPr/>
          <p:nvPr/>
        </p:nvSpPr>
        <p:spPr>
          <a:xfrm>
            <a:off x="1" y="848654"/>
            <a:ext cx="12191999" cy="1760083"/>
          </a:xfrm>
          <a:prstGeom prst="round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Clr>
                <a:schemeClr val="tx1"/>
              </a:buClr>
              <a:buFont typeface="Wingdings" panose="05000000000000000000" pitchFamily="2" charset="2"/>
              <a:buChar char="n"/>
            </a:pPr>
            <a:r>
              <a:rPr lang="ja-JP" altLang="en-US" b="1" dirty="0">
                <a:solidFill>
                  <a:schemeClr val="tx1"/>
                </a:solidFill>
              </a:rPr>
              <a:t>肩甲骨上角第</a:t>
            </a:r>
            <a:r>
              <a:rPr lang="en-US" altLang="ja-JP" b="1" dirty="0">
                <a:solidFill>
                  <a:schemeClr val="tx1"/>
                </a:solidFill>
              </a:rPr>
              <a:t>1</a:t>
            </a:r>
            <a:r>
              <a:rPr lang="ja-JP" altLang="en-US" b="1" dirty="0">
                <a:solidFill>
                  <a:schemeClr val="tx1"/>
                </a:solidFill>
              </a:rPr>
              <a:t>胸椎棘突起</a:t>
            </a:r>
            <a:r>
              <a:rPr lang="en-US" altLang="ja-JP" b="1" dirty="0">
                <a:solidFill>
                  <a:schemeClr val="tx1"/>
                </a:solidFill>
              </a:rPr>
              <a:t>or</a:t>
            </a:r>
            <a:r>
              <a:rPr lang="ja-JP" altLang="en-US" b="1" dirty="0">
                <a:solidFill>
                  <a:schemeClr val="tx1"/>
                </a:solidFill>
              </a:rPr>
              <a:t>第</a:t>
            </a:r>
            <a:r>
              <a:rPr lang="en-US" altLang="ja-JP" b="1" dirty="0">
                <a:solidFill>
                  <a:schemeClr val="tx1"/>
                </a:solidFill>
              </a:rPr>
              <a:t>2</a:t>
            </a:r>
            <a:r>
              <a:rPr lang="ja-JP" altLang="en-US" b="1" dirty="0">
                <a:solidFill>
                  <a:schemeClr val="tx1"/>
                </a:solidFill>
              </a:rPr>
              <a:t>胸椎棘突起、肩甲骨下角は第</a:t>
            </a:r>
            <a:r>
              <a:rPr lang="en-US" altLang="ja-JP" b="1" dirty="0">
                <a:solidFill>
                  <a:schemeClr val="tx1"/>
                </a:solidFill>
              </a:rPr>
              <a:t>7</a:t>
            </a:r>
            <a:r>
              <a:rPr lang="ja-JP" altLang="en-US" b="1" dirty="0">
                <a:solidFill>
                  <a:schemeClr val="tx1"/>
                </a:solidFill>
              </a:rPr>
              <a:t>胸椎棘突起に位置する．</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上腕骨頭の位置の確認．</a:t>
            </a:r>
            <a:r>
              <a:rPr lang="ja-JP" altLang="en-US" b="1" u="sng" dirty="0">
                <a:solidFill>
                  <a:srgbClr val="FF0000"/>
                </a:solidFill>
                <a:effectLst>
                  <a:outerShdw blurRad="38100" dist="38100" dir="2700000" algn="tl">
                    <a:srgbClr val="000000">
                      <a:alpha val="43137"/>
                    </a:srgbClr>
                  </a:outerShdw>
                </a:effectLst>
              </a:rPr>
              <a:t>肩峰下から</a:t>
            </a:r>
            <a:r>
              <a:rPr lang="en-US" altLang="ja-JP" b="1" u="sng" dirty="0">
                <a:solidFill>
                  <a:srgbClr val="FF0000"/>
                </a:solidFill>
                <a:effectLst>
                  <a:outerShdw blurRad="38100" dist="38100" dir="2700000" algn="tl">
                    <a:srgbClr val="000000">
                      <a:alpha val="43137"/>
                    </a:srgbClr>
                  </a:outerShdw>
                </a:effectLst>
              </a:rPr>
              <a:t>1</a:t>
            </a:r>
            <a:r>
              <a:rPr lang="ja-JP" altLang="en-US" b="1" u="sng" dirty="0">
                <a:solidFill>
                  <a:srgbClr val="FF0000"/>
                </a:solidFill>
                <a:effectLst>
                  <a:outerShdw blurRad="38100" dist="38100" dir="2700000" algn="tl">
                    <a:srgbClr val="000000">
                      <a:alpha val="43137"/>
                    </a:srgbClr>
                  </a:outerShdw>
                </a:effectLst>
              </a:rPr>
              <a:t>横指以上下がっている、肩峰の幅に対して上腕骨頭が</a:t>
            </a:r>
            <a:r>
              <a:rPr lang="en-US" altLang="ja-JP" b="1" u="sng" dirty="0">
                <a:solidFill>
                  <a:srgbClr val="FF0000"/>
                </a:solidFill>
                <a:effectLst>
                  <a:outerShdw blurRad="38100" dist="38100" dir="2700000" algn="tl">
                    <a:srgbClr val="000000">
                      <a:alpha val="43137"/>
                    </a:srgbClr>
                  </a:outerShdw>
                </a:effectLst>
              </a:rPr>
              <a:t>1/3</a:t>
            </a:r>
            <a:r>
              <a:rPr lang="ja-JP" altLang="en-US" b="1" u="sng" dirty="0">
                <a:solidFill>
                  <a:srgbClr val="FF0000"/>
                </a:solidFill>
                <a:effectLst>
                  <a:outerShdw blurRad="38100" dist="38100" dir="2700000" algn="tl">
                    <a:srgbClr val="000000">
                      <a:alpha val="43137"/>
                    </a:srgbClr>
                  </a:outerShdw>
                </a:effectLst>
              </a:rPr>
              <a:t>以上前方に位置している</a:t>
            </a:r>
            <a:r>
              <a:rPr lang="ja-JP" altLang="en-US" b="1" dirty="0">
                <a:solidFill>
                  <a:schemeClr val="tx1"/>
                </a:solidFill>
              </a:rPr>
              <a:t>ような場合は正常から逸脱している可能性がある．</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肘窩が前方を向き、肘頭が後方を向く．運搬角は約</a:t>
            </a:r>
            <a:r>
              <a:rPr lang="en-US" altLang="ja-JP" b="1" dirty="0">
                <a:solidFill>
                  <a:schemeClr val="tx1"/>
                </a:solidFill>
              </a:rPr>
              <a:t>160</a:t>
            </a:r>
            <a:r>
              <a:rPr lang="ja-JP" altLang="en-US" b="1" dirty="0">
                <a:solidFill>
                  <a:schemeClr val="tx1"/>
                </a:solidFill>
              </a:rPr>
              <a:t>～</a:t>
            </a:r>
            <a:r>
              <a:rPr lang="en-US" altLang="ja-JP" b="1" dirty="0">
                <a:solidFill>
                  <a:schemeClr val="tx1"/>
                </a:solidFill>
              </a:rPr>
              <a:t>170°</a:t>
            </a:r>
            <a:r>
              <a:rPr lang="ja-JP" altLang="en-US" b="1" dirty="0">
                <a:solidFill>
                  <a:schemeClr val="tx1"/>
                </a:solidFill>
              </a:rPr>
              <a:t>．</a:t>
            </a:r>
            <a:endParaRPr lang="en-US" altLang="ja-JP" b="1" dirty="0">
              <a:solidFill>
                <a:schemeClr val="tx1"/>
              </a:solidFill>
            </a:endParaRPr>
          </a:p>
        </p:txBody>
      </p:sp>
      <p:pic>
        <p:nvPicPr>
          <p:cNvPr id="4" name="図 3">
            <a:extLst>
              <a:ext uri="{FF2B5EF4-FFF2-40B4-BE49-F238E27FC236}">
                <a16:creationId xmlns:a16="http://schemas.microsoft.com/office/drawing/2014/main" id="{53A64185-CD38-6EA2-E694-51753D40DA4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706" b="51897" l="9871" r="89777">
                        <a14:foregroundMark x1="49354" y1="18134" x2="49354" y2="18134"/>
                        <a14:foregroundMark x1="49941" y1="15706" x2="49941" y2="15706"/>
                        <a14:foregroundMark x1="64277" y1="39909" x2="62515" y2="38771"/>
                        <a14:foregroundMark x1="61692" y1="41426" x2="61692" y2="41426"/>
                        <a14:foregroundMark x1="61692" y1="41426" x2="61692" y2="41426"/>
                        <a14:foregroundMark x1="61457" y1="41275" x2="62162" y2="41275"/>
                        <a14:backgroundMark x1="45828" y1="52049" x2="45828" y2="52049"/>
                        <a14:backgroundMark x1="50176" y1="51593" x2="50176" y2="51593"/>
                        <a14:backgroundMark x1="50176" y1="51593" x2="44183" y2="52352"/>
                        <a14:backgroundMark x1="45711" y1="51442" x2="46886" y2="51366"/>
                        <a14:backgroundMark x1="55112" y1="51593" x2="55934" y2="51669"/>
                        <a14:backgroundMark x1="53231" y1="51517" x2="51234" y2="50835"/>
                        <a14:backgroundMark x1="60165" y1="40971" x2="57344" y2="39833"/>
                        <a14:backgroundMark x1="61349" y1="41384" x2="60165" y2="40364"/>
                        <a14:backgroundMark x1="61463" y1="41269" x2="59577" y2="40592"/>
                      </a14:backgroundRemoval>
                    </a14:imgEffect>
                  </a14:imgLayer>
                </a14:imgProps>
              </a:ext>
            </a:extLst>
          </a:blip>
          <a:srcRect t="14364" b="47192"/>
          <a:stretch/>
        </p:blipFill>
        <p:spPr>
          <a:xfrm>
            <a:off x="2494429" y="2707707"/>
            <a:ext cx="6693153" cy="3985149"/>
          </a:xfrm>
          <a:prstGeom prst="rect">
            <a:avLst/>
          </a:prstGeom>
        </p:spPr>
      </p:pic>
      <p:cxnSp>
        <p:nvCxnSpPr>
          <p:cNvPr id="6" name="直線コネクタ 5">
            <a:extLst>
              <a:ext uri="{FF2B5EF4-FFF2-40B4-BE49-F238E27FC236}">
                <a16:creationId xmlns:a16="http://schemas.microsoft.com/office/drawing/2014/main" id="{991D7FA9-E98B-B18D-5A41-F5AA28A65652}"/>
              </a:ext>
            </a:extLst>
          </p:cNvPr>
          <p:cNvCxnSpPr/>
          <p:nvPr/>
        </p:nvCxnSpPr>
        <p:spPr>
          <a:xfrm>
            <a:off x="3234018" y="3482789"/>
            <a:ext cx="5116606" cy="605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C861D8F-A659-7168-6DDA-9CFA94B3AD7D}"/>
              </a:ext>
            </a:extLst>
          </p:cNvPr>
          <p:cNvCxnSpPr/>
          <p:nvPr/>
        </p:nvCxnSpPr>
        <p:spPr>
          <a:xfrm>
            <a:off x="3234018" y="4838703"/>
            <a:ext cx="5116606" cy="605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7C74C30-430B-2DB7-222D-5FD1C545679E}"/>
              </a:ext>
            </a:extLst>
          </p:cNvPr>
          <p:cNvSpPr txBox="1"/>
          <p:nvPr/>
        </p:nvSpPr>
        <p:spPr>
          <a:xfrm>
            <a:off x="1323535" y="3282734"/>
            <a:ext cx="2011335" cy="400110"/>
          </a:xfrm>
          <a:prstGeom prst="rect">
            <a:avLst/>
          </a:prstGeom>
          <a:noFill/>
        </p:spPr>
        <p:txBody>
          <a:bodyPr wrap="square" rtlCol="0">
            <a:spAutoFit/>
          </a:bodyPr>
          <a:lstStyle/>
          <a:p>
            <a:r>
              <a:rPr kumimoji="1" lang="ja-JP" altLang="en-US" sz="2000" b="1" dirty="0"/>
              <a:t>第</a:t>
            </a:r>
            <a:r>
              <a:rPr kumimoji="1" lang="en-US" altLang="ja-JP" sz="2000" b="1" dirty="0"/>
              <a:t>2</a:t>
            </a:r>
            <a:r>
              <a:rPr kumimoji="1" lang="ja-JP" altLang="en-US" sz="2000" b="1" dirty="0"/>
              <a:t>胸椎棘突起</a:t>
            </a:r>
          </a:p>
        </p:txBody>
      </p:sp>
      <p:sp>
        <p:nvSpPr>
          <p:cNvPr id="14" name="テキスト ボックス 13">
            <a:extLst>
              <a:ext uri="{FF2B5EF4-FFF2-40B4-BE49-F238E27FC236}">
                <a16:creationId xmlns:a16="http://schemas.microsoft.com/office/drawing/2014/main" id="{FADD02F5-22DF-B180-5882-01CE049F076A}"/>
              </a:ext>
            </a:extLst>
          </p:cNvPr>
          <p:cNvSpPr txBox="1"/>
          <p:nvPr/>
        </p:nvSpPr>
        <p:spPr>
          <a:xfrm>
            <a:off x="1323535" y="4638648"/>
            <a:ext cx="2011335" cy="400110"/>
          </a:xfrm>
          <a:prstGeom prst="rect">
            <a:avLst/>
          </a:prstGeom>
          <a:noFill/>
        </p:spPr>
        <p:txBody>
          <a:bodyPr wrap="square" rtlCol="0">
            <a:spAutoFit/>
          </a:bodyPr>
          <a:lstStyle/>
          <a:p>
            <a:r>
              <a:rPr kumimoji="1" lang="ja-JP" altLang="en-US" sz="2000" b="1" dirty="0"/>
              <a:t>第</a:t>
            </a:r>
            <a:r>
              <a:rPr lang="en-US" altLang="ja-JP" sz="2000" b="1" dirty="0"/>
              <a:t>7</a:t>
            </a:r>
            <a:r>
              <a:rPr kumimoji="1" lang="ja-JP" altLang="en-US" sz="2000" b="1" dirty="0"/>
              <a:t>胸椎棘突起</a:t>
            </a:r>
          </a:p>
        </p:txBody>
      </p:sp>
      <p:sp>
        <p:nvSpPr>
          <p:cNvPr id="15" name="テキスト ボックス 14">
            <a:extLst>
              <a:ext uri="{FF2B5EF4-FFF2-40B4-BE49-F238E27FC236}">
                <a16:creationId xmlns:a16="http://schemas.microsoft.com/office/drawing/2014/main" id="{67169C7D-C4D9-4487-0B5F-8C05B2185A1D}"/>
              </a:ext>
            </a:extLst>
          </p:cNvPr>
          <p:cNvSpPr txBox="1"/>
          <p:nvPr/>
        </p:nvSpPr>
        <p:spPr>
          <a:xfrm>
            <a:off x="8457206" y="3343245"/>
            <a:ext cx="1527236" cy="400110"/>
          </a:xfrm>
          <a:prstGeom prst="rect">
            <a:avLst/>
          </a:prstGeom>
          <a:noFill/>
        </p:spPr>
        <p:txBody>
          <a:bodyPr wrap="square" rtlCol="0">
            <a:spAutoFit/>
          </a:bodyPr>
          <a:lstStyle/>
          <a:p>
            <a:r>
              <a:rPr lang="ja-JP" altLang="en-US" sz="2000" b="1" dirty="0"/>
              <a:t>肩甲骨上角</a:t>
            </a:r>
            <a:endParaRPr kumimoji="1" lang="ja-JP" altLang="en-US" sz="2000" b="1" dirty="0"/>
          </a:p>
        </p:txBody>
      </p:sp>
      <p:sp>
        <p:nvSpPr>
          <p:cNvPr id="16" name="テキスト ボックス 15">
            <a:extLst>
              <a:ext uri="{FF2B5EF4-FFF2-40B4-BE49-F238E27FC236}">
                <a16:creationId xmlns:a16="http://schemas.microsoft.com/office/drawing/2014/main" id="{F5D48E6C-7501-F8C5-6807-CD0B4156E6FC}"/>
              </a:ext>
            </a:extLst>
          </p:cNvPr>
          <p:cNvSpPr txBox="1"/>
          <p:nvPr/>
        </p:nvSpPr>
        <p:spPr>
          <a:xfrm>
            <a:off x="8457206" y="4703112"/>
            <a:ext cx="1527236" cy="400110"/>
          </a:xfrm>
          <a:prstGeom prst="rect">
            <a:avLst/>
          </a:prstGeom>
          <a:noFill/>
        </p:spPr>
        <p:txBody>
          <a:bodyPr wrap="square" rtlCol="0">
            <a:spAutoFit/>
          </a:bodyPr>
          <a:lstStyle/>
          <a:p>
            <a:r>
              <a:rPr lang="ja-JP" altLang="en-US" sz="2000" b="1" dirty="0"/>
              <a:t>肩甲骨下角</a:t>
            </a:r>
            <a:endParaRPr kumimoji="1" lang="ja-JP" altLang="en-US" sz="2000" b="1" dirty="0"/>
          </a:p>
        </p:txBody>
      </p:sp>
      <p:sp>
        <p:nvSpPr>
          <p:cNvPr id="17" name="テキスト ボックス 16">
            <a:extLst>
              <a:ext uri="{FF2B5EF4-FFF2-40B4-BE49-F238E27FC236}">
                <a16:creationId xmlns:a16="http://schemas.microsoft.com/office/drawing/2014/main" id="{237C334C-7C5D-80C6-75F7-391797C9454F}"/>
              </a:ext>
            </a:extLst>
          </p:cNvPr>
          <p:cNvSpPr txBox="1"/>
          <p:nvPr/>
        </p:nvSpPr>
        <p:spPr>
          <a:xfrm>
            <a:off x="7445701" y="6589771"/>
            <a:ext cx="1389017" cy="230832"/>
          </a:xfrm>
          <a:prstGeom prst="rect">
            <a:avLst/>
          </a:prstGeom>
          <a:noFill/>
        </p:spPr>
        <p:txBody>
          <a:bodyPr wrap="square">
            <a:spAutoFit/>
          </a:bodyPr>
          <a:lstStyle/>
          <a:p>
            <a:r>
              <a:rPr lang="en-US" altLang="ja-JP" sz="900" b="1" dirty="0"/>
              <a:t>Visible Body</a:t>
            </a:r>
            <a:r>
              <a:rPr lang="ja-JP" altLang="en-US" sz="900" b="1" dirty="0"/>
              <a:t>より引用</a:t>
            </a:r>
          </a:p>
        </p:txBody>
      </p:sp>
    </p:spTree>
    <p:extLst>
      <p:ext uri="{BB962C8B-B14F-4D97-AF65-F5344CB8AC3E}">
        <p14:creationId xmlns:p14="http://schemas.microsoft.com/office/powerpoint/2010/main" val="2600189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B6DBCE4-4871-4EF0-9FD0-AD95BE5E3162}"/>
              </a:ext>
            </a:extLst>
          </p:cNvPr>
          <p:cNvGrpSpPr/>
          <p:nvPr/>
        </p:nvGrpSpPr>
        <p:grpSpPr>
          <a:xfrm>
            <a:off x="0" y="0"/>
            <a:ext cx="12192000" cy="749684"/>
            <a:chOff x="0" y="0"/>
            <a:chExt cx="12192000" cy="749684"/>
          </a:xfrm>
        </p:grpSpPr>
        <p:sp>
          <p:nvSpPr>
            <p:cNvPr id="12" name="正方形/長方形 11">
              <a:extLst>
                <a:ext uri="{FF2B5EF4-FFF2-40B4-BE49-F238E27FC236}">
                  <a16:creationId xmlns:a16="http://schemas.microsoft.com/office/drawing/2014/main" id="{BD03F1D6-CDE4-4577-AA15-7F7B14F4897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立位における頭頚部</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4DE09595-6EAD-41ED-B919-C71067912D3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D98E4F19-E936-437B-83EC-AE5DAF0AD8D9}"/>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545919E-A0B5-4555-948A-BE36F7F547A1}"/>
                  </a:ext>
                </a:extLst>
              </p:cNvPr>
              <p:cNvSpPr/>
              <p:nvPr/>
            </p:nvSpPr>
            <p:spPr>
              <a:xfrm>
                <a:off x="2577737" y="461555"/>
                <a:ext cx="1800000" cy="1800000"/>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27F75995-4CE9-4358-8CD7-171B317E4308}"/>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72FC2C1D-B0B5-4134-AA4D-89FFBB7FA32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EA67593A-4854-4684-974D-6F4B34FC290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sp>
        <p:nvSpPr>
          <p:cNvPr id="3" name="四角形: 角を丸くする 2">
            <a:extLst>
              <a:ext uri="{FF2B5EF4-FFF2-40B4-BE49-F238E27FC236}">
                <a16:creationId xmlns:a16="http://schemas.microsoft.com/office/drawing/2014/main" id="{FD8CB82E-43F1-69D1-D964-4886210318E9}"/>
              </a:ext>
            </a:extLst>
          </p:cNvPr>
          <p:cNvSpPr/>
          <p:nvPr/>
        </p:nvSpPr>
        <p:spPr>
          <a:xfrm>
            <a:off x="1" y="848654"/>
            <a:ext cx="12191999" cy="1760083"/>
          </a:xfrm>
          <a:prstGeom prst="round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Clr>
                <a:schemeClr val="tx1"/>
              </a:buClr>
              <a:buFont typeface="Wingdings" panose="05000000000000000000" pitchFamily="2" charset="2"/>
              <a:buChar char="n"/>
            </a:pPr>
            <a:r>
              <a:rPr lang="ja-JP" altLang="en-US" b="1" dirty="0">
                <a:solidFill>
                  <a:schemeClr val="tx1"/>
                </a:solidFill>
              </a:rPr>
              <a:t>臨床で問題となる頭頚部のアライメントの一つに</a:t>
            </a:r>
            <a:r>
              <a:rPr lang="ja-JP" altLang="en-US" b="1" u="sng" dirty="0">
                <a:solidFill>
                  <a:srgbClr val="FF0000"/>
                </a:solidFill>
                <a:effectLst>
                  <a:outerShdw blurRad="38100" dist="38100" dir="2700000" algn="tl">
                    <a:srgbClr val="000000">
                      <a:alpha val="43137"/>
                    </a:srgbClr>
                  </a:outerShdw>
                </a:effectLst>
              </a:rPr>
              <a:t>頭部前方位姿勢（</a:t>
            </a:r>
            <a:r>
              <a:rPr lang="en-US" altLang="ja-JP" b="1" u="sng" dirty="0">
                <a:solidFill>
                  <a:srgbClr val="FF0000"/>
                </a:solidFill>
                <a:effectLst>
                  <a:outerShdw blurRad="38100" dist="38100" dir="2700000" algn="tl">
                    <a:srgbClr val="000000">
                      <a:alpha val="43137"/>
                    </a:srgbClr>
                  </a:outerShdw>
                </a:effectLst>
              </a:rPr>
              <a:t>Forward Head Posture</a:t>
            </a:r>
            <a:r>
              <a:rPr lang="ja-JP" altLang="en-US" b="1" u="sng" dirty="0">
                <a:solidFill>
                  <a:srgbClr val="FF0000"/>
                </a:solidFill>
                <a:effectLst>
                  <a:outerShdw blurRad="38100" dist="38100" dir="2700000" algn="tl">
                    <a:srgbClr val="000000">
                      <a:alpha val="43137"/>
                    </a:srgbClr>
                  </a:outerShdw>
                </a:effectLst>
              </a:rPr>
              <a:t>：</a:t>
            </a:r>
            <a:r>
              <a:rPr lang="en-US" altLang="ja-JP" b="1" u="sng" dirty="0">
                <a:solidFill>
                  <a:srgbClr val="FF0000"/>
                </a:solidFill>
                <a:effectLst>
                  <a:outerShdw blurRad="38100" dist="38100" dir="2700000" algn="tl">
                    <a:srgbClr val="000000">
                      <a:alpha val="43137"/>
                    </a:srgbClr>
                  </a:outerShdw>
                </a:effectLst>
              </a:rPr>
              <a:t>FHP</a:t>
            </a:r>
            <a:r>
              <a:rPr lang="ja-JP" altLang="en-US" b="1" u="sng" dirty="0">
                <a:solidFill>
                  <a:srgbClr val="FF0000"/>
                </a:solidFill>
                <a:effectLst>
                  <a:outerShdw blurRad="38100" dist="38100" dir="2700000" algn="tl">
                    <a:srgbClr val="000000">
                      <a:alpha val="43137"/>
                    </a:srgbClr>
                  </a:outerShdw>
                </a:effectLst>
              </a:rPr>
              <a:t>）</a:t>
            </a:r>
            <a:r>
              <a:rPr lang="ja-JP" altLang="en-US" b="1" dirty="0">
                <a:solidFill>
                  <a:schemeClr val="tx1"/>
                </a:solidFill>
              </a:rPr>
              <a:t>がある．</a:t>
            </a:r>
            <a:endParaRPr lang="en-US" altLang="ja-JP" b="1" dirty="0">
              <a:solidFill>
                <a:schemeClr val="tx1"/>
              </a:solidFill>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評価方法として</a:t>
            </a:r>
            <a:r>
              <a:rPr lang="ja-JP" altLang="en-US" b="1" u="sng" dirty="0">
                <a:solidFill>
                  <a:srgbClr val="FF0000"/>
                </a:solidFill>
                <a:effectLst>
                  <a:outerShdw blurRad="38100" dist="38100" dir="2700000" algn="tl">
                    <a:srgbClr val="000000">
                      <a:alpha val="43137"/>
                    </a:srgbClr>
                  </a:outerShdw>
                </a:effectLst>
              </a:rPr>
              <a:t>耳垂から床への垂直線と肩峰から床への垂直線の距離</a:t>
            </a:r>
            <a:r>
              <a:rPr lang="ja-JP" altLang="en-US" b="1" dirty="0">
                <a:solidFill>
                  <a:schemeClr val="tx1"/>
                </a:solidFill>
              </a:rPr>
              <a:t>や</a:t>
            </a:r>
            <a:r>
              <a:rPr lang="ja-JP" altLang="en-US" b="1" i="0" u="sng" dirty="0">
                <a:solidFill>
                  <a:srgbClr val="FF0000"/>
                </a:solidFill>
                <a:effectLst>
                  <a:outerShdw blurRad="38100" dist="38100" dir="2700000" algn="tl">
                    <a:srgbClr val="000000">
                      <a:alpha val="43137"/>
                    </a:srgbClr>
                  </a:outerShdw>
                </a:effectLst>
                <a:latin typeface="YakuHanJPs"/>
              </a:rPr>
              <a:t>頭蓋脊椎角（</a:t>
            </a:r>
            <a:r>
              <a:rPr lang="en-US" altLang="ja-JP" b="1" i="0" u="sng" dirty="0">
                <a:solidFill>
                  <a:srgbClr val="FF0000"/>
                </a:solidFill>
                <a:effectLst>
                  <a:outerShdw blurRad="38100" dist="38100" dir="2700000" algn="tl">
                    <a:srgbClr val="000000">
                      <a:alpha val="43137"/>
                    </a:srgbClr>
                  </a:outerShdw>
                </a:effectLst>
                <a:latin typeface="YakuHanJPs"/>
              </a:rPr>
              <a:t>craniovertebral angle</a:t>
            </a:r>
            <a:r>
              <a:rPr lang="ja-JP" altLang="en-US" b="1" i="0" u="sng" dirty="0">
                <a:solidFill>
                  <a:srgbClr val="FF0000"/>
                </a:solidFill>
                <a:effectLst>
                  <a:outerShdw blurRad="38100" dist="38100" dir="2700000" algn="tl">
                    <a:srgbClr val="000000">
                      <a:alpha val="43137"/>
                    </a:srgbClr>
                  </a:outerShdw>
                </a:effectLst>
                <a:latin typeface="YakuHanJPs"/>
              </a:rPr>
              <a:t>：</a:t>
            </a:r>
            <a:r>
              <a:rPr lang="en-US" altLang="ja-JP" b="1" i="0" u="sng" dirty="0">
                <a:solidFill>
                  <a:srgbClr val="FF0000"/>
                </a:solidFill>
                <a:effectLst>
                  <a:outerShdw blurRad="38100" dist="38100" dir="2700000" algn="tl">
                    <a:srgbClr val="000000">
                      <a:alpha val="43137"/>
                    </a:srgbClr>
                  </a:outerShdw>
                </a:effectLst>
                <a:latin typeface="YakuHanJPs"/>
              </a:rPr>
              <a:t>CVA</a:t>
            </a:r>
            <a:r>
              <a:rPr lang="ja-JP" altLang="en-US" b="1" i="0" u="sng" dirty="0">
                <a:solidFill>
                  <a:srgbClr val="FF0000"/>
                </a:solidFill>
                <a:effectLst>
                  <a:outerShdw blurRad="38100" dist="38100" dir="2700000" algn="tl">
                    <a:srgbClr val="000000">
                      <a:alpha val="43137"/>
                    </a:srgbClr>
                  </a:outerShdw>
                </a:effectLst>
                <a:latin typeface="YakuHanJPs"/>
              </a:rPr>
              <a:t>）</a:t>
            </a:r>
            <a:r>
              <a:rPr lang="ja-JP" altLang="en-US" b="1" i="0" dirty="0">
                <a:solidFill>
                  <a:srgbClr val="08131A"/>
                </a:solidFill>
                <a:effectLst/>
                <a:latin typeface="YakuHanJPs"/>
              </a:rPr>
              <a:t>がある．</a:t>
            </a:r>
            <a:endParaRPr lang="en-US" altLang="ja-JP" b="1" i="0" dirty="0">
              <a:solidFill>
                <a:srgbClr val="08131A"/>
              </a:solidFill>
              <a:effectLst/>
              <a:latin typeface="YakuHanJPs"/>
            </a:endParaRPr>
          </a:p>
          <a:p>
            <a:pPr marL="285750" indent="-285750">
              <a:lnSpc>
                <a:spcPct val="150000"/>
              </a:lnSpc>
              <a:buClr>
                <a:schemeClr val="tx1"/>
              </a:buClr>
              <a:buFont typeface="Wingdings" panose="05000000000000000000" pitchFamily="2" charset="2"/>
              <a:buChar char="n"/>
            </a:pPr>
            <a:r>
              <a:rPr lang="ja-JP" altLang="en-US" b="1" dirty="0">
                <a:solidFill>
                  <a:schemeClr val="tx1"/>
                </a:solidFill>
              </a:rPr>
              <a:t>頭部前方位姿勢は、</a:t>
            </a:r>
            <a:r>
              <a:rPr lang="ja-JP" altLang="en-US" b="1" i="0" u="sng" dirty="0">
                <a:solidFill>
                  <a:srgbClr val="FF0000"/>
                </a:solidFill>
                <a:effectLst>
                  <a:outerShdw blurRad="38100" dist="38100" dir="2700000" algn="tl">
                    <a:srgbClr val="000000">
                      <a:alpha val="43137"/>
                    </a:srgbClr>
                  </a:outerShdw>
                </a:effectLst>
                <a:latin typeface="YakuHanJPs"/>
              </a:rPr>
              <a:t>上部交差性症候群</a:t>
            </a:r>
            <a:r>
              <a:rPr lang="ja-JP" altLang="en-US" b="1" i="0" dirty="0">
                <a:solidFill>
                  <a:srgbClr val="08131A"/>
                </a:solidFill>
                <a:effectLst/>
                <a:latin typeface="YakuHanJPs"/>
              </a:rPr>
              <a:t>と</a:t>
            </a:r>
            <a:r>
              <a:rPr lang="ja-JP" altLang="en-US" b="1" dirty="0">
                <a:solidFill>
                  <a:srgbClr val="08131A"/>
                </a:solidFill>
                <a:latin typeface="YakuHanJPs"/>
              </a:rPr>
              <a:t>関連する</a:t>
            </a:r>
            <a:r>
              <a:rPr lang="ja-JP" altLang="en-US" b="1" i="0" dirty="0">
                <a:solidFill>
                  <a:srgbClr val="08131A"/>
                </a:solidFill>
                <a:effectLst/>
                <a:latin typeface="YakuHanJPs"/>
              </a:rPr>
              <a:t>．</a:t>
            </a:r>
            <a:endParaRPr lang="en-US" altLang="ja-JP" b="1" dirty="0">
              <a:solidFill>
                <a:schemeClr val="tx1"/>
              </a:solidFill>
            </a:endParaRPr>
          </a:p>
        </p:txBody>
      </p:sp>
      <p:pic>
        <p:nvPicPr>
          <p:cNvPr id="1026" name="Picture 2" descr="Do You Have Tech Neck, or Nerd Neck? How to Fix Forward Head Posture – HealthCare">
            <a:extLst>
              <a:ext uri="{FF2B5EF4-FFF2-40B4-BE49-F238E27FC236}">
                <a16:creationId xmlns:a16="http://schemas.microsoft.com/office/drawing/2014/main" id="{C443F3ED-D453-7653-4A6F-C17992D9E1BB}"/>
              </a:ext>
            </a:extLst>
          </p:cNvPr>
          <p:cNvPicPr>
            <a:picLocks noChangeAspect="1" noChangeArrowheads="1"/>
          </p:cNvPicPr>
          <p:nvPr/>
        </p:nvPicPr>
        <p:blipFill rotWithShape="1">
          <a:blip r:embed="rId3">
            <a:clrChange>
              <a:clrFrom>
                <a:srgbClr val="F49E46"/>
              </a:clrFrom>
              <a:clrTo>
                <a:srgbClr val="F49E46">
                  <a:alpha val="0"/>
                </a:srgbClr>
              </a:clrTo>
            </a:clrChange>
            <a:extLst>
              <a:ext uri="{BEBA8EAE-BF5A-486C-A8C5-ECC9F3942E4B}">
                <a14:imgProps xmlns:a14="http://schemas.microsoft.com/office/drawing/2010/main">
                  <a14:imgLayer r:embed="rId4">
                    <a14:imgEffect>
                      <a14:saturation sat="97000"/>
                    </a14:imgEffect>
                  </a14:imgLayer>
                </a14:imgProps>
              </a:ext>
              <a:ext uri="{28A0092B-C50C-407E-A947-70E740481C1C}">
                <a14:useLocalDpi xmlns:a14="http://schemas.microsoft.com/office/drawing/2010/main" val="0"/>
              </a:ext>
            </a:extLst>
          </a:blip>
          <a:srcRect b="25083"/>
          <a:stretch/>
        </p:blipFill>
        <p:spPr bwMode="auto">
          <a:xfrm>
            <a:off x="2102224" y="2647679"/>
            <a:ext cx="7987552" cy="399131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E7B1B2E-62DD-7772-4678-34CCEA7935F2}"/>
              </a:ext>
            </a:extLst>
          </p:cNvPr>
          <p:cNvSpPr txBox="1"/>
          <p:nvPr/>
        </p:nvSpPr>
        <p:spPr>
          <a:xfrm>
            <a:off x="3707418" y="6610392"/>
            <a:ext cx="6594262" cy="230832"/>
          </a:xfrm>
          <a:prstGeom prst="rect">
            <a:avLst/>
          </a:prstGeom>
          <a:noFill/>
        </p:spPr>
        <p:txBody>
          <a:bodyPr wrap="square">
            <a:spAutoFit/>
          </a:bodyPr>
          <a:lstStyle/>
          <a:p>
            <a:r>
              <a:rPr lang="en-US" altLang="ja-JP" sz="900" b="1" dirty="0">
                <a:hlinkClick r:id="rId5">
                  <a:extLst>
                    <a:ext uri="{A12FA001-AC4F-418D-AE19-62706E023703}">
                      <ahyp:hlinkClr xmlns:ahyp="http://schemas.microsoft.com/office/drawing/2018/hyperlinkcolor" val="tx"/>
                    </a:ext>
                  </a:extLst>
                </a:hlinkClick>
              </a:rPr>
              <a:t>Do You Have Tech Neck, or Nerd Neck? How to Fix Forward Head Posture – HealthCare (healtcare.net)</a:t>
            </a:r>
            <a:r>
              <a:rPr lang="ja-JP" altLang="en-US" sz="900" b="1" dirty="0"/>
              <a:t>より引用</a:t>
            </a:r>
          </a:p>
        </p:txBody>
      </p:sp>
    </p:spTree>
    <p:extLst>
      <p:ext uri="{BB962C8B-B14F-4D97-AF65-F5344CB8AC3E}">
        <p14:creationId xmlns:p14="http://schemas.microsoft.com/office/powerpoint/2010/main" val="4255701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0"/>
            <a:ext cx="12192000" cy="749684"/>
            <a:chOff x="0" y="0"/>
            <a:chExt cx="12192000" cy="749684"/>
          </a:xfrm>
        </p:grpSpPr>
        <p:sp>
          <p:nvSpPr>
            <p:cNvPr id="10" name="正方形/長方形 9"/>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評価からの推論</a:t>
              </a:r>
              <a:endParaRPr lang="en-US" altLang="ja-JP" sz="2800" b="1" i="1" kern="0">
                <a:solidFill>
                  <a:schemeClr val="tx1"/>
                </a:solidFill>
                <a:effectLst>
                  <a:outerShdw blurRad="38100" dist="38100" dir="2700000" algn="tl">
                    <a:srgbClr val="000000">
                      <a:alpha val="43137"/>
                    </a:srgbClr>
                  </a:outerShdw>
                </a:effectLst>
              </a:endParaRPr>
            </a:p>
          </p:txBody>
        </p:sp>
        <p:cxnSp>
          <p:nvCxnSpPr>
            <p:cNvPr id="11" name="直線コネクタ 10"/>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11438938" y="0"/>
              <a:ext cx="753062" cy="749684"/>
              <a:chOff x="2577737" y="461555"/>
              <a:chExt cx="3780000" cy="3779125"/>
            </a:xfrm>
            <a:solidFill>
              <a:srgbClr val="C00000"/>
            </a:solidFill>
            <a:effectLst/>
          </p:grpSpPr>
          <p:sp>
            <p:nvSpPr>
              <p:cNvPr id="18" name="正方形/長方形 17"/>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9" name="正方形/長方形 18"/>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ボ</a:t>
                </a:r>
              </a:p>
            </p:txBody>
          </p:sp>
          <p:sp>
            <p:nvSpPr>
              <p:cNvPr id="20" name="正方形/長方形 19"/>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ト</a:t>
                </a:r>
              </a:p>
            </p:txBody>
          </p:sp>
          <p:sp>
            <p:nvSpPr>
              <p:cNvPr id="21" name="正方形/長方形 20"/>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ラ</a:t>
                </a:r>
              </a:p>
            </p:txBody>
          </p:sp>
        </p:grpSp>
        <p:sp>
          <p:nvSpPr>
            <p:cNvPr id="16" name="正方形/長方形 15"/>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ja-JP" sz="900">
                <a:solidFill>
                  <a:schemeClr val="tx1">
                    <a:lumMod val="50000"/>
                    <a:lumOff val="50000"/>
                  </a:schemeClr>
                </a:solidFill>
              </a:endParaRPr>
            </a:p>
          </p:txBody>
        </p:sp>
      </p:grpSp>
      <p:graphicFrame>
        <p:nvGraphicFramePr>
          <p:cNvPr id="22" name="図表 21"/>
          <p:cNvGraphicFramePr/>
          <p:nvPr>
            <p:extLst>
              <p:ext uri="{D42A27DB-BD31-4B8C-83A1-F6EECF244321}">
                <p14:modId xmlns:p14="http://schemas.microsoft.com/office/powerpoint/2010/main" val="2505649927"/>
              </p:ext>
            </p:extLst>
          </p:nvPr>
        </p:nvGraphicFramePr>
        <p:xfrm>
          <a:off x="2032000" y="11168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128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9D3CD4B9-EDE7-4ED2-992A-1CA446352FEC}"/>
              </a:ext>
            </a:extLst>
          </p:cNvPr>
          <p:cNvGrpSpPr/>
          <p:nvPr/>
        </p:nvGrpSpPr>
        <p:grpSpPr>
          <a:xfrm>
            <a:off x="0" y="0"/>
            <a:ext cx="12192000" cy="749684"/>
            <a:chOff x="0" y="0"/>
            <a:chExt cx="12192000" cy="749684"/>
          </a:xfrm>
        </p:grpSpPr>
        <p:sp>
          <p:nvSpPr>
            <p:cNvPr id="10" name="正方形/長方形 9">
              <a:extLst>
                <a:ext uri="{FF2B5EF4-FFF2-40B4-BE49-F238E27FC236}">
                  <a16:creationId xmlns:a16="http://schemas.microsoft.com/office/drawing/2014/main" id="{D6F1B36F-B7CD-47BE-A764-90DEEE25B05A}"/>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基礎知識</a:t>
              </a:r>
              <a:endParaRPr lang="en-US" altLang="ja-JP" sz="2800" b="1" i="1" kern="0">
                <a:solidFill>
                  <a:schemeClr val="tx1"/>
                </a:solidFill>
                <a:effectLst>
                  <a:outerShdw blurRad="38100" dist="38100" dir="2700000" algn="tl">
                    <a:srgbClr val="000000">
                      <a:alpha val="43137"/>
                    </a:srgbClr>
                  </a:outerShdw>
                </a:effectLst>
              </a:endParaRPr>
            </a:p>
          </p:txBody>
        </p:sp>
        <p:cxnSp>
          <p:nvCxnSpPr>
            <p:cNvPr id="11" name="直線コネクタ 10">
              <a:extLst>
                <a:ext uri="{FF2B5EF4-FFF2-40B4-BE49-F238E27FC236}">
                  <a16:creationId xmlns:a16="http://schemas.microsoft.com/office/drawing/2014/main" id="{D4DEE66A-0794-414E-BC97-76E8F87AFAC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B2E0BCA6-36F4-445E-A5CC-93EF51540613}"/>
                </a:ext>
              </a:extLst>
            </p:cNvPr>
            <p:cNvGrpSpPr/>
            <p:nvPr/>
          </p:nvGrpSpPr>
          <p:grpSpPr>
            <a:xfrm>
              <a:off x="11438938" y="0"/>
              <a:ext cx="753062" cy="749684"/>
              <a:chOff x="2577737" y="461555"/>
              <a:chExt cx="3780000" cy="3779125"/>
            </a:xfrm>
            <a:solidFill>
              <a:srgbClr val="C00000"/>
            </a:solidFill>
            <a:effectLst/>
          </p:grpSpPr>
          <p:sp>
            <p:nvSpPr>
              <p:cNvPr id="20" name="正方形/長方形 19">
                <a:extLst>
                  <a:ext uri="{FF2B5EF4-FFF2-40B4-BE49-F238E27FC236}">
                    <a16:creationId xmlns:a16="http://schemas.microsoft.com/office/drawing/2014/main" id="{B8DEC89C-DEC8-4685-BA41-C496BF55700C}"/>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1" name="正方形/長方形 20">
                <a:extLst>
                  <a:ext uri="{FF2B5EF4-FFF2-40B4-BE49-F238E27FC236}">
                    <a16:creationId xmlns:a16="http://schemas.microsoft.com/office/drawing/2014/main" id="{7774513F-7FFB-4D42-A989-68D72D38F1C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ボ</a:t>
                </a:r>
              </a:p>
            </p:txBody>
          </p:sp>
          <p:sp>
            <p:nvSpPr>
              <p:cNvPr id="22" name="正方形/長方形 21">
                <a:extLst>
                  <a:ext uri="{FF2B5EF4-FFF2-40B4-BE49-F238E27FC236}">
                    <a16:creationId xmlns:a16="http://schemas.microsoft.com/office/drawing/2014/main" id="{E60B24D2-4E29-4DF3-934C-BF5839A6AE8D}"/>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ト</a:t>
                </a:r>
              </a:p>
            </p:txBody>
          </p:sp>
          <p:sp>
            <p:nvSpPr>
              <p:cNvPr id="23" name="正方形/長方形 22">
                <a:extLst>
                  <a:ext uri="{FF2B5EF4-FFF2-40B4-BE49-F238E27FC236}">
                    <a16:creationId xmlns:a16="http://schemas.microsoft.com/office/drawing/2014/main" id="{37F3C89F-E31F-4A23-8F03-8F5FAF47834B}"/>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ラ</a:t>
                </a:r>
              </a:p>
            </p:txBody>
          </p:sp>
        </p:grpSp>
        <p:sp>
          <p:nvSpPr>
            <p:cNvPr id="13" name="正方形/長方形 12">
              <a:extLst>
                <a:ext uri="{FF2B5EF4-FFF2-40B4-BE49-F238E27FC236}">
                  <a16:creationId xmlns:a16="http://schemas.microsoft.com/office/drawing/2014/main" id="{14E2694F-7747-4AB9-A2C4-4C9D19DF9E9F}"/>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ja-JP" sz="900">
                <a:solidFill>
                  <a:schemeClr val="tx1">
                    <a:lumMod val="50000"/>
                    <a:lumOff val="50000"/>
                  </a:schemeClr>
                </a:solidFill>
              </a:endParaRPr>
            </a:p>
          </p:txBody>
        </p:sp>
      </p:grpSp>
      <p:graphicFrame>
        <p:nvGraphicFramePr>
          <p:cNvPr id="15" name="図表 14">
            <a:extLst>
              <a:ext uri="{FF2B5EF4-FFF2-40B4-BE49-F238E27FC236}">
                <a16:creationId xmlns:a16="http://schemas.microsoft.com/office/drawing/2014/main" id="{B85FD19C-7144-48DA-9159-4FDB42468AF8}"/>
              </a:ext>
            </a:extLst>
          </p:cNvPr>
          <p:cNvGraphicFramePr/>
          <p:nvPr>
            <p:extLst>
              <p:ext uri="{D42A27DB-BD31-4B8C-83A1-F6EECF244321}">
                <p14:modId xmlns:p14="http://schemas.microsoft.com/office/powerpoint/2010/main" val="891548052"/>
              </p:ext>
            </p:extLst>
          </p:nvPr>
        </p:nvGraphicFramePr>
        <p:xfrm>
          <a:off x="2032000" y="11168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7449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561591" y="2115281"/>
            <a:ext cx="3068818" cy="4742719"/>
          </a:xfrm>
          <a:prstGeom prst="rect">
            <a:avLst/>
          </a:prstGeom>
        </p:spPr>
      </p:pic>
      <p:grpSp>
        <p:nvGrpSpPr>
          <p:cNvPr id="9" name="グループ化 8">
            <a:extLst>
              <a:ext uri="{FF2B5EF4-FFF2-40B4-BE49-F238E27FC236}">
                <a16:creationId xmlns:a16="http://schemas.microsoft.com/office/drawing/2014/main" id="{09C2701D-019B-483D-87C4-E85D2B8BD5B6}"/>
              </a:ext>
            </a:extLst>
          </p:cNvPr>
          <p:cNvGrpSpPr/>
          <p:nvPr/>
        </p:nvGrpSpPr>
        <p:grpSpPr>
          <a:xfrm>
            <a:off x="0" y="0"/>
            <a:ext cx="12192000" cy="749684"/>
            <a:chOff x="0" y="0"/>
            <a:chExt cx="12192000" cy="749684"/>
          </a:xfrm>
        </p:grpSpPr>
        <p:sp>
          <p:nvSpPr>
            <p:cNvPr id="16" name="正方形/長方形 15">
              <a:extLst>
                <a:ext uri="{FF2B5EF4-FFF2-40B4-BE49-F238E27FC236}">
                  <a16:creationId xmlns:a16="http://schemas.microsoft.com/office/drawing/2014/main" id="{0161A3B3-24DD-4988-B553-B5207D15728B}"/>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機能的特徴①</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7" name="直線コネクタ 16">
              <a:extLst>
                <a:ext uri="{FF2B5EF4-FFF2-40B4-BE49-F238E27FC236}">
                  <a16:creationId xmlns:a16="http://schemas.microsoft.com/office/drawing/2014/main" id="{E9794043-3B82-4A03-9996-9CF3C23AC564}"/>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F387265F-85E5-4C8A-B5CE-57D9179BA69A}"/>
                </a:ext>
              </a:extLst>
            </p:cNvPr>
            <p:cNvGrpSpPr/>
            <p:nvPr/>
          </p:nvGrpSpPr>
          <p:grpSpPr>
            <a:xfrm>
              <a:off x="11438938" y="0"/>
              <a:ext cx="753062" cy="749684"/>
              <a:chOff x="2577737" y="461555"/>
              <a:chExt cx="3780000" cy="3779125"/>
            </a:xfrm>
            <a:solidFill>
              <a:srgbClr val="C00000"/>
            </a:solidFill>
            <a:effectLst/>
          </p:grpSpPr>
          <p:sp>
            <p:nvSpPr>
              <p:cNvPr id="21" name="正方形/長方形 20">
                <a:extLst>
                  <a:ext uri="{FF2B5EF4-FFF2-40B4-BE49-F238E27FC236}">
                    <a16:creationId xmlns:a16="http://schemas.microsoft.com/office/drawing/2014/main" id="{F1C0494E-D794-470E-AA70-9BB2723C6A74}"/>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2" name="正方形/長方形 21">
                <a:extLst>
                  <a:ext uri="{FF2B5EF4-FFF2-40B4-BE49-F238E27FC236}">
                    <a16:creationId xmlns:a16="http://schemas.microsoft.com/office/drawing/2014/main" id="{99400932-1EBD-4D0C-AAC1-B3026EF31015}"/>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3" name="正方形/長方形 22">
                <a:extLst>
                  <a:ext uri="{FF2B5EF4-FFF2-40B4-BE49-F238E27FC236}">
                    <a16:creationId xmlns:a16="http://schemas.microsoft.com/office/drawing/2014/main" id="{7E62C2E4-2F2D-4056-AA85-204B97D5FA12}"/>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4" name="正方形/長方形 23">
                <a:extLst>
                  <a:ext uri="{FF2B5EF4-FFF2-40B4-BE49-F238E27FC236}">
                    <a16:creationId xmlns:a16="http://schemas.microsoft.com/office/drawing/2014/main" id="{F196599A-4548-4ED4-957F-C79F1B442C70}"/>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9" name="正方形/長方形 18">
              <a:extLst>
                <a:ext uri="{FF2B5EF4-FFF2-40B4-BE49-F238E27FC236}">
                  <a16:creationId xmlns:a16="http://schemas.microsoft.com/office/drawing/2014/main" id="{D4B72EB8-AFA0-4D57-8329-E7A0D30356D2}"/>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900" b="1" dirty="0">
                  <a:solidFill>
                    <a:schemeClr val="tx1"/>
                  </a:solidFill>
                </a:rPr>
                <a:t>武田　功：基本動作の評価と治療アプローチ．メジカルビュー社．</a:t>
              </a:r>
              <a:r>
                <a:rPr lang="en-US" altLang="ja-JP" sz="900" b="1" dirty="0">
                  <a:solidFill>
                    <a:schemeClr val="tx1"/>
                  </a:solidFill>
                </a:rPr>
                <a:t>2015</a:t>
              </a:r>
            </a:p>
          </p:txBody>
        </p:sp>
      </p:grpSp>
      <p:sp>
        <p:nvSpPr>
          <p:cNvPr id="25" name="正方形/長方形 24">
            <a:extLst>
              <a:ext uri="{FF2B5EF4-FFF2-40B4-BE49-F238E27FC236}">
                <a16:creationId xmlns:a16="http://schemas.microsoft.com/office/drawing/2014/main" id="{5A1F3CF5-48FE-416D-B09D-8C2A5D29A3B5}"/>
              </a:ext>
            </a:extLst>
          </p:cNvPr>
          <p:cNvSpPr/>
          <p:nvPr/>
        </p:nvSpPr>
        <p:spPr>
          <a:xfrm>
            <a:off x="152400" y="749685"/>
            <a:ext cx="11887200" cy="1365596"/>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立位は，移乗動作や歩行といった移動動作の開始姿勢であり，基本動作として獲得すべき重要な活動の一つ</a:t>
            </a:r>
          </a:p>
          <a:p>
            <a:pPr marL="285750" indent="-285750">
              <a:buClr>
                <a:srgbClr val="FF0000"/>
              </a:buClr>
              <a:buFont typeface="Wingdings" panose="05000000000000000000" pitchFamily="2" charset="2"/>
              <a:buChar char="ü"/>
            </a:pPr>
            <a:r>
              <a:rPr lang="ja-JP" altLang="en-US" b="1" dirty="0">
                <a:solidFill>
                  <a:schemeClr val="tx1"/>
                </a:solidFill>
              </a:rPr>
              <a:t>両上肢</a:t>
            </a:r>
            <a:r>
              <a:rPr lang="en-US" altLang="ja-JP" b="1" dirty="0">
                <a:solidFill>
                  <a:schemeClr val="tx1"/>
                </a:solidFill>
              </a:rPr>
              <a:t>/</a:t>
            </a:r>
            <a:r>
              <a:rPr lang="ja-JP" altLang="en-US" b="1" dirty="0">
                <a:solidFill>
                  <a:schemeClr val="tx1"/>
                </a:solidFill>
              </a:rPr>
              <a:t>下肢を伸ばした状態にあり背臥位とほぼ同じ肢位であるが，立位は</a:t>
            </a:r>
            <a:r>
              <a:rPr lang="ja-JP" altLang="en-US" b="1" u="sng" dirty="0">
                <a:solidFill>
                  <a:srgbClr val="FF0000"/>
                </a:solidFill>
                <a:effectLst>
                  <a:outerShdw blurRad="38100" dist="38100" dir="2700000" algn="tl">
                    <a:srgbClr val="000000">
                      <a:alpha val="43137"/>
                    </a:srgbClr>
                  </a:outerShdw>
                </a:effectLst>
              </a:rPr>
              <a:t>抗重力姿勢</a:t>
            </a:r>
            <a:r>
              <a:rPr lang="ja-JP" altLang="en-US" b="1" dirty="0">
                <a:solidFill>
                  <a:schemeClr val="tx1"/>
                </a:solidFill>
              </a:rPr>
              <a:t>であり背臥位と比較して</a:t>
            </a:r>
            <a:r>
              <a:rPr lang="ja-JP" altLang="en-US" b="1" u="sng" dirty="0">
                <a:solidFill>
                  <a:srgbClr val="FF0000"/>
                </a:solidFill>
                <a:effectLst>
                  <a:outerShdw blurRad="38100" dist="38100" dir="2700000" algn="tl">
                    <a:srgbClr val="000000">
                      <a:alpha val="43137"/>
                    </a:srgbClr>
                  </a:outerShdw>
                </a:effectLst>
              </a:rPr>
              <a:t>支持基底面が狭く，重心位置が高い</a:t>
            </a:r>
          </a:p>
        </p:txBody>
      </p:sp>
    </p:spTree>
    <p:extLst>
      <p:ext uri="{BB962C8B-B14F-4D97-AF65-F5344CB8AC3E}">
        <p14:creationId xmlns:p14="http://schemas.microsoft.com/office/powerpoint/2010/main" val="1874968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7546881" y="2826636"/>
            <a:ext cx="4286518" cy="3029218"/>
          </a:xfrm>
          <a:prstGeom prst="rect">
            <a:avLst/>
          </a:prstGeom>
        </p:spPr>
      </p:pic>
      <p:grpSp>
        <p:nvGrpSpPr>
          <p:cNvPr id="11" name="グループ化 10">
            <a:extLst>
              <a:ext uri="{FF2B5EF4-FFF2-40B4-BE49-F238E27FC236}">
                <a16:creationId xmlns:a16="http://schemas.microsoft.com/office/drawing/2014/main" id="{E5B9D3F7-1985-4F03-BC1A-71B29A59DC14}"/>
              </a:ext>
            </a:extLst>
          </p:cNvPr>
          <p:cNvGrpSpPr/>
          <p:nvPr/>
        </p:nvGrpSpPr>
        <p:grpSpPr>
          <a:xfrm>
            <a:off x="0" y="0"/>
            <a:ext cx="12192000" cy="797809"/>
            <a:chOff x="0" y="0"/>
            <a:chExt cx="12192000" cy="797809"/>
          </a:xfrm>
        </p:grpSpPr>
        <p:sp>
          <p:nvSpPr>
            <p:cNvPr id="12" name="正方形/長方形 11">
              <a:extLst>
                <a:ext uri="{FF2B5EF4-FFF2-40B4-BE49-F238E27FC236}">
                  <a16:creationId xmlns:a16="http://schemas.microsoft.com/office/drawing/2014/main" id="{DB63847B-EBD7-4210-AD26-CD5BB5A9F9DD}"/>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立位における圧力中心</a:t>
              </a:r>
              <a:r>
                <a:rPr lang="en-US" altLang="ja-JP" sz="2800" b="1" i="1" kern="0">
                  <a:solidFill>
                    <a:schemeClr val="tx1"/>
                  </a:solidFill>
                  <a:effectLst>
                    <a:outerShdw blurRad="38100" dist="38100" dir="2700000" algn="tl">
                      <a:srgbClr val="000000">
                        <a:alpha val="43137"/>
                      </a:srgbClr>
                    </a:outerShdw>
                  </a:effectLst>
                </a:rPr>
                <a:t>(COP)</a:t>
              </a:r>
              <a:r>
                <a:rPr lang="ja-JP" altLang="en-US" sz="2800" b="1" i="1" kern="0">
                  <a:solidFill>
                    <a:schemeClr val="tx1"/>
                  </a:solidFill>
                  <a:effectLst>
                    <a:outerShdw blurRad="38100" dist="38100" dir="2700000" algn="tl">
                      <a:srgbClr val="000000">
                        <a:alpha val="43137"/>
                      </a:srgbClr>
                    </a:outerShdw>
                  </a:effectLst>
                </a:rPr>
                <a:t>と質量中心</a:t>
              </a:r>
              <a:r>
                <a:rPr lang="en-US" altLang="ja-JP" sz="2800" b="1" i="1" kern="0">
                  <a:solidFill>
                    <a:schemeClr val="tx1"/>
                  </a:solidFill>
                  <a:effectLst>
                    <a:outerShdw blurRad="38100" dist="38100" dir="2700000" algn="tl">
                      <a:srgbClr val="000000">
                        <a:alpha val="43137"/>
                      </a:srgbClr>
                    </a:outerShdw>
                  </a:effectLst>
                </a:rPr>
                <a:t>(COM)</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2091CA49-03E4-4F37-BC57-8EEBE3C184CA}"/>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056F4198-99D3-45BA-8CF6-B4DEEAAD2217}"/>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93CD3111-1B7A-4DFD-8C19-8D7543FC0809}"/>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C8D19C69-5EFD-4169-B2EE-7445891C026B}"/>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4B1BB804-2A3C-4FA8-87C1-33F20A20ED91}"/>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B353739D-5A66-49B6-8A34-6CDDCC0B482A}"/>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0" name="正方形/長方形 19">
              <a:extLst>
                <a:ext uri="{FF2B5EF4-FFF2-40B4-BE49-F238E27FC236}">
                  <a16:creationId xmlns:a16="http://schemas.microsoft.com/office/drawing/2014/main" id="{B317D9A3-0915-482B-8680-18E948557C7C}"/>
                </a:ext>
              </a:extLst>
            </p:cNvPr>
            <p:cNvSpPr/>
            <p:nvPr/>
          </p:nvSpPr>
          <p:spPr>
            <a:xfrm>
              <a:off x="0" y="689809"/>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b="1" dirty="0">
                  <a:solidFill>
                    <a:schemeClr val="tx1"/>
                  </a:solidFill>
                </a:rPr>
                <a:t>Jane Johnson</a:t>
              </a:r>
              <a:r>
                <a:rPr lang="ja-JP" altLang="en-US" sz="900" b="1" dirty="0">
                  <a:solidFill>
                    <a:schemeClr val="tx1"/>
                  </a:solidFill>
                </a:rPr>
                <a:t>：</a:t>
              </a:r>
              <a:r>
                <a:rPr lang="en-US" altLang="ja-JP" sz="900" b="1" dirty="0">
                  <a:solidFill>
                    <a:schemeClr val="tx1"/>
                  </a:solidFill>
                </a:rPr>
                <a:t>Postural Assessment (Hands-on Guides for Therapists)</a:t>
              </a:r>
              <a:r>
                <a:rPr lang="ja-JP" altLang="en-US" sz="900" b="1" dirty="0">
                  <a:solidFill>
                    <a:schemeClr val="tx1"/>
                  </a:solidFill>
                </a:rPr>
                <a:t>：</a:t>
              </a:r>
              <a:r>
                <a:rPr lang="en-US" altLang="ja-JP" sz="900" b="1" dirty="0">
                  <a:solidFill>
                    <a:schemeClr val="tx1"/>
                  </a:solidFill>
                </a:rPr>
                <a:t>Human Kinetics Pub</a:t>
              </a:r>
              <a:r>
                <a:rPr lang="ja-JP" altLang="en-US" sz="900" b="1" dirty="0">
                  <a:solidFill>
                    <a:schemeClr val="tx1"/>
                  </a:solidFill>
                </a:rPr>
                <a:t>．</a:t>
              </a:r>
              <a:r>
                <a:rPr lang="en-US" altLang="ja-JP" sz="900" b="1" dirty="0">
                  <a:solidFill>
                    <a:schemeClr val="tx1"/>
                  </a:solidFill>
                </a:rPr>
                <a:t>2012</a:t>
              </a:r>
            </a:p>
          </p:txBody>
        </p:sp>
      </p:grpSp>
      <p:grpSp>
        <p:nvGrpSpPr>
          <p:cNvPr id="8" name="グループ化 7">
            <a:extLst>
              <a:ext uri="{FF2B5EF4-FFF2-40B4-BE49-F238E27FC236}">
                <a16:creationId xmlns:a16="http://schemas.microsoft.com/office/drawing/2014/main" id="{150758A1-95ED-42C2-BA06-D19D183EC187}"/>
              </a:ext>
            </a:extLst>
          </p:cNvPr>
          <p:cNvGrpSpPr/>
          <p:nvPr/>
        </p:nvGrpSpPr>
        <p:grpSpPr>
          <a:xfrm>
            <a:off x="103128" y="2104038"/>
            <a:ext cx="7348470" cy="4753961"/>
            <a:chOff x="288471" y="1234917"/>
            <a:chExt cx="7359237" cy="5027028"/>
          </a:xfrm>
        </p:grpSpPr>
        <p:pic>
          <p:nvPicPr>
            <p:cNvPr id="5" name="図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288471" y="1234917"/>
              <a:ext cx="7359237" cy="5027028"/>
            </a:xfrm>
            <a:prstGeom prst="rect">
              <a:avLst/>
            </a:prstGeom>
          </p:spPr>
        </p:pic>
        <p:sp>
          <p:nvSpPr>
            <p:cNvPr id="3" name="フローチャート: 和接合 2">
              <a:extLst>
                <a:ext uri="{FF2B5EF4-FFF2-40B4-BE49-F238E27FC236}">
                  <a16:creationId xmlns:a16="http://schemas.microsoft.com/office/drawing/2014/main" id="{411F5CCF-D12A-4D94-A65B-8EDA037C3F28}"/>
                </a:ext>
              </a:extLst>
            </p:cNvPr>
            <p:cNvSpPr/>
            <p:nvPr/>
          </p:nvSpPr>
          <p:spPr>
            <a:xfrm>
              <a:off x="1884218" y="2983348"/>
              <a:ext cx="180000" cy="180000"/>
            </a:xfrm>
            <a:prstGeom prst="flowChartSummingJunction">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フローチャート: 和接合 25">
              <a:extLst>
                <a:ext uri="{FF2B5EF4-FFF2-40B4-BE49-F238E27FC236}">
                  <a16:creationId xmlns:a16="http://schemas.microsoft.com/office/drawing/2014/main" id="{4C25781F-450F-44F3-90A2-690A8DB9689A}"/>
                </a:ext>
              </a:extLst>
            </p:cNvPr>
            <p:cNvSpPr/>
            <p:nvPr/>
          </p:nvSpPr>
          <p:spPr>
            <a:xfrm>
              <a:off x="1884218" y="4262585"/>
              <a:ext cx="180000" cy="180000"/>
            </a:xfrm>
            <a:prstGeom prst="flowChartSummingJunction">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10264DC-A1D5-42E2-A0A9-A607856FEDDD}"/>
                </a:ext>
              </a:extLst>
            </p:cNvPr>
            <p:cNvSpPr/>
            <p:nvPr/>
          </p:nvSpPr>
          <p:spPr>
            <a:xfrm>
              <a:off x="2085050" y="2976366"/>
              <a:ext cx="648000" cy="19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tx2"/>
                  </a:solidFill>
                </a:rPr>
                <a:t>Th7-9</a:t>
              </a:r>
              <a:endParaRPr kumimoji="1" lang="ja-JP" altLang="en-US" sz="1200" b="1">
                <a:solidFill>
                  <a:schemeClr val="tx2"/>
                </a:solidFill>
              </a:endParaRPr>
            </a:p>
          </p:txBody>
        </p:sp>
        <p:sp>
          <p:nvSpPr>
            <p:cNvPr id="2" name="吹き出し: 角を丸めた四角形 1">
              <a:extLst>
                <a:ext uri="{FF2B5EF4-FFF2-40B4-BE49-F238E27FC236}">
                  <a16:creationId xmlns:a16="http://schemas.microsoft.com/office/drawing/2014/main" id="{A877ED2A-1B4D-46D5-BB38-B431EC9580E9}"/>
                </a:ext>
              </a:extLst>
            </p:cNvPr>
            <p:cNvSpPr/>
            <p:nvPr/>
          </p:nvSpPr>
          <p:spPr>
            <a:xfrm>
              <a:off x="2706255" y="2955640"/>
              <a:ext cx="2133600" cy="1079122"/>
            </a:xfrm>
            <a:prstGeom prst="wedgeRoundRectCallout">
              <a:avLst>
                <a:gd name="adj1" fmla="val -77110"/>
                <a:gd name="adj2" fmla="val 21416"/>
                <a:gd name="adj3" fmla="val 1666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2"/>
                  </a:solidFill>
                </a:rPr>
                <a:t>♂：身長の約</a:t>
              </a:r>
              <a:r>
                <a:rPr kumimoji="1" lang="en-US" altLang="ja-JP" b="1">
                  <a:solidFill>
                    <a:schemeClr val="tx2"/>
                  </a:solidFill>
                </a:rPr>
                <a:t>56%</a:t>
              </a:r>
            </a:p>
            <a:p>
              <a:pPr algn="ctr"/>
              <a:r>
                <a:rPr lang="ja-JP" altLang="en-US" b="1">
                  <a:solidFill>
                    <a:schemeClr val="tx2"/>
                  </a:solidFill>
                </a:rPr>
                <a:t>♀：身長の約</a:t>
              </a:r>
              <a:r>
                <a:rPr lang="en-US" altLang="ja-JP" b="1">
                  <a:solidFill>
                    <a:schemeClr val="tx2"/>
                  </a:solidFill>
                </a:rPr>
                <a:t>55%</a:t>
              </a:r>
              <a:endParaRPr kumimoji="1" lang="ja-JP" altLang="en-US" b="1">
                <a:solidFill>
                  <a:schemeClr val="tx2"/>
                </a:solidFill>
              </a:endParaRPr>
            </a:p>
          </p:txBody>
        </p:sp>
        <p:sp>
          <p:nvSpPr>
            <p:cNvPr id="27" name="正方形/長方形 26">
              <a:extLst>
                <a:ext uri="{FF2B5EF4-FFF2-40B4-BE49-F238E27FC236}">
                  <a16:creationId xmlns:a16="http://schemas.microsoft.com/office/drawing/2014/main" id="{345ECCAC-FD8F-447D-8DE8-C8DA9C992BB6}"/>
                </a:ext>
              </a:extLst>
            </p:cNvPr>
            <p:cNvSpPr/>
            <p:nvPr/>
          </p:nvSpPr>
          <p:spPr>
            <a:xfrm>
              <a:off x="2085050" y="4255603"/>
              <a:ext cx="900000" cy="19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a:solidFill>
                    <a:schemeClr val="tx2"/>
                  </a:solidFill>
                </a:rPr>
                <a:t>大腿長</a:t>
              </a:r>
              <a:r>
                <a:rPr lang="en-US" altLang="ja-JP" sz="1200" b="1">
                  <a:solidFill>
                    <a:schemeClr val="tx2"/>
                  </a:solidFill>
                </a:rPr>
                <a:t>1/2</a:t>
              </a:r>
              <a:endParaRPr kumimoji="1" lang="ja-JP" altLang="en-US" sz="1200" b="1">
                <a:solidFill>
                  <a:schemeClr val="tx2"/>
                </a:solidFill>
              </a:endParaRPr>
            </a:p>
          </p:txBody>
        </p:sp>
      </p:grpSp>
      <p:sp>
        <p:nvSpPr>
          <p:cNvPr id="7" name="吹き出し: 四角形 6">
            <a:extLst>
              <a:ext uri="{FF2B5EF4-FFF2-40B4-BE49-F238E27FC236}">
                <a16:creationId xmlns:a16="http://schemas.microsoft.com/office/drawing/2014/main" id="{05C76728-4554-4DF3-92C8-41280878D2A8}"/>
              </a:ext>
            </a:extLst>
          </p:cNvPr>
          <p:cNvSpPr/>
          <p:nvPr/>
        </p:nvSpPr>
        <p:spPr>
          <a:xfrm>
            <a:off x="7464842" y="5855854"/>
            <a:ext cx="4680000" cy="1002145"/>
          </a:xfrm>
          <a:prstGeom prst="wedgeRectCallout">
            <a:avLst>
              <a:gd name="adj1" fmla="val -8991"/>
              <a:gd name="adj2" fmla="val -98790"/>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a:solidFill>
                  <a:schemeClr val="tx2"/>
                </a:solidFill>
              </a:rPr>
              <a:t>足底前後</a:t>
            </a:r>
            <a:r>
              <a:rPr lang="en-US" altLang="ja-JP" sz="1600" b="1">
                <a:solidFill>
                  <a:schemeClr val="tx2"/>
                </a:solidFill>
              </a:rPr>
              <a:t>COP</a:t>
            </a:r>
            <a:r>
              <a:rPr lang="ja-JP" altLang="en-US" sz="1600" b="1">
                <a:solidFill>
                  <a:schemeClr val="tx2"/>
                </a:solidFill>
              </a:rPr>
              <a:t>：足長の踵から約</a:t>
            </a:r>
            <a:r>
              <a:rPr lang="en-US" altLang="ja-JP" sz="1600" b="1">
                <a:solidFill>
                  <a:schemeClr val="tx2"/>
                </a:solidFill>
              </a:rPr>
              <a:t>30~60%</a:t>
            </a:r>
            <a:r>
              <a:rPr lang="ja-JP" altLang="en-US" sz="1600" b="1">
                <a:solidFill>
                  <a:schemeClr val="tx2"/>
                </a:solidFill>
              </a:rPr>
              <a:t>間に分布</a:t>
            </a:r>
            <a:endParaRPr lang="en-US" altLang="ja-JP" sz="1600" b="1">
              <a:solidFill>
                <a:schemeClr val="tx2"/>
              </a:solidFill>
            </a:endParaRPr>
          </a:p>
          <a:p>
            <a:r>
              <a:rPr lang="ja-JP" altLang="en-US" sz="1600" b="1">
                <a:solidFill>
                  <a:schemeClr val="tx2"/>
                </a:solidFill>
              </a:rPr>
              <a:t>足長の約</a:t>
            </a:r>
            <a:r>
              <a:rPr lang="en-US" altLang="ja-JP" sz="1600" b="1">
                <a:solidFill>
                  <a:schemeClr val="tx2"/>
                </a:solidFill>
              </a:rPr>
              <a:t>45</a:t>
            </a:r>
            <a:r>
              <a:rPr lang="ja-JP" altLang="en-US" sz="1600" b="1">
                <a:solidFill>
                  <a:schemeClr val="tx2"/>
                </a:solidFill>
              </a:rPr>
              <a:t>％：縦アーチのほぼ中央</a:t>
            </a:r>
          </a:p>
          <a:p>
            <a:r>
              <a:rPr lang="en-US" altLang="ja-JP" sz="1600" b="1">
                <a:solidFill>
                  <a:schemeClr val="tx2"/>
                </a:solidFill>
              </a:rPr>
              <a:t>30</a:t>
            </a:r>
            <a:r>
              <a:rPr lang="ja-JP" altLang="en-US" sz="1600" b="1">
                <a:solidFill>
                  <a:schemeClr val="tx2"/>
                </a:solidFill>
              </a:rPr>
              <a:t>～</a:t>
            </a:r>
            <a:r>
              <a:rPr lang="en-US" altLang="ja-JP" sz="1600" b="1">
                <a:solidFill>
                  <a:schemeClr val="tx2"/>
                </a:solidFill>
              </a:rPr>
              <a:t>60%</a:t>
            </a:r>
            <a:r>
              <a:rPr lang="ja-JP" altLang="en-US" sz="1600" b="1">
                <a:solidFill>
                  <a:schemeClr val="tx2"/>
                </a:solidFill>
              </a:rPr>
              <a:t>範囲：ショパール関節</a:t>
            </a:r>
            <a:r>
              <a:rPr lang="en-US" altLang="ja-JP" sz="1600" b="1">
                <a:solidFill>
                  <a:schemeClr val="tx2"/>
                </a:solidFill>
              </a:rPr>
              <a:t>~</a:t>
            </a:r>
            <a:r>
              <a:rPr lang="ja-JP" altLang="en-US" sz="1600" b="1">
                <a:solidFill>
                  <a:schemeClr val="tx2"/>
                </a:solidFill>
              </a:rPr>
              <a:t>第</a:t>
            </a:r>
            <a:r>
              <a:rPr lang="en-US" altLang="ja-JP" sz="1600" b="1">
                <a:solidFill>
                  <a:schemeClr val="tx2"/>
                </a:solidFill>
              </a:rPr>
              <a:t>5</a:t>
            </a:r>
            <a:r>
              <a:rPr lang="ja-JP" altLang="en-US" sz="1600" b="1">
                <a:solidFill>
                  <a:schemeClr val="tx2"/>
                </a:solidFill>
              </a:rPr>
              <a:t>中足骨頭</a:t>
            </a:r>
          </a:p>
        </p:txBody>
      </p:sp>
      <p:sp>
        <p:nvSpPr>
          <p:cNvPr id="28" name="吹き出し: 四角形 27">
            <a:extLst>
              <a:ext uri="{FF2B5EF4-FFF2-40B4-BE49-F238E27FC236}">
                <a16:creationId xmlns:a16="http://schemas.microsoft.com/office/drawing/2014/main" id="{935C47DE-7CB5-413E-BA4A-D8AB1F2D0F5D}"/>
              </a:ext>
            </a:extLst>
          </p:cNvPr>
          <p:cNvSpPr/>
          <p:nvPr/>
        </p:nvSpPr>
        <p:spPr>
          <a:xfrm>
            <a:off x="0" y="903104"/>
            <a:ext cx="12192000" cy="1246355"/>
          </a:xfrm>
          <a:prstGeom prst="wedgeRectCallout">
            <a:avLst>
              <a:gd name="adj1" fmla="val 9773"/>
              <a:gd name="adj2" fmla="val 103260"/>
            </a:avLst>
          </a:prstGeom>
          <a:noFill/>
          <a:ln w="19050">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marL="742950" lvl="1" indent="-285750">
              <a:buFont typeface="Wingdings" panose="05000000000000000000" pitchFamily="2" charset="2"/>
              <a:buChar char="l"/>
            </a:pPr>
            <a:r>
              <a:rPr lang="ja-JP" altLang="en-US" sz="1400" b="1" dirty="0">
                <a:solidFill>
                  <a:schemeClr val="tx2"/>
                </a:solidFill>
              </a:rPr>
              <a:t>腰　部：上半身</a:t>
            </a:r>
            <a:r>
              <a:rPr lang="en-US" altLang="ja-JP" sz="1400" b="1" dirty="0">
                <a:solidFill>
                  <a:schemeClr val="tx2"/>
                </a:solidFill>
              </a:rPr>
              <a:t>COM</a:t>
            </a:r>
            <a:r>
              <a:rPr lang="ja-JP" altLang="en-US" sz="1400" b="1" dirty="0">
                <a:solidFill>
                  <a:schemeClr val="tx2"/>
                </a:solidFill>
              </a:rPr>
              <a:t>より重心線が前方を通過するため伸展モーメントが必要</a:t>
            </a:r>
            <a:endParaRPr lang="en-US" altLang="ja-JP" sz="1400" b="1" dirty="0">
              <a:solidFill>
                <a:schemeClr val="tx2"/>
              </a:solidFill>
            </a:endParaRPr>
          </a:p>
          <a:p>
            <a:pPr marL="742950" lvl="1" indent="-285750">
              <a:buFont typeface="Wingdings" panose="05000000000000000000" pitchFamily="2" charset="2"/>
              <a:buChar char="l"/>
            </a:pPr>
            <a:r>
              <a:rPr lang="ja-JP" altLang="en-US" sz="1400" b="1" dirty="0">
                <a:solidFill>
                  <a:schemeClr val="tx2"/>
                </a:solidFill>
              </a:rPr>
              <a:t>股関節：矢状面で重心線が関節付近を通過するため大きな関節モーメントは発生しないが，前額面上では重心線が股関節の内側を通過するため股関節外転モーメントが必要</a:t>
            </a:r>
            <a:endParaRPr lang="en-US" altLang="ja-JP" sz="1400" b="1" dirty="0">
              <a:solidFill>
                <a:schemeClr val="tx2"/>
              </a:solidFill>
            </a:endParaRPr>
          </a:p>
          <a:p>
            <a:pPr marL="742950" lvl="1" indent="-285750">
              <a:buFont typeface="Wingdings" panose="05000000000000000000" pitchFamily="2" charset="2"/>
              <a:buChar char="l"/>
            </a:pPr>
            <a:r>
              <a:rPr lang="ja-JP" altLang="en-US" sz="1400" b="1" dirty="0">
                <a:solidFill>
                  <a:schemeClr val="tx2"/>
                </a:solidFill>
              </a:rPr>
              <a:t>膝関節：関節の前面を重心線が通過するため伸展モーメントは不要</a:t>
            </a:r>
            <a:endParaRPr lang="en-US" altLang="ja-JP" sz="1400" b="1" dirty="0">
              <a:solidFill>
                <a:schemeClr val="tx2"/>
              </a:solidFill>
            </a:endParaRPr>
          </a:p>
          <a:p>
            <a:pPr marL="742950" lvl="1" indent="-285750">
              <a:buFont typeface="Wingdings" panose="05000000000000000000" pitchFamily="2" charset="2"/>
              <a:buChar char="l"/>
            </a:pPr>
            <a:r>
              <a:rPr lang="ja-JP" altLang="en-US" sz="1400" b="1" dirty="0">
                <a:solidFill>
                  <a:schemeClr val="tx2"/>
                </a:solidFill>
              </a:rPr>
              <a:t>足関節：関節より前方を重心が通過するため底屈モーメントが必要</a:t>
            </a:r>
          </a:p>
        </p:txBody>
      </p:sp>
    </p:spTree>
    <p:extLst>
      <p:ext uri="{BB962C8B-B14F-4D97-AF65-F5344CB8AC3E}">
        <p14:creationId xmlns:p14="http://schemas.microsoft.com/office/powerpoint/2010/main" val="200232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66454DC-08B7-4648-8233-F2EC7D869597}"/>
              </a:ext>
            </a:extLst>
          </p:cNvPr>
          <p:cNvGrpSpPr/>
          <p:nvPr/>
        </p:nvGrpSpPr>
        <p:grpSpPr>
          <a:xfrm>
            <a:off x="0" y="0"/>
            <a:ext cx="12192000" cy="763434"/>
            <a:chOff x="0" y="0"/>
            <a:chExt cx="12192000" cy="763434"/>
          </a:xfrm>
        </p:grpSpPr>
        <p:sp>
          <p:nvSpPr>
            <p:cNvPr id="5" name="正方形/長方形 4">
              <a:extLst>
                <a:ext uri="{FF2B5EF4-FFF2-40B4-BE49-F238E27FC236}">
                  <a16:creationId xmlns:a16="http://schemas.microsoft.com/office/drawing/2014/main" id="{F263B9B2-200E-4795-BB45-FA88F4A7E615}"/>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a:solidFill>
                    <a:schemeClr val="tx1"/>
                  </a:solidFill>
                  <a:effectLst>
                    <a:outerShdw blurRad="38100" dist="38100" dir="2700000" algn="tl">
                      <a:srgbClr val="000000">
                        <a:alpha val="43137"/>
                      </a:srgbClr>
                    </a:outerShdw>
                  </a:effectLst>
                </a:rPr>
                <a:t>協調的筋活動の中身</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6" name="直線コネクタ 5">
              <a:extLst>
                <a:ext uri="{FF2B5EF4-FFF2-40B4-BE49-F238E27FC236}">
                  <a16:creationId xmlns:a16="http://schemas.microsoft.com/office/drawing/2014/main" id="{0B34D879-1826-4D4E-9593-959B28085F89}"/>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52253A26-9A7A-4628-9AA8-6A41ADC8F379}"/>
                </a:ext>
              </a:extLst>
            </p:cNvPr>
            <p:cNvGrpSpPr/>
            <p:nvPr/>
          </p:nvGrpSpPr>
          <p:grpSpPr>
            <a:xfrm>
              <a:off x="11438938" y="0"/>
              <a:ext cx="753062" cy="749684"/>
              <a:chOff x="2577737" y="461555"/>
              <a:chExt cx="3780000" cy="3779125"/>
            </a:xfrm>
            <a:solidFill>
              <a:srgbClr val="C00000"/>
            </a:solidFill>
            <a:effectLst/>
          </p:grpSpPr>
          <p:sp>
            <p:nvSpPr>
              <p:cNvPr id="10" name="正方形/長方形 9">
                <a:extLst>
                  <a:ext uri="{FF2B5EF4-FFF2-40B4-BE49-F238E27FC236}">
                    <a16:creationId xmlns:a16="http://schemas.microsoft.com/office/drawing/2014/main" id="{E068B52E-4AA9-4532-A448-EEA0C3C7DCEA}"/>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1" name="正方形/長方形 10">
                <a:extLst>
                  <a:ext uri="{FF2B5EF4-FFF2-40B4-BE49-F238E27FC236}">
                    <a16:creationId xmlns:a16="http://schemas.microsoft.com/office/drawing/2014/main" id="{C132F880-FCC2-44DE-AAC5-D068FBD38CE9}"/>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2" name="正方形/長方形 11">
                <a:extLst>
                  <a:ext uri="{FF2B5EF4-FFF2-40B4-BE49-F238E27FC236}">
                    <a16:creationId xmlns:a16="http://schemas.microsoft.com/office/drawing/2014/main" id="{46ECE01B-F9A0-4B4A-B0A8-8B0FA605A86A}"/>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3" name="正方形/長方形 12">
                <a:extLst>
                  <a:ext uri="{FF2B5EF4-FFF2-40B4-BE49-F238E27FC236}">
                    <a16:creationId xmlns:a16="http://schemas.microsoft.com/office/drawing/2014/main" id="{EA1F547F-0067-4011-B39B-C1BDB02E0007}"/>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8" name="正方形/長方形 7">
              <a:extLst>
                <a:ext uri="{FF2B5EF4-FFF2-40B4-BE49-F238E27FC236}">
                  <a16:creationId xmlns:a16="http://schemas.microsoft.com/office/drawing/2014/main" id="{8C543037-01F8-467C-B41F-205D98640F76}"/>
                </a:ext>
              </a:extLst>
            </p:cNvPr>
            <p:cNvSpPr/>
            <p:nvPr/>
          </p:nvSpPr>
          <p:spPr>
            <a:xfrm>
              <a:off x="0" y="65543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b="1" dirty="0">
                  <a:solidFill>
                    <a:schemeClr val="tx1"/>
                  </a:solidFill>
                </a:rPr>
                <a:t> Adalbert-I </a:t>
              </a:r>
              <a:r>
                <a:rPr lang="en-US" altLang="ja-JP" sz="900" b="1" dirty="0" err="1">
                  <a:solidFill>
                    <a:schemeClr val="tx1"/>
                  </a:solidFill>
                </a:rPr>
                <a:t>Kapandji</a:t>
              </a:r>
              <a:r>
                <a:rPr lang="ja-JP" altLang="en-US" sz="900" b="1" dirty="0">
                  <a:solidFill>
                    <a:schemeClr val="tx1"/>
                  </a:solidFill>
                </a:rPr>
                <a:t> </a:t>
              </a:r>
              <a:r>
                <a:rPr lang="en-US" altLang="ja-JP" sz="900" b="1" dirty="0">
                  <a:solidFill>
                    <a:schemeClr val="tx1"/>
                  </a:solidFill>
                </a:rPr>
                <a:t>et al</a:t>
              </a:r>
              <a:r>
                <a:rPr lang="ja-JP" altLang="en-US" sz="900" b="1" dirty="0">
                  <a:solidFill>
                    <a:schemeClr val="tx1"/>
                  </a:solidFill>
                </a:rPr>
                <a:t>：</a:t>
              </a:r>
              <a:r>
                <a:rPr lang="fr-FR" altLang="ja-JP" sz="900" b="1" dirty="0">
                  <a:solidFill>
                    <a:schemeClr val="tx1"/>
                  </a:solidFill>
                </a:rPr>
                <a:t>Anatomie fonctionnelle 1 : Membres supérieurs. Physiologie de l‘appareil locomoteur</a:t>
              </a:r>
              <a:r>
                <a:rPr lang="ja-JP" altLang="en-US" sz="900" b="1" dirty="0">
                  <a:solidFill>
                    <a:schemeClr val="tx1"/>
                  </a:solidFill>
                </a:rPr>
                <a:t>．</a:t>
              </a:r>
              <a:r>
                <a:rPr lang="en-US" altLang="ja-JP" sz="900" b="1" dirty="0" err="1">
                  <a:solidFill>
                    <a:schemeClr val="tx1"/>
                  </a:solidFill>
                </a:rPr>
                <a:t>Maloine</a:t>
              </a:r>
              <a:r>
                <a:rPr lang="ja-JP" altLang="en-US" sz="900" b="1" dirty="0">
                  <a:solidFill>
                    <a:schemeClr val="tx1"/>
                  </a:solidFill>
                </a:rPr>
                <a:t>．</a:t>
              </a:r>
              <a:r>
                <a:rPr lang="en-US" altLang="ja-JP" sz="900" b="1" dirty="0">
                  <a:solidFill>
                    <a:schemeClr val="tx1"/>
                  </a:solidFill>
                </a:rPr>
                <a:t>2005</a:t>
              </a:r>
            </a:p>
          </p:txBody>
        </p:sp>
      </p:grpSp>
      <p:pic>
        <p:nvPicPr>
          <p:cNvPr id="27" name="図 26">
            <a:extLst>
              <a:ext uri="{FF2B5EF4-FFF2-40B4-BE49-F238E27FC236}">
                <a16:creationId xmlns:a16="http://schemas.microsoft.com/office/drawing/2014/main" id="{03354532-BBB2-4005-9285-8E593CFCA083}"/>
              </a:ext>
            </a:extLst>
          </p:cNvPr>
          <p:cNvPicPr>
            <a:picLocks noChangeAspect="1"/>
          </p:cNvPicPr>
          <p:nvPr/>
        </p:nvPicPr>
        <p:blipFill>
          <a:blip r:embed="rId3"/>
          <a:stretch>
            <a:fillRect/>
          </a:stretch>
        </p:blipFill>
        <p:spPr>
          <a:xfrm>
            <a:off x="0" y="749809"/>
            <a:ext cx="12192000" cy="6108191"/>
          </a:xfrm>
          <a:prstGeom prst="rect">
            <a:avLst/>
          </a:prstGeom>
        </p:spPr>
      </p:pic>
    </p:spTree>
    <p:extLst>
      <p:ext uri="{BB962C8B-B14F-4D97-AF65-F5344CB8AC3E}">
        <p14:creationId xmlns:p14="http://schemas.microsoft.com/office/powerpoint/2010/main" val="289854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9F7F4D13-E9F0-49F9-9A5B-DD49635ACDF4}"/>
              </a:ext>
            </a:extLst>
          </p:cNvPr>
          <p:cNvGrpSpPr/>
          <p:nvPr/>
        </p:nvGrpSpPr>
        <p:grpSpPr>
          <a:xfrm>
            <a:off x="0" y="0"/>
            <a:ext cx="12192000" cy="749684"/>
            <a:chOff x="0" y="0"/>
            <a:chExt cx="12192000" cy="749684"/>
          </a:xfrm>
        </p:grpSpPr>
        <p:sp>
          <p:nvSpPr>
            <p:cNvPr id="12" name="正方形/長方形 11">
              <a:extLst>
                <a:ext uri="{FF2B5EF4-FFF2-40B4-BE49-F238E27FC236}">
                  <a16:creationId xmlns:a16="http://schemas.microsoft.com/office/drawing/2014/main" id="{A6DD8BCB-F693-4D9D-B7C8-C9E641A8DBF1}"/>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機能的特徴②</a:t>
              </a:r>
              <a:endParaRPr lang="en-US" altLang="ja-JP" sz="2800" b="1" i="1" kern="0" dirty="0">
                <a:solidFill>
                  <a:schemeClr val="tx1"/>
                </a:solidFill>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83C5CD2F-4592-4C22-B93D-408F5D69BC61}"/>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6695D534-98FF-42BF-ACFD-E8C4A98930ED}"/>
                </a:ext>
              </a:extLst>
            </p:cNvPr>
            <p:cNvGrpSpPr/>
            <p:nvPr/>
          </p:nvGrpSpPr>
          <p:grpSpPr>
            <a:xfrm>
              <a:off x="11438938" y="0"/>
              <a:ext cx="753062" cy="749684"/>
              <a:chOff x="2577737" y="461555"/>
              <a:chExt cx="3780000" cy="3779125"/>
            </a:xfrm>
            <a:solidFill>
              <a:srgbClr val="C00000"/>
            </a:solidFill>
            <a:effectLst/>
          </p:grpSpPr>
          <p:sp>
            <p:nvSpPr>
              <p:cNvPr id="22" name="正方形/長方形 21">
                <a:extLst>
                  <a:ext uri="{FF2B5EF4-FFF2-40B4-BE49-F238E27FC236}">
                    <a16:creationId xmlns:a16="http://schemas.microsoft.com/office/drawing/2014/main" id="{EA0F9405-C3EE-4BF8-AC3E-C05538F74F19}"/>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3" name="正方形/長方形 22">
                <a:extLst>
                  <a:ext uri="{FF2B5EF4-FFF2-40B4-BE49-F238E27FC236}">
                    <a16:creationId xmlns:a16="http://schemas.microsoft.com/office/drawing/2014/main" id="{746D0EDB-0F34-4745-8680-82F493C84AB9}"/>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4" name="正方形/長方形 23">
                <a:extLst>
                  <a:ext uri="{FF2B5EF4-FFF2-40B4-BE49-F238E27FC236}">
                    <a16:creationId xmlns:a16="http://schemas.microsoft.com/office/drawing/2014/main" id="{EC537430-D727-4D25-BDE4-4FC45B9A813D}"/>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5" name="正方形/長方形 24">
                <a:extLst>
                  <a:ext uri="{FF2B5EF4-FFF2-40B4-BE49-F238E27FC236}">
                    <a16:creationId xmlns:a16="http://schemas.microsoft.com/office/drawing/2014/main" id="{41CB8112-4725-46FA-B3CC-53DF3E17F72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0" name="正方形/長方形 19">
              <a:extLst>
                <a:ext uri="{FF2B5EF4-FFF2-40B4-BE49-F238E27FC236}">
                  <a16:creationId xmlns:a16="http://schemas.microsoft.com/office/drawing/2014/main" id="{33708DE7-E5EC-4D43-9BDA-D80C916FECB4}"/>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900" b="1" dirty="0">
                  <a:solidFill>
                    <a:schemeClr val="tx1"/>
                  </a:solidFill>
                </a:rPr>
                <a:t>武田　功：基本動作の評価と治療アプローチ．メジカルビュー社．</a:t>
              </a:r>
              <a:r>
                <a:rPr lang="en-US" altLang="ja-JP" sz="900" b="1" dirty="0">
                  <a:solidFill>
                    <a:schemeClr val="tx1"/>
                  </a:solidFill>
                </a:rPr>
                <a:t>2015</a:t>
              </a:r>
            </a:p>
          </p:txBody>
        </p:sp>
      </p:grpSp>
      <p:sp>
        <p:nvSpPr>
          <p:cNvPr id="26" name="正方形/長方形 25">
            <a:extLst>
              <a:ext uri="{FF2B5EF4-FFF2-40B4-BE49-F238E27FC236}">
                <a16:creationId xmlns:a16="http://schemas.microsoft.com/office/drawing/2014/main" id="{C3F71FAE-9EAC-4690-A9CD-65F6B27901E9}"/>
              </a:ext>
            </a:extLst>
          </p:cNvPr>
          <p:cNvSpPr/>
          <p:nvPr/>
        </p:nvSpPr>
        <p:spPr>
          <a:xfrm>
            <a:off x="0" y="749684"/>
            <a:ext cx="12192000" cy="1153007"/>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筋骨格系</a:t>
            </a:r>
            <a:r>
              <a:rPr lang="en-US" altLang="ja-JP" b="1" dirty="0">
                <a:solidFill>
                  <a:schemeClr val="tx1"/>
                </a:solidFill>
              </a:rPr>
              <a:t>/</a:t>
            </a:r>
            <a:r>
              <a:rPr lang="ja-JP" altLang="en-US" b="1" dirty="0">
                <a:solidFill>
                  <a:schemeClr val="tx1"/>
                </a:solidFill>
              </a:rPr>
              <a:t>知覚系</a:t>
            </a:r>
            <a:r>
              <a:rPr lang="en-US" altLang="ja-JP" b="1" dirty="0">
                <a:solidFill>
                  <a:schemeClr val="tx1"/>
                </a:solidFill>
              </a:rPr>
              <a:t>/</a:t>
            </a:r>
            <a:r>
              <a:rPr lang="ja-JP" altLang="en-US" b="1" dirty="0">
                <a:solidFill>
                  <a:schemeClr val="tx1"/>
                </a:solidFill>
              </a:rPr>
              <a:t>制御系のいずれかの機能に何らかの障害が生じた場合，立位保持は困難となる</a:t>
            </a:r>
          </a:p>
          <a:p>
            <a:pPr marL="285750" indent="-285750">
              <a:buClr>
                <a:srgbClr val="FF0000"/>
              </a:buClr>
              <a:buFont typeface="Wingdings" panose="05000000000000000000" pitchFamily="2" charset="2"/>
              <a:buChar char="ü"/>
            </a:pPr>
            <a:r>
              <a:rPr lang="ja-JP" altLang="en-US" b="1" dirty="0">
                <a:solidFill>
                  <a:schemeClr val="tx1"/>
                </a:solidFill>
              </a:rPr>
              <a:t>ヒトは</a:t>
            </a:r>
            <a:r>
              <a:rPr lang="ja-JP" altLang="en-US" b="1" u="sng" dirty="0">
                <a:solidFill>
                  <a:srgbClr val="FF0000"/>
                </a:solidFill>
                <a:effectLst>
                  <a:outerShdw blurRad="38100" dist="38100" dir="2700000" algn="tl">
                    <a:srgbClr val="000000">
                      <a:alpha val="43137"/>
                    </a:srgbClr>
                  </a:outerShdw>
                </a:effectLst>
              </a:rPr>
              <a:t>姿勢戦略</a:t>
            </a:r>
            <a:r>
              <a:rPr lang="ja-JP" altLang="en-US" b="1" dirty="0">
                <a:solidFill>
                  <a:schemeClr val="tx1"/>
                </a:solidFill>
              </a:rPr>
              <a:t>をもち，静止した立位姿勢を制御する</a:t>
            </a:r>
            <a:r>
              <a:rPr lang="ja-JP" altLang="en-US" b="1" u="sng" dirty="0">
                <a:solidFill>
                  <a:srgbClr val="FF0000"/>
                </a:solidFill>
                <a:effectLst>
                  <a:outerShdw blurRad="38100" dist="38100" dir="2700000" algn="tl">
                    <a:srgbClr val="000000">
                      <a:alpha val="43137"/>
                    </a:srgbClr>
                  </a:outerShdw>
                </a:effectLst>
              </a:rPr>
              <a:t>「静的立位保持」</a:t>
            </a:r>
            <a:r>
              <a:rPr lang="ja-JP" altLang="en-US" b="1" dirty="0">
                <a:solidFill>
                  <a:schemeClr val="tx1"/>
                </a:solidFill>
              </a:rPr>
              <a:t>と，身体の空間移動時や支持面動揺などの外乱作用時に立位姿勢を制御する</a:t>
            </a:r>
            <a:r>
              <a:rPr lang="ja-JP" altLang="en-US" b="1" u="sng" dirty="0">
                <a:solidFill>
                  <a:srgbClr val="FF0000"/>
                </a:solidFill>
                <a:effectLst>
                  <a:outerShdw blurRad="38100" dist="38100" dir="2700000" algn="tl">
                    <a:srgbClr val="000000">
                      <a:alpha val="43137"/>
                    </a:srgbClr>
                  </a:outerShdw>
                </a:effectLst>
              </a:rPr>
              <a:t>「動的立位保持」</a:t>
            </a:r>
            <a:r>
              <a:rPr lang="ja-JP" altLang="en-US" b="1" dirty="0">
                <a:solidFill>
                  <a:schemeClr val="tx1"/>
                </a:solidFill>
              </a:rPr>
              <a:t>が存在する</a:t>
            </a:r>
          </a:p>
        </p:txBody>
      </p:sp>
      <p:grpSp>
        <p:nvGrpSpPr>
          <p:cNvPr id="6" name="グループ化 5">
            <a:extLst>
              <a:ext uri="{FF2B5EF4-FFF2-40B4-BE49-F238E27FC236}">
                <a16:creationId xmlns:a16="http://schemas.microsoft.com/office/drawing/2014/main" id="{A7773698-67AC-4187-B2EE-9C34C9831D32}"/>
              </a:ext>
            </a:extLst>
          </p:cNvPr>
          <p:cNvGrpSpPr/>
          <p:nvPr/>
        </p:nvGrpSpPr>
        <p:grpSpPr>
          <a:xfrm>
            <a:off x="2164391" y="1902690"/>
            <a:ext cx="7863219" cy="4955310"/>
            <a:chOff x="2164391" y="1902690"/>
            <a:chExt cx="7863219" cy="4955310"/>
          </a:xfrm>
        </p:grpSpPr>
        <p:pic>
          <p:nvPicPr>
            <p:cNvPr id="3" name="図 2"/>
            <p:cNvPicPr>
              <a:picLocks noChangeAspect="1"/>
            </p:cNvPicPr>
            <p:nvPr/>
          </p:nvPicPr>
          <p:blipFill rotWithShape="1">
            <a:blip r:embed="rId3"/>
            <a:srcRect b="3371"/>
            <a:stretch/>
          </p:blipFill>
          <p:spPr>
            <a:xfrm>
              <a:off x="2164391" y="1902691"/>
              <a:ext cx="7863219" cy="4955309"/>
            </a:xfrm>
            <a:prstGeom prst="rect">
              <a:avLst/>
            </a:prstGeom>
          </p:spPr>
        </p:pic>
        <p:sp>
          <p:nvSpPr>
            <p:cNvPr id="4" name="正方形/長方形 3">
              <a:extLst>
                <a:ext uri="{FF2B5EF4-FFF2-40B4-BE49-F238E27FC236}">
                  <a16:creationId xmlns:a16="http://schemas.microsoft.com/office/drawing/2014/main" id="{49AC4845-CC5C-42E7-9549-BEB2AA50F5E5}"/>
                </a:ext>
              </a:extLst>
            </p:cNvPr>
            <p:cNvSpPr/>
            <p:nvPr/>
          </p:nvSpPr>
          <p:spPr>
            <a:xfrm>
              <a:off x="2530764" y="4313382"/>
              <a:ext cx="323272" cy="2544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E70540F-8950-47B8-8B0E-58CD7F24E201}"/>
                </a:ext>
              </a:extLst>
            </p:cNvPr>
            <p:cNvSpPr/>
            <p:nvPr/>
          </p:nvSpPr>
          <p:spPr>
            <a:xfrm>
              <a:off x="2378363" y="1902690"/>
              <a:ext cx="392545" cy="1745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06455448-71B9-4033-9D1E-55CF7C73F6BD}"/>
                </a:ext>
              </a:extLst>
            </p:cNvPr>
            <p:cNvSpPr/>
            <p:nvPr/>
          </p:nvSpPr>
          <p:spPr>
            <a:xfrm>
              <a:off x="5855856" y="3041072"/>
              <a:ext cx="277090" cy="381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06089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図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8141" y="1986111"/>
            <a:ext cx="6223130" cy="4869599"/>
          </a:xfrm>
          <a:prstGeom prst="rect">
            <a:avLst/>
          </a:prstGeom>
        </p:spPr>
      </p:pic>
      <p:pic>
        <p:nvPicPr>
          <p:cNvPr id="10" name="図 9"/>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232698" y="2127255"/>
            <a:ext cx="4600701" cy="4589199"/>
          </a:xfrm>
          <a:prstGeom prst="rect">
            <a:avLst/>
          </a:prstGeom>
        </p:spPr>
      </p:pic>
      <p:grpSp>
        <p:nvGrpSpPr>
          <p:cNvPr id="13" name="グループ化 12">
            <a:extLst>
              <a:ext uri="{FF2B5EF4-FFF2-40B4-BE49-F238E27FC236}">
                <a16:creationId xmlns:a16="http://schemas.microsoft.com/office/drawing/2014/main" id="{CBC212B1-0AB1-49F3-B917-3D4AA96E21D5}"/>
              </a:ext>
            </a:extLst>
          </p:cNvPr>
          <p:cNvGrpSpPr/>
          <p:nvPr/>
        </p:nvGrpSpPr>
        <p:grpSpPr>
          <a:xfrm>
            <a:off x="0" y="0"/>
            <a:ext cx="12192000" cy="784059"/>
            <a:chOff x="0" y="0"/>
            <a:chExt cx="12192000" cy="784059"/>
          </a:xfrm>
        </p:grpSpPr>
        <p:sp>
          <p:nvSpPr>
            <p:cNvPr id="19" name="正方形/長方形 18">
              <a:extLst>
                <a:ext uri="{FF2B5EF4-FFF2-40B4-BE49-F238E27FC236}">
                  <a16:creationId xmlns:a16="http://schemas.microsoft.com/office/drawing/2014/main" id="{DFDEEC18-7A02-40E2-8564-DE4BE76364F4}"/>
                </a:ext>
              </a:extLst>
            </p:cNvPr>
            <p:cNvSpPr/>
            <p:nvPr/>
          </p:nvSpPr>
          <p:spPr>
            <a:xfrm>
              <a:off x="0" y="283142"/>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2800" b="1" i="1" kern="0" dirty="0">
                  <a:solidFill>
                    <a:schemeClr val="tx1"/>
                  </a:solidFill>
                  <a:effectLst>
                    <a:outerShdw blurRad="38100" dist="38100" dir="2700000" algn="tl">
                      <a:srgbClr val="000000">
                        <a:alpha val="43137"/>
                      </a:srgbClr>
                    </a:outerShdw>
                  </a:effectLst>
                </a:rPr>
                <a:t>姿勢戦略：</a:t>
              </a:r>
              <a:r>
                <a:rPr lang="en-US" altLang="ja-JP" sz="2800" b="1" i="1" kern="0" dirty="0">
                  <a:solidFill>
                    <a:schemeClr val="tx1"/>
                  </a:solidFill>
                  <a:effectLst>
                    <a:outerShdw blurRad="38100" dist="38100" dir="2700000" algn="tl">
                      <a:srgbClr val="000000">
                        <a:alpha val="43137"/>
                      </a:srgbClr>
                    </a:outerShdw>
                  </a:effectLst>
                </a:rPr>
                <a:t>Postural Strategy</a:t>
              </a:r>
            </a:p>
          </p:txBody>
        </p:sp>
        <p:cxnSp>
          <p:nvCxnSpPr>
            <p:cNvPr id="20" name="直線コネクタ 19">
              <a:extLst>
                <a:ext uri="{FF2B5EF4-FFF2-40B4-BE49-F238E27FC236}">
                  <a16:creationId xmlns:a16="http://schemas.microsoft.com/office/drawing/2014/main" id="{DA0BCEAB-C077-4C33-B173-D0FF8E737A48}"/>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0D6C2257-4FCD-4BC2-8953-BBB78EFB0461}"/>
                </a:ext>
              </a:extLst>
            </p:cNvPr>
            <p:cNvGrpSpPr/>
            <p:nvPr/>
          </p:nvGrpSpPr>
          <p:grpSpPr>
            <a:xfrm>
              <a:off x="11438938" y="0"/>
              <a:ext cx="753062" cy="749684"/>
              <a:chOff x="2577737" y="461555"/>
              <a:chExt cx="3780000" cy="3779125"/>
            </a:xfrm>
            <a:solidFill>
              <a:srgbClr val="C00000"/>
            </a:solidFill>
            <a:effectLst/>
          </p:grpSpPr>
          <p:sp>
            <p:nvSpPr>
              <p:cNvPr id="24" name="正方形/長方形 23">
                <a:extLst>
                  <a:ext uri="{FF2B5EF4-FFF2-40B4-BE49-F238E27FC236}">
                    <a16:creationId xmlns:a16="http://schemas.microsoft.com/office/drawing/2014/main" id="{E15AC3CF-F6F1-4F68-BEC8-5A087FAA1596}"/>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5" name="正方形/長方形 24">
                <a:extLst>
                  <a:ext uri="{FF2B5EF4-FFF2-40B4-BE49-F238E27FC236}">
                    <a16:creationId xmlns:a16="http://schemas.microsoft.com/office/drawing/2014/main" id="{8669BE35-C831-47A2-85D0-C0E51ED5CD12}"/>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26" name="正方形/長方形 25">
                <a:extLst>
                  <a:ext uri="{FF2B5EF4-FFF2-40B4-BE49-F238E27FC236}">
                    <a16:creationId xmlns:a16="http://schemas.microsoft.com/office/drawing/2014/main" id="{5A715A05-1ADB-487A-AD11-5F410230F785}"/>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27" name="正方形/長方形 26">
                <a:extLst>
                  <a:ext uri="{FF2B5EF4-FFF2-40B4-BE49-F238E27FC236}">
                    <a16:creationId xmlns:a16="http://schemas.microsoft.com/office/drawing/2014/main" id="{8114A4F9-2287-4241-82EA-9766A4651748}"/>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2" name="正方形/長方形 21">
              <a:extLst>
                <a:ext uri="{FF2B5EF4-FFF2-40B4-BE49-F238E27FC236}">
                  <a16:creationId xmlns:a16="http://schemas.microsoft.com/office/drawing/2014/main" id="{D177DCBE-C728-489B-9081-F7703B0AF96A}"/>
                </a:ext>
              </a:extLst>
            </p:cNvPr>
            <p:cNvSpPr/>
            <p:nvPr/>
          </p:nvSpPr>
          <p:spPr>
            <a:xfrm>
              <a:off x="0" y="676059"/>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b="1" dirty="0">
                  <a:solidFill>
                    <a:schemeClr val="tx1"/>
                  </a:solidFill>
                </a:rPr>
                <a:t>Shumway-Cook A</a:t>
              </a:r>
              <a:r>
                <a:rPr lang="ja-JP" altLang="en-US" sz="900" b="1" dirty="0">
                  <a:solidFill>
                    <a:schemeClr val="tx1"/>
                  </a:solidFill>
                </a:rPr>
                <a:t>，</a:t>
              </a:r>
              <a:r>
                <a:rPr lang="en-US" altLang="ja-JP" sz="900" b="1" dirty="0" err="1">
                  <a:solidFill>
                    <a:schemeClr val="tx1"/>
                  </a:solidFill>
                </a:rPr>
                <a:t>Woolacott</a:t>
              </a:r>
              <a:r>
                <a:rPr lang="en-US" altLang="ja-JP" sz="900" b="1" dirty="0">
                  <a:solidFill>
                    <a:schemeClr val="tx1"/>
                  </a:solidFill>
                </a:rPr>
                <a:t> M</a:t>
              </a:r>
              <a:r>
                <a:rPr lang="ja-JP" altLang="en-US" sz="900" b="1" dirty="0">
                  <a:solidFill>
                    <a:schemeClr val="tx1"/>
                  </a:solidFill>
                </a:rPr>
                <a:t>：</a:t>
              </a:r>
              <a:r>
                <a:rPr lang="en-US" altLang="ja-JP" sz="900" b="1" dirty="0" err="1">
                  <a:solidFill>
                    <a:schemeClr val="tx1"/>
                  </a:solidFill>
                </a:rPr>
                <a:t>MotorControl</a:t>
              </a:r>
              <a:r>
                <a:rPr lang="ja-JP" altLang="en-US" sz="900" b="1" dirty="0">
                  <a:solidFill>
                    <a:schemeClr val="tx1"/>
                  </a:solidFill>
                </a:rPr>
                <a:t>：</a:t>
              </a:r>
              <a:r>
                <a:rPr lang="en-US" altLang="ja-JP" sz="900" b="1" dirty="0">
                  <a:solidFill>
                    <a:schemeClr val="tx1"/>
                  </a:solidFill>
                </a:rPr>
                <a:t>Theory and Practical Applications</a:t>
              </a:r>
              <a:r>
                <a:rPr lang="ja-JP" altLang="en-US" sz="900" b="1" dirty="0">
                  <a:solidFill>
                    <a:schemeClr val="tx1"/>
                  </a:solidFill>
                </a:rPr>
                <a:t>．</a:t>
              </a:r>
              <a:r>
                <a:rPr lang="en-US" altLang="ja-JP" sz="900" b="1" dirty="0" err="1">
                  <a:solidFill>
                    <a:schemeClr val="tx1"/>
                  </a:solidFill>
                </a:rPr>
                <a:t>Williams&amp;Wilkins</a:t>
              </a:r>
              <a:r>
                <a:rPr lang="ja-JP" altLang="en-US" sz="900" b="1" dirty="0">
                  <a:solidFill>
                    <a:schemeClr val="tx1"/>
                  </a:solidFill>
                </a:rPr>
                <a:t>．</a:t>
              </a:r>
              <a:r>
                <a:rPr lang="en-US" altLang="ja-JP" sz="900" b="1" dirty="0">
                  <a:solidFill>
                    <a:schemeClr val="tx1"/>
                  </a:solidFill>
                </a:rPr>
                <a:t>1995</a:t>
              </a:r>
            </a:p>
          </p:txBody>
        </p:sp>
      </p:grpSp>
      <p:sp>
        <p:nvSpPr>
          <p:cNvPr id="28" name="正方形/長方形 27">
            <a:extLst>
              <a:ext uri="{FF2B5EF4-FFF2-40B4-BE49-F238E27FC236}">
                <a16:creationId xmlns:a16="http://schemas.microsoft.com/office/drawing/2014/main" id="{40CAC235-A627-44C2-8DC8-75730BC57C62}"/>
              </a:ext>
            </a:extLst>
          </p:cNvPr>
          <p:cNvSpPr/>
          <p:nvPr/>
        </p:nvSpPr>
        <p:spPr>
          <a:xfrm>
            <a:off x="0" y="832184"/>
            <a:ext cx="12191999" cy="1153007"/>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姿勢戦略には</a:t>
            </a:r>
            <a:r>
              <a:rPr lang="ja-JP" altLang="en-US" b="1" u="sng" dirty="0">
                <a:solidFill>
                  <a:srgbClr val="FF0000"/>
                </a:solidFill>
                <a:effectLst>
                  <a:outerShdw blurRad="38100" dist="38100" dir="2700000" algn="tl">
                    <a:srgbClr val="000000">
                      <a:alpha val="43137"/>
                    </a:srgbClr>
                  </a:outerShdw>
                </a:effectLst>
              </a:rPr>
              <a:t>足関節</a:t>
            </a:r>
            <a:r>
              <a:rPr lang="en-US" altLang="ja-JP" b="1" u="sng" dirty="0">
                <a:solidFill>
                  <a:srgbClr val="FF0000"/>
                </a:solidFill>
                <a:effectLst>
                  <a:outerShdw blurRad="38100" dist="38100" dir="2700000" algn="tl">
                    <a:srgbClr val="000000">
                      <a:alpha val="43137"/>
                    </a:srgbClr>
                  </a:outerShdw>
                </a:effectLst>
              </a:rPr>
              <a:t>(Ankle Strategy)/</a:t>
            </a:r>
            <a:r>
              <a:rPr lang="ja-JP" altLang="en-US" b="1" u="sng" dirty="0">
                <a:solidFill>
                  <a:srgbClr val="FF0000"/>
                </a:solidFill>
                <a:effectLst>
                  <a:outerShdw blurRad="38100" dist="38100" dir="2700000" algn="tl">
                    <a:srgbClr val="000000">
                      <a:alpha val="43137"/>
                    </a:srgbClr>
                  </a:outerShdw>
                </a:effectLst>
              </a:rPr>
              <a:t>股関節</a:t>
            </a:r>
            <a:r>
              <a:rPr lang="en-US" altLang="ja-JP" b="1" u="sng" dirty="0">
                <a:solidFill>
                  <a:srgbClr val="FF0000"/>
                </a:solidFill>
                <a:effectLst>
                  <a:outerShdw blurRad="38100" dist="38100" dir="2700000" algn="tl">
                    <a:srgbClr val="000000">
                      <a:alpha val="43137"/>
                    </a:srgbClr>
                  </a:outerShdw>
                </a:effectLst>
              </a:rPr>
              <a:t>(Hip Strategy)/</a:t>
            </a:r>
            <a:r>
              <a:rPr lang="ja-JP" altLang="en-US" b="1" u="sng" dirty="0">
                <a:solidFill>
                  <a:srgbClr val="FF0000"/>
                </a:solidFill>
                <a:effectLst>
                  <a:outerShdw blurRad="38100" dist="38100" dir="2700000" algn="tl">
                    <a:srgbClr val="000000">
                      <a:alpha val="43137"/>
                    </a:srgbClr>
                  </a:outerShdw>
                </a:effectLst>
              </a:rPr>
              <a:t>ステッピング戦略</a:t>
            </a:r>
            <a:r>
              <a:rPr lang="en-US" altLang="ja-JP" b="1" u="sng" dirty="0">
                <a:solidFill>
                  <a:srgbClr val="FF0000"/>
                </a:solidFill>
                <a:effectLst>
                  <a:outerShdw blurRad="38100" dist="38100" dir="2700000" algn="tl">
                    <a:srgbClr val="000000">
                      <a:alpha val="43137"/>
                    </a:srgbClr>
                  </a:outerShdw>
                </a:effectLst>
              </a:rPr>
              <a:t>(Stepping Strategy)</a:t>
            </a:r>
            <a:r>
              <a:rPr lang="ja-JP" altLang="en-US" b="1" dirty="0">
                <a:solidFill>
                  <a:schemeClr val="tx1"/>
                </a:solidFill>
              </a:rPr>
              <a:t>が存在する</a:t>
            </a:r>
            <a:endParaRPr lang="en-US" altLang="ja-JP" b="1" dirty="0">
              <a:solidFill>
                <a:schemeClr val="tx1"/>
              </a:solidFill>
            </a:endParaRPr>
          </a:p>
          <a:p>
            <a:pPr marL="285750" indent="-285750">
              <a:buClr>
                <a:srgbClr val="FF0000"/>
              </a:buClr>
              <a:buFont typeface="Wingdings" panose="05000000000000000000" pitchFamily="2" charset="2"/>
              <a:buChar char="ü"/>
            </a:pPr>
            <a:r>
              <a:rPr lang="ja-JP" altLang="en-US" b="1" dirty="0">
                <a:solidFill>
                  <a:schemeClr val="tx1"/>
                </a:solidFill>
              </a:rPr>
              <a:t>しかし，脳卒中患者のような麻痺を呈する場合は</a:t>
            </a:r>
            <a:r>
              <a:rPr lang="ja-JP" altLang="en-US" b="1" u="sng" dirty="0">
                <a:solidFill>
                  <a:srgbClr val="FF0000"/>
                </a:solidFill>
                <a:effectLst>
                  <a:outerShdw blurRad="38100" dist="38100" dir="2700000" algn="tl">
                    <a:srgbClr val="000000">
                      <a:alpha val="43137"/>
                    </a:srgbClr>
                  </a:outerShdw>
                </a:effectLst>
              </a:rPr>
              <a:t>否応なしに筋活動の少ない戦略を代償的にとる傾向</a:t>
            </a:r>
            <a:r>
              <a:rPr lang="ja-JP" altLang="en-US" b="1" dirty="0">
                <a:solidFill>
                  <a:schemeClr val="tx1"/>
                </a:solidFill>
              </a:rPr>
              <a:t>にある</a:t>
            </a:r>
            <a:endParaRPr lang="en-US" altLang="ja-JP" b="1" dirty="0">
              <a:solidFill>
                <a:schemeClr val="tx1"/>
              </a:solidFill>
            </a:endParaRPr>
          </a:p>
          <a:p>
            <a:pPr marL="285750" indent="-285750">
              <a:buClr>
                <a:srgbClr val="FF0000"/>
              </a:buClr>
              <a:buFont typeface="Wingdings" panose="05000000000000000000" pitchFamily="2" charset="2"/>
              <a:buChar char="ü"/>
            </a:pPr>
            <a:r>
              <a:rPr lang="ja-JP" altLang="en-US" b="1" dirty="0">
                <a:solidFill>
                  <a:schemeClr val="tx1"/>
                </a:solidFill>
              </a:rPr>
              <a:t>結果として，その</a:t>
            </a:r>
            <a:r>
              <a:rPr lang="ja-JP" altLang="en-US" b="1" u="sng" dirty="0">
                <a:solidFill>
                  <a:srgbClr val="FF0000"/>
                </a:solidFill>
                <a:effectLst>
                  <a:outerShdw blurRad="38100" dist="38100" dir="2700000" algn="tl">
                    <a:srgbClr val="000000">
                      <a:alpha val="43137"/>
                    </a:srgbClr>
                  </a:outerShdw>
                </a:effectLst>
              </a:rPr>
              <a:t>戦略に用いられる筋活動を歩行などの動作</a:t>
            </a:r>
            <a:r>
              <a:rPr lang="en-US" altLang="ja-JP" b="1" u="sng" dirty="0">
                <a:solidFill>
                  <a:srgbClr val="FF0000"/>
                </a:solidFill>
                <a:effectLst>
                  <a:outerShdw blurRad="38100" dist="38100" dir="2700000" algn="tl">
                    <a:srgbClr val="000000">
                      <a:alpha val="43137"/>
                    </a:srgbClr>
                  </a:outerShdw>
                </a:effectLst>
              </a:rPr>
              <a:t>/</a:t>
            </a:r>
            <a:r>
              <a:rPr lang="ja-JP" altLang="en-US" b="1" u="sng" dirty="0">
                <a:solidFill>
                  <a:srgbClr val="FF0000"/>
                </a:solidFill>
                <a:effectLst>
                  <a:outerShdw blurRad="38100" dist="38100" dir="2700000" algn="tl">
                    <a:srgbClr val="000000">
                      <a:alpha val="43137"/>
                    </a:srgbClr>
                  </a:outerShdw>
                </a:effectLst>
              </a:rPr>
              <a:t>活動場面において代償的に使用</a:t>
            </a:r>
            <a:r>
              <a:rPr lang="ja-JP" altLang="en-US" b="1" dirty="0">
                <a:solidFill>
                  <a:schemeClr val="tx1"/>
                </a:solidFill>
              </a:rPr>
              <a:t>してしまう</a:t>
            </a:r>
            <a:r>
              <a:rPr lang="en-US" altLang="ja-JP" b="1" dirty="0">
                <a:solidFill>
                  <a:schemeClr val="tx1"/>
                </a:solidFill>
              </a:rPr>
              <a:t>…</a:t>
            </a:r>
            <a:endParaRPr lang="ja-JP" altLang="en-US" b="1" dirty="0">
              <a:solidFill>
                <a:schemeClr val="tx1"/>
              </a:solidFill>
            </a:endParaRPr>
          </a:p>
        </p:txBody>
      </p:sp>
      <p:cxnSp>
        <p:nvCxnSpPr>
          <p:cNvPr id="4" name="直線コネクタ 3">
            <a:extLst>
              <a:ext uri="{FF2B5EF4-FFF2-40B4-BE49-F238E27FC236}">
                <a16:creationId xmlns:a16="http://schemas.microsoft.com/office/drawing/2014/main" id="{045BEE6F-C856-47DB-AD3F-F259C619B66D}"/>
              </a:ext>
            </a:extLst>
          </p:cNvPr>
          <p:cNvCxnSpPr>
            <a:cxnSpLocks/>
          </p:cNvCxnSpPr>
          <p:nvPr/>
        </p:nvCxnSpPr>
        <p:spPr>
          <a:xfrm>
            <a:off x="1904011" y="4156144"/>
            <a:ext cx="3135745" cy="0"/>
          </a:xfrm>
          <a:prstGeom prst="line">
            <a:avLst/>
          </a:prstGeom>
          <a:ln w="38100">
            <a:solidFill>
              <a:schemeClr val="tx2"/>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359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40113" y="663484"/>
            <a:ext cx="11438938" cy="122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900" b="1" dirty="0">
                <a:solidFill>
                  <a:schemeClr val="tx1"/>
                </a:solidFill>
              </a:rPr>
              <a:t>金子唯史</a:t>
            </a:r>
            <a:r>
              <a:rPr lang="en-US" altLang="ja-JP" sz="900" b="1" dirty="0">
                <a:solidFill>
                  <a:schemeClr val="tx1"/>
                </a:solidFill>
              </a:rPr>
              <a:t>: </a:t>
            </a:r>
            <a:r>
              <a:rPr lang="ja-JP" altLang="en-US" sz="900" b="1" dirty="0">
                <a:solidFill>
                  <a:schemeClr val="tx1"/>
                </a:solidFill>
              </a:rPr>
              <a:t>脳卒中の動作分析 臨床推論から治療アプローチまで．医学書院 </a:t>
            </a:r>
            <a:r>
              <a:rPr lang="en-US" altLang="ja-JP" sz="900" b="1" dirty="0">
                <a:solidFill>
                  <a:schemeClr val="tx1"/>
                </a:solidFill>
              </a:rPr>
              <a:t>2018</a:t>
            </a:r>
          </a:p>
        </p:txBody>
      </p:sp>
      <p:sp>
        <p:nvSpPr>
          <p:cNvPr id="41" name="四角形: 角を丸くする 40"/>
          <p:cNvSpPr/>
          <p:nvPr/>
        </p:nvSpPr>
        <p:spPr>
          <a:xfrm>
            <a:off x="12001" y="579705"/>
            <a:ext cx="12191999" cy="1079116"/>
          </a:xfrm>
          <a:prstGeom prst="roundRect">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Clr>
                <a:srgbClr val="FF0000"/>
              </a:buClr>
              <a:buFont typeface="Wingdings" panose="05000000000000000000" pitchFamily="2" charset="2"/>
              <a:buChar char="ü"/>
            </a:pPr>
            <a:r>
              <a:rPr lang="ja-JP" altLang="en-US" b="1" dirty="0">
                <a:solidFill>
                  <a:schemeClr val="tx1"/>
                </a:solidFill>
              </a:rPr>
              <a:t>しっかりとした支持基盤のある明るい環境では，健常者は</a:t>
            </a:r>
            <a:r>
              <a:rPr lang="en-US" altLang="ja-JP" b="1" u="sng" dirty="0">
                <a:solidFill>
                  <a:srgbClr val="FF0000"/>
                </a:solidFill>
                <a:effectLst>
                  <a:outerShdw blurRad="38100" dist="38100" dir="2700000" algn="tl">
                    <a:srgbClr val="000000">
                      <a:alpha val="43137"/>
                    </a:srgbClr>
                  </a:outerShdw>
                </a:effectLst>
              </a:rPr>
              <a:t>70%</a:t>
            </a:r>
            <a:r>
              <a:rPr lang="ja-JP" altLang="en-US" b="1" u="sng" dirty="0">
                <a:solidFill>
                  <a:srgbClr val="FF0000"/>
                </a:solidFill>
                <a:effectLst>
                  <a:outerShdw blurRad="38100" dist="38100" dir="2700000" algn="tl">
                    <a:srgbClr val="000000">
                      <a:alpha val="43137"/>
                    </a:srgbClr>
                  </a:outerShdw>
                </a:effectLst>
              </a:rPr>
              <a:t>を体性感覚情報に依存</a:t>
            </a:r>
            <a:r>
              <a:rPr lang="ja-JP" altLang="en-US" b="1" dirty="0">
                <a:solidFill>
                  <a:schemeClr val="tx1"/>
                </a:solidFill>
              </a:rPr>
              <a:t>している．</a:t>
            </a:r>
            <a:endParaRPr lang="en-US" altLang="ja-JP" b="1" dirty="0">
              <a:solidFill>
                <a:schemeClr val="tx1"/>
              </a:solidFill>
            </a:endParaRPr>
          </a:p>
        </p:txBody>
      </p:sp>
      <p:grpSp>
        <p:nvGrpSpPr>
          <p:cNvPr id="15" name="グループ化 14">
            <a:extLst>
              <a:ext uri="{FF2B5EF4-FFF2-40B4-BE49-F238E27FC236}">
                <a16:creationId xmlns:a16="http://schemas.microsoft.com/office/drawing/2014/main" id="{3388CA3A-3AE0-4E96-B188-28CE14082E7E}"/>
              </a:ext>
            </a:extLst>
          </p:cNvPr>
          <p:cNvGrpSpPr/>
          <p:nvPr/>
        </p:nvGrpSpPr>
        <p:grpSpPr>
          <a:xfrm>
            <a:off x="0" y="0"/>
            <a:ext cx="12192000" cy="760778"/>
            <a:chOff x="0" y="0"/>
            <a:chExt cx="12192000" cy="760778"/>
          </a:xfrm>
        </p:grpSpPr>
        <p:grpSp>
          <p:nvGrpSpPr>
            <p:cNvPr id="17" name="グループ化 16">
              <a:extLst>
                <a:ext uri="{FF2B5EF4-FFF2-40B4-BE49-F238E27FC236}">
                  <a16:creationId xmlns:a16="http://schemas.microsoft.com/office/drawing/2014/main" id="{D88F5482-AEF8-41C7-A634-5B439C974314}"/>
                </a:ext>
              </a:extLst>
            </p:cNvPr>
            <p:cNvGrpSpPr/>
            <p:nvPr/>
          </p:nvGrpSpPr>
          <p:grpSpPr>
            <a:xfrm>
              <a:off x="0" y="0"/>
              <a:ext cx="12192000" cy="749684"/>
              <a:chOff x="0" y="0"/>
              <a:chExt cx="12192000" cy="749684"/>
            </a:xfrm>
          </p:grpSpPr>
          <p:sp>
            <p:nvSpPr>
              <p:cNvPr id="25" name="正方形/長方形 24">
                <a:extLst>
                  <a:ext uri="{FF2B5EF4-FFF2-40B4-BE49-F238E27FC236}">
                    <a16:creationId xmlns:a16="http://schemas.microsoft.com/office/drawing/2014/main" id="{891AFFF7-E80A-444D-8303-3EB18E425635}"/>
                  </a:ext>
                </a:extLst>
              </p:cNvPr>
              <p:cNvSpPr/>
              <p:nvPr/>
            </p:nvSpPr>
            <p:spPr>
              <a:xfrm>
                <a:off x="0" y="24688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defRPr/>
                </a:pPr>
                <a:endParaRPr lang="en-US" altLang="ja-JP" sz="2800" b="1" kern="0" dirty="0">
                  <a:solidFill>
                    <a:schemeClr val="tx1"/>
                  </a:solidFill>
                </a:endParaRPr>
              </a:p>
            </p:txBody>
          </p:sp>
          <p:cxnSp>
            <p:nvCxnSpPr>
              <p:cNvPr id="26" name="直線コネクタ 25">
                <a:extLst>
                  <a:ext uri="{FF2B5EF4-FFF2-40B4-BE49-F238E27FC236}">
                    <a16:creationId xmlns:a16="http://schemas.microsoft.com/office/drawing/2014/main" id="{D67656D2-E396-4611-95BC-DA90422EB051}"/>
                  </a:ext>
                </a:extLst>
              </p:cNvPr>
              <p:cNvCxnSpPr/>
              <p:nvPr/>
            </p:nvCxnSpPr>
            <p:spPr>
              <a:xfrm flipV="1">
                <a:off x="0" y="247608"/>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DC6FF47B-98F5-4A26-A77E-B59103039779}"/>
                  </a:ext>
                </a:extLst>
              </p:cNvPr>
              <p:cNvGrpSpPr/>
              <p:nvPr/>
            </p:nvGrpSpPr>
            <p:grpSpPr>
              <a:xfrm>
                <a:off x="11438938" y="0"/>
                <a:ext cx="753062" cy="749684"/>
                <a:chOff x="2577737" y="461555"/>
                <a:chExt cx="3780000" cy="3779125"/>
              </a:xfrm>
              <a:solidFill>
                <a:srgbClr val="C00000"/>
              </a:solidFill>
              <a:effectLst/>
            </p:grpSpPr>
            <p:sp>
              <p:nvSpPr>
                <p:cNvPr id="28" name="正方形/長方形 27">
                  <a:extLst>
                    <a:ext uri="{FF2B5EF4-FFF2-40B4-BE49-F238E27FC236}">
                      <a16:creationId xmlns:a16="http://schemas.microsoft.com/office/drawing/2014/main" id="{9577B585-1C43-48D9-A11F-22F5171E17F0}"/>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29" name="正方形/長方形 28">
                  <a:extLst>
                    <a:ext uri="{FF2B5EF4-FFF2-40B4-BE49-F238E27FC236}">
                      <a16:creationId xmlns:a16="http://schemas.microsoft.com/office/drawing/2014/main" id="{6E0586D2-4800-4A39-B94B-D8667BC184F1}"/>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ボ</a:t>
                  </a:r>
                </a:p>
              </p:txBody>
            </p:sp>
            <p:sp>
              <p:nvSpPr>
                <p:cNvPr id="30" name="正方形/長方形 29">
                  <a:extLst>
                    <a:ext uri="{FF2B5EF4-FFF2-40B4-BE49-F238E27FC236}">
                      <a16:creationId xmlns:a16="http://schemas.microsoft.com/office/drawing/2014/main" id="{28D70A9F-C02F-49B1-9F48-A901236EFC35}"/>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a:solidFill>
                        <a:schemeClr val="bg1"/>
                      </a:solidFill>
                      <a:latin typeface="Adobe Gothic Std B" panose="020B0800000000000000" pitchFamily="34" charset="-128"/>
                      <a:ea typeface="Adobe Gothic Std B" panose="020B0800000000000000" pitchFamily="34" charset="-128"/>
                    </a:rPr>
                    <a:t>ト</a:t>
                  </a:r>
                </a:p>
              </p:txBody>
            </p:sp>
            <p:sp>
              <p:nvSpPr>
                <p:cNvPr id="31" name="正方形/長方形 30">
                  <a:extLst>
                    <a:ext uri="{FF2B5EF4-FFF2-40B4-BE49-F238E27FC236}">
                      <a16:creationId xmlns:a16="http://schemas.microsoft.com/office/drawing/2014/main" id="{33367679-1038-4C1C-B2E3-FCE66EFF0103}"/>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grpSp>
        <p:sp>
          <p:nvSpPr>
            <p:cNvPr id="18" name="テキスト ボックス 17">
              <a:extLst>
                <a:ext uri="{FF2B5EF4-FFF2-40B4-BE49-F238E27FC236}">
                  <a16:creationId xmlns:a16="http://schemas.microsoft.com/office/drawing/2014/main" id="{3329716B-7FDF-444E-B307-A0ABACA05368}"/>
                </a:ext>
              </a:extLst>
            </p:cNvPr>
            <p:cNvSpPr txBox="1"/>
            <p:nvPr/>
          </p:nvSpPr>
          <p:spPr>
            <a:xfrm>
              <a:off x="2959656" y="237558"/>
              <a:ext cx="6296688" cy="523220"/>
            </a:xfrm>
            <a:prstGeom prst="rect">
              <a:avLst/>
            </a:prstGeom>
            <a:noFill/>
          </p:spPr>
          <p:txBody>
            <a:bodyPr wrap="square" rtlCol="0">
              <a:spAutoFit/>
            </a:bodyPr>
            <a:lstStyle/>
            <a:p>
              <a:pPr algn="ctr"/>
              <a:r>
                <a:rPr lang="ja-JP" altLang="en-US" sz="2800" b="1" i="1" kern="0" dirty="0">
                  <a:solidFill>
                    <a:schemeClr val="tx1"/>
                  </a:solidFill>
                  <a:effectLst>
                    <a:outerShdw blurRad="38100" dist="38100" dir="2700000" algn="tl">
                      <a:srgbClr val="000000">
                        <a:alpha val="43137"/>
                      </a:srgbClr>
                    </a:outerShdw>
                  </a:effectLst>
                  <a:latin typeface="+mn-ea"/>
                  <a:cs typeface="Segoe UI" panose="020B0502040204020203" pitchFamily="34" charset="0"/>
                </a:rPr>
                <a:t>感覚の重要性</a:t>
              </a:r>
              <a:endParaRPr lang="en-US" altLang="ja-JP" sz="2800" b="1" i="1" kern="0" dirty="0">
                <a:solidFill>
                  <a:schemeClr val="tx1"/>
                </a:solidFill>
                <a:effectLst>
                  <a:outerShdw blurRad="38100" dist="38100" dir="2700000" algn="tl">
                    <a:srgbClr val="000000">
                      <a:alpha val="43137"/>
                    </a:srgbClr>
                  </a:outerShdw>
                </a:effectLst>
                <a:latin typeface="+mn-ea"/>
              </a:endParaRPr>
            </a:p>
          </p:txBody>
        </p:sp>
      </p:grpSp>
      <p:pic>
        <p:nvPicPr>
          <p:cNvPr id="8" name="図 7">
            <a:extLst>
              <a:ext uri="{FF2B5EF4-FFF2-40B4-BE49-F238E27FC236}">
                <a16:creationId xmlns:a16="http://schemas.microsoft.com/office/drawing/2014/main" id="{40A122A6-8126-48B4-9929-088FBDD14C31}"/>
              </a:ext>
            </a:extLst>
          </p:cNvPr>
          <p:cNvPicPr>
            <a:picLocks noChangeAspect="1"/>
          </p:cNvPicPr>
          <p:nvPr/>
        </p:nvPicPr>
        <p:blipFill>
          <a:blip r:embed="rId3"/>
          <a:stretch>
            <a:fillRect/>
          </a:stretch>
        </p:blipFill>
        <p:spPr>
          <a:xfrm>
            <a:off x="2947656" y="1545980"/>
            <a:ext cx="6296688" cy="5232924"/>
          </a:xfrm>
          <a:prstGeom prst="rect">
            <a:avLst/>
          </a:prstGeom>
        </p:spPr>
      </p:pic>
    </p:spTree>
    <p:extLst>
      <p:ext uri="{BB962C8B-B14F-4D97-AF65-F5344CB8AC3E}">
        <p14:creationId xmlns:p14="http://schemas.microsoft.com/office/powerpoint/2010/main" val="7202144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6440</TotalTime>
  <Words>2497</Words>
  <Application>Microsoft Office PowerPoint</Application>
  <PresentationFormat>ワイド画面</PresentationFormat>
  <Paragraphs>261</Paragraphs>
  <Slides>22</Slides>
  <Notes>16</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Adobe Gothic Std B</vt:lpstr>
      <vt:lpstr>Hiragino Kaku Gothic ProN</vt:lpstr>
      <vt:lpstr>YakuHanJPs</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齋藤潤孝</dc:creator>
  <cp:lastModifiedBy>shotaro.ymkw@gmail.com</cp:lastModifiedBy>
  <cp:revision>198</cp:revision>
  <dcterms:created xsi:type="dcterms:W3CDTF">2016-07-16T15:55:19Z</dcterms:created>
  <dcterms:modified xsi:type="dcterms:W3CDTF">2023-06-15T14:04:32Z</dcterms:modified>
</cp:coreProperties>
</file>