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687" r:id="rId2"/>
    <p:sldId id="751" r:id="rId3"/>
    <p:sldId id="789" r:id="rId4"/>
    <p:sldId id="790" r:id="rId5"/>
    <p:sldId id="791" r:id="rId6"/>
    <p:sldId id="792" r:id="rId7"/>
    <p:sldId id="793" r:id="rId8"/>
    <p:sldId id="794" r:id="rId9"/>
    <p:sldId id="795" r:id="rId10"/>
    <p:sldId id="796" r:id="rId11"/>
    <p:sldId id="753" r:id="rId12"/>
    <p:sldId id="760" r:id="rId13"/>
    <p:sldId id="779" r:id="rId14"/>
    <p:sldId id="762" r:id="rId15"/>
    <p:sldId id="761" r:id="rId16"/>
    <p:sldId id="763" r:id="rId17"/>
    <p:sldId id="764" r:id="rId18"/>
    <p:sldId id="765" r:id="rId19"/>
    <p:sldId id="766" r:id="rId20"/>
    <p:sldId id="767" r:id="rId21"/>
    <p:sldId id="768" r:id="rId22"/>
    <p:sldId id="769" r:id="rId23"/>
    <p:sldId id="773" r:id="rId24"/>
    <p:sldId id="686" r:id="rId25"/>
    <p:sldId id="771" r:id="rId26"/>
    <p:sldId id="772" r:id="rId27"/>
    <p:sldId id="774" r:id="rId28"/>
    <p:sldId id="775" r:id="rId29"/>
    <p:sldId id="776" r:id="rId30"/>
    <p:sldId id="777" r:id="rId31"/>
    <p:sldId id="778" r:id="rId32"/>
    <p:sldId id="780" r:id="rId33"/>
    <p:sldId id="781" r:id="rId34"/>
    <p:sldId id="782" r:id="rId35"/>
    <p:sldId id="783" r:id="rId36"/>
    <p:sldId id="785" r:id="rId37"/>
    <p:sldId id="801" r:id="rId38"/>
    <p:sldId id="802" r:id="rId39"/>
    <p:sldId id="803" r:id="rId40"/>
    <p:sldId id="806" r:id="rId41"/>
    <p:sldId id="797" r:id="rId42"/>
    <p:sldId id="798" r:id="rId43"/>
    <p:sldId id="809" r:id="rId44"/>
    <p:sldId id="810" r:id="rId45"/>
    <p:sldId id="811" r:id="rId46"/>
    <p:sldId id="812" r:id="rId47"/>
    <p:sldId id="813" r:id="rId48"/>
    <p:sldId id="814" r:id="rId49"/>
    <p:sldId id="815" r:id="rId50"/>
    <p:sldId id="816" r:id="rId51"/>
    <p:sldId id="817" r:id="rId52"/>
    <p:sldId id="818" r:id="rId53"/>
    <p:sldId id="670" r:id="rId54"/>
    <p:sldId id="671" r:id="rId55"/>
    <p:sldId id="672" r:id="rId56"/>
    <p:sldId id="800" r:id="rId57"/>
    <p:sldId id="673" r:id="rId58"/>
    <p:sldId id="674" r:id="rId59"/>
    <p:sldId id="675" r:id="rId60"/>
    <p:sldId id="676" r:id="rId61"/>
    <p:sldId id="677" r:id="rId62"/>
    <p:sldId id="678" r:id="rId63"/>
    <p:sldId id="799" r:id="rId64"/>
    <p:sldId id="679" r:id="rId65"/>
    <p:sldId id="680" r:id="rId66"/>
    <p:sldId id="681" r:id="rId67"/>
    <p:sldId id="682" r:id="rId68"/>
    <p:sldId id="683" r:id="rId69"/>
    <p:sldId id="684" r:id="rId70"/>
    <p:sldId id="685" r:id="rId71"/>
    <p:sldId id="660" r:id="rId72"/>
    <p:sldId id="661" r:id="rId73"/>
    <p:sldId id="658" r:id="rId74"/>
    <p:sldId id="659" r:id="rId75"/>
    <p:sldId id="637" r:id="rId76"/>
    <p:sldId id="517" r:id="rId77"/>
    <p:sldId id="510" r:id="rId78"/>
    <p:sldId id="511" r:id="rId79"/>
    <p:sldId id="513" r:id="rId80"/>
    <p:sldId id="514" r:id="rId81"/>
  </p:sldIdLst>
  <p:sldSz cx="12192000" cy="6858000"/>
  <p:notesSz cx="10020300" cy="68881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838" autoAdjust="0"/>
  </p:normalViewPr>
  <p:slideViewPr>
    <p:cSldViewPr snapToGrid="0">
      <p:cViewPr varScale="1">
        <p:scale>
          <a:sx n="92" d="100"/>
          <a:sy n="92" d="100"/>
        </p:scale>
        <p:origin x="25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A4FED3C0-BC84-42CA-B8BE-EC3C057D3E65}" type="datetimeFigureOut">
              <a:rPr kumimoji="1" lang="ja-JP" altLang="en-US" smtClean="0"/>
              <a:t>2021/4/13</a:t>
            </a:fld>
            <a:endParaRPr kumimoji="1" lang="ja-JP" altLang="en-US"/>
          </a:p>
        </p:txBody>
      </p:sp>
      <p:sp>
        <p:nvSpPr>
          <p:cNvPr id="4" name="スライド イメージ プレースホルダー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B27143E5-4184-4D0C-84A8-2578D73CDC79}" type="slidenum">
              <a:rPr kumimoji="1" lang="ja-JP" altLang="en-US" smtClean="0"/>
              <a:t>‹#›</a:t>
            </a:fld>
            <a:endParaRPr kumimoji="1" lang="ja-JP" altLang="en-US"/>
          </a:p>
        </p:txBody>
      </p:sp>
    </p:spTree>
    <p:extLst>
      <p:ext uri="{BB962C8B-B14F-4D97-AF65-F5344CB8AC3E}">
        <p14:creationId xmlns:p14="http://schemas.microsoft.com/office/powerpoint/2010/main" val="16231890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ncbi.nlm.nih.gov/pmc/articles/PMC4793016/#r17" TargetMode="External"/><Relationship Id="rId3" Type="http://schemas.openxmlformats.org/officeDocument/2006/relationships/hyperlink" Target="https://www.ncbi.nlm.nih.gov/pmc/articles/PMC4793016/#r14" TargetMode="External"/><Relationship Id="rId7" Type="http://schemas.openxmlformats.org/officeDocument/2006/relationships/hyperlink" Target="https://www.ncbi.nlm.nih.gov/pmc/articles/PMC4793016/#r5"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www.ncbi.nlm.nih.gov/pmc/articles/PMC4793016/#r3" TargetMode="External"/><Relationship Id="rId5" Type="http://schemas.openxmlformats.org/officeDocument/2006/relationships/hyperlink" Target="https://www.ncbi.nlm.nih.gov/pmc/articles/PMC4793016/#r16" TargetMode="External"/><Relationship Id="rId10" Type="http://schemas.openxmlformats.org/officeDocument/2006/relationships/hyperlink" Target="https://www.ncbi.nlm.nih.gov/pmc/articles/PMC4793016/#r19" TargetMode="External"/><Relationship Id="rId4" Type="http://schemas.openxmlformats.org/officeDocument/2006/relationships/hyperlink" Target="https://www.ncbi.nlm.nih.gov/pmc/articles/PMC4793016/#r15" TargetMode="External"/><Relationship Id="rId9" Type="http://schemas.openxmlformats.org/officeDocument/2006/relationships/hyperlink" Target="https://www.ncbi.nlm.nih.gov/pmc/articles/PMC4793016/#r18"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200" indent="-457200">
              <a:lnSpc>
                <a:spcPct val="150000"/>
              </a:lnSpc>
              <a:buFont typeface="Wingdings" panose="05000000000000000000" pitchFamily="2" charset="2"/>
              <a:buChar char="p"/>
            </a:pPr>
            <a:r>
              <a:rPr lang="ja-JP" altLang="en-US" b="1" dirty="0"/>
              <a:t>寝返りが出来ないと何が問題？</a:t>
            </a:r>
            <a:endParaRPr lang="en-US" altLang="ja-JP" b="1" dirty="0"/>
          </a:p>
          <a:p>
            <a:pPr marL="457200" indent="-457200">
              <a:lnSpc>
                <a:spcPct val="150000"/>
              </a:lnSpc>
              <a:buFont typeface="Wingdings" panose="05000000000000000000" pitchFamily="2" charset="2"/>
              <a:buChar char="p"/>
            </a:pPr>
            <a:r>
              <a:rPr lang="ja-JP" altLang="en-US" b="1" dirty="0"/>
              <a:t>寝返り方に良い・悪いはあるのか？</a:t>
            </a:r>
            <a:endParaRPr lang="en-US" altLang="ja-JP" b="1" dirty="0"/>
          </a:p>
          <a:p>
            <a:pPr marL="457200" indent="-457200">
              <a:lnSpc>
                <a:spcPct val="150000"/>
              </a:lnSpc>
              <a:buFont typeface="Wingdings" panose="05000000000000000000" pitchFamily="2" charset="2"/>
              <a:buChar char="p"/>
            </a:pPr>
            <a:r>
              <a:rPr lang="ja-JP" altLang="en-US" b="1" dirty="0"/>
              <a:t>日々の治療で寝返りを治療する？</a:t>
            </a:r>
            <a:endParaRPr lang="en-US" altLang="ja-JP" b="1" dirty="0"/>
          </a:p>
          <a:p>
            <a:pPr marL="457200" indent="-457200">
              <a:lnSpc>
                <a:spcPct val="150000"/>
              </a:lnSpc>
              <a:buFont typeface="Wingdings" panose="05000000000000000000" pitchFamily="2" charset="2"/>
              <a:buChar char="p"/>
            </a:pPr>
            <a:r>
              <a:rPr lang="ja-JP" altLang="en-US" b="1" dirty="0"/>
              <a:t>寝返りから他の動作が予測できるか？</a:t>
            </a:r>
            <a:endParaRPr lang="en-US" altLang="ja-JP" b="1"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a:t>
            </a:fld>
            <a:endParaRPr kumimoji="1" lang="ja-JP" altLang="en-US"/>
          </a:p>
        </p:txBody>
      </p:sp>
    </p:spTree>
    <p:extLst>
      <p:ext uri="{BB962C8B-B14F-4D97-AF65-F5344CB8AC3E}">
        <p14:creationId xmlns:p14="http://schemas.microsoft.com/office/powerpoint/2010/main" val="194909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頸椎１・２　上位頸椎</a:t>
            </a:r>
            <a:endParaRPr kumimoji="1" lang="en-US" altLang="ja-JP" dirty="0"/>
          </a:p>
          <a:p>
            <a:endParaRPr kumimoji="1" lang="en-US" altLang="ja-JP" dirty="0"/>
          </a:p>
          <a:p>
            <a:r>
              <a:rPr kumimoji="1" lang="ja-JP" altLang="en-US" dirty="0"/>
              <a:t>３～７　　下位頸椎</a:t>
            </a:r>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19</a:t>
            </a:fld>
            <a:endParaRPr kumimoji="1" lang="ja-JP" altLang="en-US"/>
          </a:p>
        </p:txBody>
      </p:sp>
    </p:spTree>
    <p:extLst>
      <p:ext uri="{BB962C8B-B14F-4D97-AF65-F5344CB8AC3E}">
        <p14:creationId xmlns:p14="http://schemas.microsoft.com/office/powerpoint/2010/main" val="3969093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20</a:t>
            </a:fld>
            <a:endParaRPr kumimoji="1" lang="ja-JP" altLang="en-US"/>
          </a:p>
        </p:txBody>
      </p:sp>
    </p:spTree>
    <p:extLst>
      <p:ext uri="{BB962C8B-B14F-4D97-AF65-F5344CB8AC3E}">
        <p14:creationId xmlns:p14="http://schemas.microsoft.com/office/powerpoint/2010/main" val="424390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頸長筋が主動作筋で良いコントロールを行う</a:t>
            </a:r>
            <a:endParaRPr kumimoji="1" lang="en-US" altLang="ja-JP" dirty="0"/>
          </a:p>
          <a:p>
            <a:r>
              <a:rPr kumimoji="1" lang="ja-JP" altLang="en-US" dirty="0"/>
              <a:t>最深層にある筋肉なのでむち打ちで肉離れしやすい</a:t>
            </a:r>
            <a:endParaRPr kumimoji="1" lang="en-US" altLang="ja-JP" dirty="0"/>
          </a:p>
          <a:p>
            <a:endParaRPr kumimoji="1" lang="en-US" altLang="ja-JP" dirty="0"/>
          </a:p>
          <a:p>
            <a:r>
              <a:rPr kumimoji="1" lang="ja-JP" altLang="en-US" dirty="0"/>
              <a:t>頸椎のバーティカルエクステンション</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21</a:t>
            </a:fld>
            <a:endParaRPr kumimoji="1" lang="ja-JP" altLang="en-US"/>
          </a:p>
        </p:txBody>
      </p:sp>
    </p:spTree>
    <p:extLst>
      <p:ext uri="{BB962C8B-B14F-4D97-AF65-F5344CB8AC3E}">
        <p14:creationId xmlns:p14="http://schemas.microsoft.com/office/powerpoint/2010/main" val="2178169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22</a:t>
            </a:fld>
            <a:endParaRPr kumimoji="1" lang="ja-JP" altLang="en-US"/>
          </a:p>
        </p:txBody>
      </p:sp>
    </p:spTree>
    <p:extLst>
      <p:ext uri="{BB962C8B-B14F-4D97-AF65-F5344CB8AC3E}">
        <p14:creationId xmlns:p14="http://schemas.microsoft.com/office/powerpoint/2010/main" val="379898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 </a:t>
            </a:r>
            <a:r>
              <a:rPr kumimoji="1" lang="ja-JP" altLang="en-US" dirty="0"/>
              <a:t>パン</a:t>
            </a:r>
            <a:r>
              <a:rPr kumimoji="1" lang="en-US" altLang="ja-JP" dirty="0"/>
              <a:t>(A)</a:t>
            </a:r>
            <a:r>
              <a:rPr kumimoji="1" lang="ja-JP" altLang="en-US" dirty="0"/>
              <a:t>と米</a:t>
            </a:r>
            <a:r>
              <a:rPr kumimoji="1" lang="en-US" altLang="ja-JP" dirty="0"/>
              <a:t>(B)</a:t>
            </a:r>
            <a:r>
              <a:rPr kumimoji="1" lang="ja-JP" altLang="en-US" dirty="0"/>
              <a:t>の咀嚼時の顎運動と咀嚼筋活動。顎運動の軌跡の垂直方向（</a:t>
            </a:r>
            <a:r>
              <a:rPr kumimoji="1" lang="en-US" altLang="ja-JP" dirty="0"/>
              <a:t>Vert</a:t>
            </a:r>
            <a:r>
              <a:rPr kumimoji="1" lang="ja-JP" altLang="en-US" dirty="0"/>
              <a:t>）と水平方向（</a:t>
            </a:r>
            <a:r>
              <a:rPr kumimoji="1" lang="en-US" altLang="ja-JP" dirty="0" err="1"/>
              <a:t>Horiz</a:t>
            </a:r>
            <a:r>
              <a:rPr kumimoji="1" lang="ja-JP" altLang="en-US" dirty="0"/>
              <a:t>）の成分と右咀嚼筋　咬筋（</a:t>
            </a:r>
            <a:r>
              <a:rPr kumimoji="1" lang="en-US" altLang="ja-JP" dirty="0"/>
              <a:t>Mass</a:t>
            </a:r>
            <a:r>
              <a:rPr kumimoji="1" lang="ja-JP" altLang="en-US" dirty="0"/>
              <a:t>）、顎二腹筋（</a:t>
            </a:r>
            <a:r>
              <a:rPr kumimoji="1" lang="en-US" altLang="ja-JP" dirty="0"/>
              <a:t>Dig</a:t>
            </a:r>
            <a:r>
              <a:rPr kumimoji="1" lang="ja-JP" altLang="en-US" dirty="0"/>
              <a:t>）、甲状舌骨筋（</a:t>
            </a:r>
            <a:r>
              <a:rPr kumimoji="1" lang="en-US" altLang="ja-JP" dirty="0"/>
              <a:t>Thy</a:t>
            </a:r>
            <a:r>
              <a:rPr kumimoji="1" lang="ja-JP" altLang="en-US" dirty="0"/>
              <a:t>）の活動を時系列で示しています。嚥下は、胸腺筋活動のところに「</a:t>
            </a:r>
            <a:r>
              <a:rPr kumimoji="1" lang="en-US" altLang="ja-JP" dirty="0"/>
              <a:t>'s'</a:t>
            </a:r>
            <a:r>
              <a:rPr kumimoji="1" lang="ja-JP" altLang="en-US" dirty="0"/>
              <a:t>」の文字で示されています。咀嚼時には</a:t>
            </a:r>
            <a:r>
              <a:rPr kumimoji="1" lang="en-US" altLang="ja-JP" dirty="0"/>
              <a:t>Masseter</a:t>
            </a:r>
            <a:r>
              <a:rPr kumimoji="1" lang="ja-JP" altLang="en-US" dirty="0"/>
              <a:t>の活動が抑制されることが多く、矢印で示されています。</a:t>
            </a:r>
            <a:endParaRPr kumimoji="1" lang="en-US" altLang="ja-JP" dirty="0"/>
          </a:p>
          <a:p>
            <a:endParaRPr kumimoji="1" lang="en-US" altLang="ja-JP" dirty="0"/>
          </a:p>
          <a:p>
            <a:r>
              <a:rPr lang="en-US" altLang="ja-JP" dirty="0"/>
              <a:t>. Jaw movements and masticatory muscle activities during bread (A) and rice (B) chewing. Vertical (Vert) and horizontal (</a:t>
            </a:r>
            <a:r>
              <a:rPr lang="en-US" altLang="ja-JP" dirty="0" err="1"/>
              <a:t>Horiz</a:t>
            </a:r>
            <a:r>
              <a:rPr lang="en-US" altLang="ja-JP" dirty="0"/>
              <a:t>) components in the jaw movement trajectories and right masseter (Mass), digastric (Dig) and thyrohyoid (Thy) muscle activities are shown in time sequence. Swallows are indicated by letter's' marked at the thyrohyoid muscle activity. Inhibitory periods in the masseter activity were often observed during rice chewing and are </a:t>
            </a:r>
            <a:r>
              <a:rPr lang="en-US" altLang="ja-JP" dirty="0" err="1"/>
              <a:t>indicated'by</a:t>
            </a:r>
            <a:r>
              <a:rPr lang="en-US" altLang="ja-JP" dirty="0"/>
              <a:t> arrows. </a:t>
            </a:r>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23</a:t>
            </a:fld>
            <a:endParaRPr kumimoji="1" lang="ja-JP" altLang="en-US"/>
          </a:p>
        </p:txBody>
      </p:sp>
    </p:spTree>
    <p:extLst>
      <p:ext uri="{BB962C8B-B14F-4D97-AF65-F5344CB8AC3E}">
        <p14:creationId xmlns:p14="http://schemas.microsoft.com/office/powerpoint/2010/main" val="2595720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25</a:t>
            </a:fld>
            <a:endParaRPr kumimoji="1" lang="ja-JP" altLang="en-US"/>
          </a:p>
        </p:txBody>
      </p:sp>
    </p:spTree>
    <p:extLst>
      <p:ext uri="{BB962C8B-B14F-4D97-AF65-F5344CB8AC3E}">
        <p14:creationId xmlns:p14="http://schemas.microsoft.com/office/powerpoint/2010/main" val="212279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26</a:t>
            </a:fld>
            <a:endParaRPr kumimoji="1" lang="ja-JP" altLang="en-US"/>
          </a:p>
        </p:txBody>
      </p:sp>
    </p:spTree>
    <p:extLst>
      <p:ext uri="{BB962C8B-B14F-4D97-AF65-F5344CB8AC3E}">
        <p14:creationId xmlns:p14="http://schemas.microsoft.com/office/powerpoint/2010/main" val="3767119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27</a:t>
            </a:fld>
            <a:endParaRPr kumimoji="1" lang="ja-JP" altLang="en-US"/>
          </a:p>
        </p:txBody>
      </p:sp>
    </p:spTree>
    <p:extLst>
      <p:ext uri="{BB962C8B-B14F-4D97-AF65-F5344CB8AC3E}">
        <p14:creationId xmlns:p14="http://schemas.microsoft.com/office/powerpoint/2010/main" val="226101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28</a:t>
            </a:fld>
            <a:endParaRPr kumimoji="1" lang="ja-JP" altLang="en-US"/>
          </a:p>
        </p:txBody>
      </p:sp>
    </p:spTree>
    <p:extLst>
      <p:ext uri="{BB962C8B-B14F-4D97-AF65-F5344CB8AC3E}">
        <p14:creationId xmlns:p14="http://schemas.microsoft.com/office/powerpoint/2010/main" val="3501491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29</a:t>
            </a:fld>
            <a:endParaRPr kumimoji="1" lang="ja-JP" altLang="en-US"/>
          </a:p>
        </p:txBody>
      </p:sp>
    </p:spTree>
    <p:extLst>
      <p:ext uri="{BB962C8B-B14F-4D97-AF65-F5344CB8AC3E}">
        <p14:creationId xmlns:p14="http://schemas.microsoft.com/office/powerpoint/2010/main" val="119166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11</a:t>
            </a:fld>
            <a:endParaRPr kumimoji="1" lang="ja-JP" altLang="en-US"/>
          </a:p>
        </p:txBody>
      </p:sp>
    </p:spTree>
    <p:extLst>
      <p:ext uri="{BB962C8B-B14F-4D97-AF65-F5344CB8AC3E}">
        <p14:creationId xmlns:p14="http://schemas.microsoft.com/office/powerpoint/2010/main" val="1433912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30</a:t>
            </a:fld>
            <a:endParaRPr kumimoji="1" lang="ja-JP" altLang="en-US"/>
          </a:p>
        </p:txBody>
      </p:sp>
    </p:spTree>
    <p:extLst>
      <p:ext uri="{BB962C8B-B14F-4D97-AF65-F5344CB8AC3E}">
        <p14:creationId xmlns:p14="http://schemas.microsoft.com/office/powerpoint/2010/main" val="2458230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buFont typeface="Wingdings" panose="05000000000000000000" pitchFamily="2" charset="2"/>
              <a:buChar char="p"/>
            </a:pPr>
            <a:r>
              <a:rPr lang="ja-JP" altLang="en-US" sz="1200" b="1" dirty="0"/>
              <a:t>つまり非麻痺側への寝返りには努力的となりやすく，効率的ではない可能性がある</a:t>
            </a:r>
            <a:endParaRPr lang="en-US" altLang="ja-JP" sz="1200" b="1" dirty="0"/>
          </a:p>
          <a:p>
            <a:pPr>
              <a:lnSpc>
                <a:spcPct val="150000"/>
              </a:lnSpc>
              <a:buFont typeface="Wingdings" panose="05000000000000000000" pitchFamily="2" charset="2"/>
              <a:buChar char="p"/>
            </a:pPr>
            <a:r>
              <a:rPr lang="ja-JP" altLang="en-US" sz="1200" b="1" dirty="0"/>
              <a:t>上肢の機能が悪いと寝返りも難しくなる可能性がある</a:t>
            </a:r>
            <a:endParaRPr lang="en-US" altLang="ja-JP" sz="1200" b="1" dirty="0"/>
          </a:p>
          <a:p>
            <a:pPr>
              <a:lnSpc>
                <a:spcPct val="150000"/>
              </a:lnSpc>
              <a:buFont typeface="Wingdings" panose="05000000000000000000" pitchFamily="2" charset="2"/>
              <a:buChar char="p"/>
            </a:pPr>
            <a:r>
              <a:rPr lang="ja-JP" altLang="en-US" sz="1200" b="1" dirty="0"/>
              <a:t>戻ってくるときにもコントロールされていない可能性がある</a:t>
            </a:r>
            <a:endParaRPr lang="en-US" altLang="ja-JP" sz="1200" b="1"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31</a:t>
            </a:fld>
            <a:endParaRPr kumimoji="1" lang="ja-JP" altLang="en-US"/>
          </a:p>
        </p:txBody>
      </p:sp>
    </p:spTree>
    <p:extLst>
      <p:ext uri="{BB962C8B-B14F-4D97-AF65-F5344CB8AC3E}">
        <p14:creationId xmlns:p14="http://schemas.microsoft.com/office/powerpoint/2010/main" val="1514084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32</a:t>
            </a:fld>
            <a:endParaRPr kumimoji="1" lang="ja-JP" altLang="en-US"/>
          </a:p>
        </p:txBody>
      </p:sp>
    </p:spTree>
    <p:extLst>
      <p:ext uri="{BB962C8B-B14F-4D97-AF65-F5344CB8AC3E}">
        <p14:creationId xmlns:p14="http://schemas.microsoft.com/office/powerpoint/2010/main" val="4080762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33</a:t>
            </a:fld>
            <a:endParaRPr kumimoji="1" lang="ja-JP" altLang="en-US"/>
          </a:p>
        </p:txBody>
      </p:sp>
    </p:spTree>
    <p:extLst>
      <p:ext uri="{BB962C8B-B14F-4D97-AF65-F5344CB8AC3E}">
        <p14:creationId xmlns:p14="http://schemas.microsoft.com/office/powerpoint/2010/main" val="3933810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34</a:t>
            </a:fld>
            <a:endParaRPr kumimoji="1" lang="ja-JP" altLang="en-US"/>
          </a:p>
        </p:txBody>
      </p:sp>
    </p:spTree>
    <p:extLst>
      <p:ext uri="{BB962C8B-B14F-4D97-AF65-F5344CB8AC3E}">
        <p14:creationId xmlns:p14="http://schemas.microsoft.com/office/powerpoint/2010/main" val="2564012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35</a:t>
            </a:fld>
            <a:endParaRPr kumimoji="1" lang="ja-JP" altLang="en-US"/>
          </a:p>
        </p:txBody>
      </p:sp>
    </p:spTree>
    <p:extLst>
      <p:ext uri="{BB962C8B-B14F-4D97-AF65-F5344CB8AC3E}">
        <p14:creationId xmlns:p14="http://schemas.microsoft.com/office/powerpoint/2010/main" val="1286353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36</a:t>
            </a:fld>
            <a:endParaRPr kumimoji="1" lang="ja-JP" altLang="en-US"/>
          </a:p>
        </p:txBody>
      </p:sp>
    </p:spTree>
    <p:extLst>
      <p:ext uri="{BB962C8B-B14F-4D97-AF65-F5344CB8AC3E}">
        <p14:creationId xmlns:p14="http://schemas.microsoft.com/office/powerpoint/2010/main" val="3220971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dirty="0"/>
              <a:t>・この作品の目的は、仰臥位から​​横臥に転がる際の前部体幹と近位四肢筋の役割についての洞察を得ることでした。参加者は</a:t>
            </a:r>
            <a:r>
              <a:rPr lang="en-US" altLang="ja-JP" sz="1200" dirty="0"/>
              <a:t>17</a:t>
            </a:r>
            <a:r>
              <a:rPr lang="ja-JP" altLang="en-US" sz="1200" dirty="0"/>
              <a:t>人の片麻痺患者と</a:t>
            </a:r>
            <a:r>
              <a:rPr lang="en-US" altLang="ja-JP" sz="1200" dirty="0"/>
              <a:t>14</a:t>
            </a:r>
            <a:r>
              <a:rPr lang="ja-JP" altLang="en-US" sz="1200" dirty="0"/>
              <a:t>人の健康な被験者でした。胸鎖乳突筋（</a:t>
            </a:r>
            <a:r>
              <a:rPr lang="en-US" altLang="ja-JP" sz="1200" dirty="0" err="1"/>
              <a:t>ScM</a:t>
            </a:r>
            <a:r>
              <a:rPr lang="ja-JP" altLang="en-US" sz="1200" dirty="0"/>
              <a:t>）、大胸筋筋（</a:t>
            </a:r>
            <a:r>
              <a:rPr lang="en-US" altLang="ja-JP" sz="1200" dirty="0"/>
              <a:t>PM</a:t>
            </a:r>
            <a:r>
              <a:rPr lang="ja-JP" altLang="en-US" sz="1200" dirty="0"/>
              <a:t>）、外腹斜筋（</a:t>
            </a:r>
            <a:r>
              <a:rPr lang="en-US" altLang="ja-JP" sz="1200" dirty="0" err="1"/>
              <a:t>ExO</a:t>
            </a:r>
            <a:r>
              <a:rPr lang="ja-JP" altLang="en-US" sz="1200" dirty="0"/>
              <a:t>）、および大腿直筋（</a:t>
            </a:r>
            <a:r>
              <a:rPr lang="en-US" altLang="ja-JP" sz="1200" dirty="0"/>
              <a:t>RF</a:t>
            </a:r>
            <a:r>
              <a:rPr lang="ja-JP" altLang="en-US" sz="1200" dirty="0"/>
              <a:t>）筋対の筋電図（</a:t>
            </a:r>
            <a:r>
              <a:rPr lang="en-US" altLang="ja-JP" sz="1200" dirty="0"/>
              <a:t>EMG</a:t>
            </a:r>
            <a:r>
              <a:rPr lang="ja-JP" altLang="en-US" sz="1200" dirty="0"/>
              <a:t>）活動をローリングパフォーマンス中に記録した。分析には</a:t>
            </a:r>
            <a:r>
              <a:rPr lang="en-US" altLang="ja-JP" sz="1200" dirty="0"/>
              <a:t>EMG</a:t>
            </a:r>
            <a:r>
              <a:rPr lang="ja-JP" altLang="en-US" sz="1200" dirty="0"/>
              <a:t>反応時間と大きさの設定が含まれていました。全ての筋肉について、</a:t>
            </a:r>
            <a:r>
              <a:rPr lang="en-US" altLang="ja-JP" sz="1200" dirty="0"/>
              <a:t>EMG</a:t>
            </a:r>
            <a:r>
              <a:rPr lang="ja-JP" altLang="en-US" sz="1200" dirty="0"/>
              <a:t>活性の開始は​​、対照と比較して患者において遅れた。健常者のうち、</a:t>
            </a:r>
            <a:r>
              <a:rPr lang="en-US" altLang="ja-JP" sz="1200" dirty="0"/>
              <a:t>SCM</a:t>
            </a:r>
            <a:r>
              <a:rPr lang="ja-JP" altLang="en-US" sz="1200" dirty="0"/>
              <a:t>の筋電図活動レベルは安定した体側よりも携帯電話上でより増強されたが、</a:t>
            </a:r>
            <a:r>
              <a:rPr lang="en-US" altLang="ja-JP" sz="1200" dirty="0"/>
              <a:t>PM</a:t>
            </a:r>
            <a:r>
              <a:rPr lang="ja-JP" altLang="en-US" sz="1200" dirty="0"/>
              <a:t>の活性化レベルは筋肉は安定した体側で大きかった。片麻痺群では、</a:t>
            </a:r>
            <a:r>
              <a:rPr lang="en-US" altLang="ja-JP" sz="1200" dirty="0"/>
              <a:t>SCM</a:t>
            </a:r>
            <a:r>
              <a:rPr lang="ja-JP" altLang="en-US" sz="1200" dirty="0"/>
              <a:t>は対照と同様の結果を示したが、ローリング方向にかかわらず、麻痺側の</a:t>
            </a:r>
            <a:r>
              <a:rPr lang="en-US" altLang="ja-JP" sz="1200" dirty="0"/>
              <a:t>PM</a:t>
            </a:r>
            <a:r>
              <a:rPr lang="ja-JP" altLang="en-US" sz="1200" dirty="0"/>
              <a:t>活性は非麻痺側よりも低かった。対応するＥｘＯおよびＲＦ筋肉間の活性化レベルの差は、健常者間で矛盾を示したが、片麻痺群では、麻痺側の筋肉が非麻痺側よりも高い活性化レベルを示すことはなかった。結論として、片麻痺者における横向きローリングは、対応するＰＭ、ＥｘＯおよびＲＦ筋肉の間の関係性に対してＳＣＭ筋肉の活性化レベルの間の正常な関係性によって特徴付けられる。麻痺側の筋肉の活性化レベルが低いために妨げられます。</a:t>
            </a:r>
            <a:endParaRPr kumimoji="1" lang="ja-JP" altLang="en-US" sz="1200" dirty="0"/>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65</a:t>
            </a:fld>
            <a:endParaRPr kumimoji="1" lang="ja-JP" altLang="en-US"/>
          </a:p>
        </p:txBody>
      </p:sp>
    </p:spTree>
    <p:extLst>
      <p:ext uri="{BB962C8B-B14F-4D97-AF65-F5344CB8AC3E}">
        <p14:creationId xmlns:p14="http://schemas.microsoft.com/office/powerpoint/2010/main" val="2686885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この研究では、トランクの回転角度は</a:t>
            </a:r>
            <a:r>
              <a:rPr kumimoji="1" lang="en-US" altLang="ja-JP" sz="1200" b="0" i="0" kern="1200" dirty="0" err="1">
                <a:solidFill>
                  <a:schemeClr val="tx1"/>
                </a:solidFill>
                <a:effectLst/>
                <a:latin typeface="+mn-lt"/>
                <a:ea typeface="+mn-ea"/>
                <a:cs typeface="+mn-cs"/>
              </a:rPr>
              <a:t>UTx</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MUTx</a:t>
            </a:r>
            <a:r>
              <a:rPr kumimoji="1" lang="ja-JP" altLang="en-US" sz="1200" b="0" i="0" kern="1200" dirty="0">
                <a:solidFill>
                  <a:schemeClr val="tx1"/>
                </a:solidFill>
                <a:effectLst/>
                <a:latin typeface="+mn-lt"/>
                <a:ea typeface="+mn-ea"/>
                <a:cs typeface="+mn-cs"/>
              </a:rPr>
              <a:t>で同一でした。以前の研究は、</a:t>
            </a:r>
            <a:r>
              <a:rPr kumimoji="1" lang="en-US" altLang="ja-JP" sz="1200" b="0" i="0" kern="1200" dirty="0">
                <a:solidFill>
                  <a:schemeClr val="tx1"/>
                </a:solidFill>
                <a:effectLst/>
                <a:latin typeface="+mn-lt"/>
                <a:ea typeface="+mn-ea"/>
                <a:cs typeface="+mn-cs"/>
              </a:rPr>
              <a:t>T3</a:t>
            </a:r>
            <a:r>
              <a:rPr kumimoji="1" lang="ja-JP" altLang="en-US" sz="1200" b="0" i="0" kern="1200" dirty="0">
                <a:solidFill>
                  <a:schemeClr val="tx1"/>
                </a:solidFill>
                <a:effectLst/>
                <a:latin typeface="+mn-lt"/>
                <a:ea typeface="+mn-ea"/>
                <a:cs typeface="+mn-cs"/>
              </a:rPr>
              <a:t>および</a:t>
            </a:r>
            <a:r>
              <a:rPr kumimoji="1" lang="en-US" altLang="ja-JP" sz="1200" b="0" i="0" kern="1200" dirty="0">
                <a:solidFill>
                  <a:schemeClr val="tx1"/>
                </a:solidFill>
                <a:effectLst/>
                <a:latin typeface="+mn-lt"/>
                <a:ea typeface="+mn-ea"/>
                <a:cs typeface="+mn-cs"/>
              </a:rPr>
              <a:t>T3</a:t>
            </a:r>
            <a:r>
              <a:rPr kumimoji="1" lang="ja-JP" altLang="en-US" sz="1200" b="0" i="0" kern="1200" dirty="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T6</a:t>
            </a:r>
            <a:r>
              <a:rPr kumimoji="1" lang="ja-JP" altLang="en-US" sz="1200" b="0" i="0" kern="1200" dirty="0">
                <a:solidFill>
                  <a:schemeClr val="tx1"/>
                </a:solidFill>
                <a:effectLst/>
                <a:latin typeface="+mn-lt"/>
                <a:ea typeface="+mn-ea"/>
                <a:cs typeface="+mn-cs"/>
              </a:rPr>
              <a:t>まで</a:t>
            </a:r>
            <a:r>
              <a:rPr kumimoji="1" lang="en-US" altLang="ja-JP" sz="1200" b="0" i="0" kern="1200" dirty="0">
                <a:solidFill>
                  <a:schemeClr val="tx1"/>
                </a:solidFill>
                <a:effectLst/>
                <a:latin typeface="+mn-lt"/>
                <a:ea typeface="+mn-ea"/>
                <a:cs typeface="+mn-cs"/>
              </a:rPr>
              <a:t>C7</a:t>
            </a:r>
            <a:r>
              <a:rPr kumimoji="1" lang="ja-JP" altLang="en-US" sz="1200" b="0" i="0" kern="1200" dirty="0">
                <a:solidFill>
                  <a:schemeClr val="tx1"/>
                </a:solidFill>
                <a:effectLst/>
                <a:latin typeface="+mn-lt"/>
                <a:ea typeface="+mn-ea"/>
                <a:cs typeface="+mn-cs"/>
              </a:rPr>
              <a:t>からトランクの回転角度の変化は同一であったことを報告した</a:t>
            </a:r>
            <a:r>
              <a:rPr kumimoji="1" lang="en-US" altLang="ja-JP" sz="1200" b="0" i="0" kern="1200" baseline="30000" dirty="0">
                <a:solidFill>
                  <a:schemeClr val="tx1"/>
                </a:solidFill>
                <a:effectLst/>
                <a:latin typeface="+mn-lt"/>
                <a:ea typeface="+mn-ea"/>
                <a:cs typeface="+mn-cs"/>
                <a:hlinkClick r:id="rId3"/>
              </a:rPr>
              <a:t>14</a:t>
            </a:r>
            <a:r>
              <a:rPr kumimoji="1" lang="ja-JP" altLang="en-US" sz="1200" b="0" i="0" kern="1200" baseline="30000" dirty="0">
                <a:solidFill>
                  <a:schemeClr val="tx1"/>
                </a:solidFill>
                <a:effectLst/>
                <a:latin typeface="+mn-lt"/>
                <a:ea typeface="+mn-ea"/>
                <a:cs typeface="+mn-cs"/>
              </a:rPr>
              <a:t>、</a:t>
            </a:r>
            <a:r>
              <a:rPr kumimoji="1" lang="en-US" altLang="ja-JP" sz="1200" b="0" i="0" kern="1200" baseline="30000" dirty="0">
                <a:solidFill>
                  <a:schemeClr val="tx1"/>
                </a:solidFill>
                <a:effectLst/>
                <a:latin typeface="+mn-lt"/>
                <a:ea typeface="+mn-ea"/>
                <a:cs typeface="+mn-cs"/>
                <a:hlinkClick r:id="rId4"/>
              </a:rPr>
              <a:t>15</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この研究の結果は、各セグメントの回転角度に一定の比率があることを示しており、比率の違いが運動と筋肉活動の局所範囲に影響することを示唆しています。さらに、頻繁に繰り返される体幹の回転により、局所的な可動域の変化が腰痛の危険因子の</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つになる可能性があります。</a:t>
            </a:r>
          </a:p>
          <a:p>
            <a:r>
              <a:rPr kumimoji="1" lang="ja-JP" altLang="en-US" sz="1200" b="0" i="0" kern="1200" dirty="0">
                <a:solidFill>
                  <a:schemeClr val="tx1"/>
                </a:solidFill>
                <a:effectLst/>
                <a:latin typeface="+mn-lt"/>
                <a:ea typeface="+mn-ea"/>
                <a:cs typeface="+mn-cs"/>
              </a:rPr>
              <a:t>この研究の結果は、同側の体幹の回転中に</a:t>
            </a:r>
            <a:r>
              <a:rPr kumimoji="1" lang="en-US" altLang="ja-JP" sz="1200" b="0" i="0" kern="1200" dirty="0">
                <a:solidFill>
                  <a:schemeClr val="tx1"/>
                </a:solidFill>
                <a:effectLst/>
                <a:latin typeface="+mn-lt"/>
                <a:ea typeface="+mn-ea"/>
                <a:cs typeface="+mn-cs"/>
              </a:rPr>
              <a:t>LD</a:t>
            </a:r>
            <a:r>
              <a:rPr kumimoji="1" lang="ja-JP" altLang="en-US" sz="1200" b="0" i="0" kern="1200" dirty="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の筋肉が協調して作用することが重要であることを示しています。</a:t>
            </a:r>
            <a:r>
              <a:rPr kumimoji="1" lang="en-US" altLang="ja-JP" sz="1200" b="0" i="0" kern="1200" dirty="0">
                <a:solidFill>
                  <a:schemeClr val="tx1"/>
                </a:solidFill>
                <a:effectLst/>
                <a:latin typeface="+mn-lt"/>
                <a:ea typeface="+mn-ea"/>
                <a:cs typeface="+mn-cs"/>
              </a:rPr>
              <a:t>Vera-Garcia et al</a:t>
            </a:r>
            <a:r>
              <a:rPr kumimoji="1" lang="ja-JP" altLang="en-US" sz="1200" b="0" i="0" kern="1200" dirty="0">
                <a:solidFill>
                  <a:schemeClr val="tx1"/>
                </a:solidFill>
                <a:effectLst/>
                <a:latin typeface="+mn-lt"/>
                <a:ea typeface="+mn-ea"/>
                <a:cs typeface="+mn-cs"/>
              </a:rPr>
              <a:t>。</a:t>
            </a:r>
            <a:r>
              <a:rPr kumimoji="1" lang="en-US" altLang="ja-JP" sz="1200" b="0" i="0" kern="1200" baseline="30000" dirty="0">
                <a:solidFill>
                  <a:schemeClr val="tx1"/>
                </a:solidFill>
                <a:effectLst/>
                <a:latin typeface="+mn-lt"/>
                <a:ea typeface="+mn-ea"/>
                <a:cs typeface="+mn-cs"/>
                <a:hlinkClick r:id="rId5"/>
              </a:rPr>
              <a:t>16</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LD</a:t>
            </a:r>
            <a:r>
              <a:rPr kumimoji="1" lang="ja-JP" altLang="en-US" sz="1200" b="0" i="0" kern="1200" dirty="0">
                <a:solidFill>
                  <a:schemeClr val="tx1"/>
                </a:solidFill>
                <a:effectLst/>
                <a:latin typeface="+mn-lt"/>
                <a:ea typeface="+mn-ea"/>
                <a:cs typeface="+mn-cs"/>
              </a:rPr>
              <a:t>の活性化レベルは胸部回転中の</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活性化レベルと同様であり、</a:t>
            </a:r>
            <a:r>
              <a:rPr kumimoji="1" lang="en-US" altLang="ja-JP" sz="1200" b="0" i="0" kern="1200" dirty="0">
                <a:solidFill>
                  <a:schemeClr val="tx1"/>
                </a:solidFill>
                <a:effectLst/>
                <a:latin typeface="+mn-lt"/>
                <a:ea typeface="+mn-ea"/>
                <a:cs typeface="+mn-cs"/>
              </a:rPr>
              <a:t>LD</a:t>
            </a:r>
            <a:r>
              <a:rPr kumimoji="1" lang="ja-JP" altLang="en-US" sz="1200" b="0" i="0" kern="1200" dirty="0">
                <a:solidFill>
                  <a:schemeClr val="tx1"/>
                </a:solidFill>
                <a:effectLst/>
                <a:latin typeface="+mn-lt"/>
                <a:ea typeface="+mn-ea"/>
                <a:cs typeface="+mn-cs"/>
              </a:rPr>
              <a:t>は上体幹運動の制御に重要であると報告した。一般に、</a:t>
            </a:r>
            <a:r>
              <a:rPr kumimoji="1" lang="en-US" altLang="ja-JP" sz="1200" b="0" i="0" kern="1200" dirty="0">
                <a:solidFill>
                  <a:schemeClr val="tx1"/>
                </a:solidFill>
                <a:effectLst/>
                <a:latin typeface="+mn-lt"/>
                <a:ea typeface="+mn-ea"/>
                <a:cs typeface="+mn-cs"/>
              </a:rPr>
              <a:t>LD</a:t>
            </a:r>
            <a:r>
              <a:rPr kumimoji="1" lang="ja-JP" altLang="en-US" sz="1200" b="0" i="0" kern="1200" dirty="0">
                <a:solidFill>
                  <a:schemeClr val="tx1"/>
                </a:solidFill>
                <a:effectLst/>
                <a:latin typeface="+mn-lt"/>
                <a:ea typeface="+mn-ea"/>
                <a:cs typeface="+mn-cs"/>
              </a:rPr>
              <a:t>は肩の伸展を担います。この研究では、被験者の腕が胸の上で交差していることを考えると、</a:t>
            </a:r>
            <a:r>
              <a:rPr kumimoji="1" lang="en-US" altLang="ja-JP" sz="1200" b="0" i="0" kern="1200" dirty="0">
                <a:solidFill>
                  <a:schemeClr val="tx1"/>
                </a:solidFill>
                <a:effectLst/>
                <a:latin typeface="+mn-lt"/>
                <a:ea typeface="+mn-ea"/>
                <a:cs typeface="+mn-cs"/>
              </a:rPr>
              <a:t>LD</a:t>
            </a:r>
            <a:r>
              <a:rPr kumimoji="1" lang="ja-JP" altLang="en-US" sz="1200" b="0" i="0" kern="1200" dirty="0">
                <a:solidFill>
                  <a:schemeClr val="tx1"/>
                </a:solidFill>
                <a:effectLst/>
                <a:latin typeface="+mn-lt"/>
                <a:ea typeface="+mn-ea"/>
                <a:cs typeface="+mn-cs"/>
              </a:rPr>
              <a:t>が胸部回転を生じた可能性があります。この研究の結果は、</a:t>
            </a:r>
            <a:r>
              <a:rPr kumimoji="1" lang="en-US" altLang="ja-JP" sz="1200" b="0" i="0" kern="1200" dirty="0">
                <a:solidFill>
                  <a:schemeClr val="tx1"/>
                </a:solidFill>
                <a:effectLst/>
                <a:latin typeface="+mn-lt"/>
                <a:ea typeface="+mn-ea"/>
                <a:cs typeface="+mn-cs"/>
              </a:rPr>
              <a:t>IO</a:t>
            </a:r>
            <a:r>
              <a:rPr kumimoji="1" lang="ja-JP" altLang="en-US" sz="1200" b="0" i="0" kern="1200" dirty="0">
                <a:solidFill>
                  <a:schemeClr val="tx1"/>
                </a:solidFill>
                <a:effectLst/>
                <a:latin typeface="+mn-lt"/>
                <a:ea typeface="+mn-ea"/>
                <a:cs typeface="+mn-cs"/>
              </a:rPr>
              <a:t>および</a:t>
            </a:r>
            <a:r>
              <a:rPr kumimoji="1" lang="en-US" altLang="ja-JP" sz="1200" b="0" i="0" kern="1200" dirty="0" err="1">
                <a:solidFill>
                  <a:schemeClr val="tx1"/>
                </a:solidFill>
                <a:effectLst/>
                <a:latin typeface="+mn-lt"/>
                <a:ea typeface="+mn-ea"/>
                <a:cs typeface="+mn-cs"/>
              </a:rPr>
              <a:t>TrA</a:t>
            </a:r>
            <a:r>
              <a:rPr kumimoji="1" lang="ja-JP" altLang="en-US" sz="1200" b="0" i="0" kern="1200" dirty="0">
                <a:solidFill>
                  <a:schemeClr val="tx1"/>
                </a:solidFill>
                <a:effectLst/>
                <a:latin typeface="+mn-lt"/>
                <a:ea typeface="+mn-ea"/>
                <a:cs typeface="+mn-cs"/>
              </a:rPr>
              <a:t>筋肉が、腰椎レベルでの同側の体幹回転中に早期に作用することを示しています。アーカート等。</a:t>
            </a:r>
            <a:r>
              <a:rPr kumimoji="1" lang="en-US" altLang="ja-JP" sz="1200" b="0" i="0" kern="1200" baseline="30000" dirty="0">
                <a:solidFill>
                  <a:schemeClr val="tx1"/>
                </a:solidFill>
                <a:effectLst/>
                <a:latin typeface="+mn-lt"/>
                <a:ea typeface="+mn-ea"/>
                <a:cs typeface="+mn-cs"/>
                <a:hlinkClick r:id="rId6"/>
              </a:rPr>
              <a:t>3</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同側の体幹回転中に、胸部レベルが固定された場合、</a:t>
            </a:r>
            <a:r>
              <a:rPr kumimoji="1" lang="en-US" altLang="ja-JP" sz="1200" b="0" i="0" kern="1200" dirty="0">
                <a:solidFill>
                  <a:schemeClr val="tx1"/>
                </a:solidFill>
                <a:effectLst/>
                <a:latin typeface="+mn-lt"/>
                <a:ea typeface="+mn-ea"/>
                <a:cs typeface="+mn-cs"/>
              </a:rPr>
              <a:t>IO</a:t>
            </a:r>
            <a:r>
              <a:rPr kumimoji="1" lang="ja-JP" altLang="en-US" sz="1200" b="0" i="0" kern="1200" dirty="0">
                <a:solidFill>
                  <a:schemeClr val="tx1"/>
                </a:solidFill>
                <a:effectLst/>
                <a:latin typeface="+mn-lt"/>
                <a:ea typeface="+mn-ea"/>
                <a:cs typeface="+mn-cs"/>
              </a:rPr>
              <a:t>および</a:t>
            </a:r>
            <a:r>
              <a:rPr kumimoji="1" lang="en-US" altLang="ja-JP" sz="1200" b="0" i="0" kern="1200" dirty="0" err="1">
                <a:solidFill>
                  <a:schemeClr val="tx1"/>
                </a:solidFill>
                <a:effectLst/>
                <a:latin typeface="+mn-lt"/>
                <a:ea typeface="+mn-ea"/>
                <a:cs typeface="+mn-cs"/>
              </a:rPr>
              <a:t>TrA</a:t>
            </a:r>
            <a:r>
              <a:rPr kumimoji="1" lang="ja-JP" altLang="en-US" sz="1200" b="0" i="0" kern="1200" dirty="0">
                <a:solidFill>
                  <a:schemeClr val="tx1"/>
                </a:solidFill>
                <a:effectLst/>
                <a:latin typeface="+mn-lt"/>
                <a:ea typeface="+mn-ea"/>
                <a:cs typeface="+mn-cs"/>
              </a:rPr>
              <a:t>筋活動は腰部レベルで有意に増加したと報告した。この研究の結果は、対側の体幹回転中に、</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MVC</a:t>
            </a:r>
            <a:r>
              <a:rPr kumimoji="1" lang="ja-JP" altLang="en-US" sz="1200" b="0" i="0" kern="1200" dirty="0">
                <a:solidFill>
                  <a:schemeClr val="tx1"/>
                </a:solidFill>
                <a:effectLst/>
                <a:latin typeface="+mn-lt"/>
                <a:ea typeface="+mn-ea"/>
                <a:cs typeface="+mn-cs"/>
              </a:rPr>
              <a:t>の割合が</a:t>
            </a:r>
            <a:r>
              <a:rPr kumimoji="1" lang="en-US" altLang="ja-JP" sz="1200" b="0" i="0" kern="1200" dirty="0">
                <a:solidFill>
                  <a:schemeClr val="tx1"/>
                </a:solidFill>
                <a:effectLst/>
                <a:latin typeface="+mn-lt"/>
                <a:ea typeface="+mn-ea"/>
                <a:cs typeface="+mn-cs"/>
              </a:rPr>
              <a:t>40〜50</a:t>
            </a:r>
            <a:r>
              <a:rPr kumimoji="1" lang="ja-JP" altLang="en-US" sz="1200" b="0" i="0" kern="1200" dirty="0">
                <a:solidFill>
                  <a:schemeClr val="tx1"/>
                </a:solidFill>
                <a:effectLst/>
                <a:latin typeface="+mn-lt"/>
                <a:ea typeface="+mn-ea"/>
                <a:cs typeface="+mn-cs"/>
              </a:rPr>
              <a:t>％を超えるすべての分割範囲で大幅に増加し、</a:t>
            </a:r>
            <a:r>
              <a:rPr kumimoji="1" lang="en-US" altLang="ja-JP" sz="1200" b="0" i="0" kern="1200" dirty="0">
                <a:solidFill>
                  <a:schemeClr val="tx1"/>
                </a:solidFill>
                <a:effectLst/>
                <a:latin typeface="+mn-lt"/>
                <a:ea typeface="+mn-ea"/>
                <a:cs typeface="+mn-cs"/>
              </a:rPr>
              <a:t>70〜80</a:t>
            </a:r>
            <a:r>
              <a:rPr kumimoji="1" lang="ja-JP" altLang="en-US" sz="1200" b="0" i="0" kern="1200" dirty="0">
                <a:solidFill>
                  <a:schemeClr val="tx1"/>
                </a:solidFill>
                <a:effectLst/>
                <a:latin typeface="+mn-lt"/>
                <a:ea typeface="+mn-ea"/>
                <a:cs typeface="+mn-cs"/>
              </a:rPr>
              <a:t>％を超えるすべての分割範囲で急激に増加することを示しました。ホテルトーレン</a:t>
            </a:r>
            <a:r>
              <a:rPr kumimoji="1" lang="en-US" altLang="ja-JP" sz="1200" b="0" i="0" kern="1200" baseline="30000" dirty="0">
                <a:solidFill>
                  <a:schemeClr val="tx1"/>
                </a:solidFill>
                <a:effectLst/>
                <a:latin typeface="+mn-lt"/>
                <a:ea typeface="+mn-ea"/>
                <a:cs typeface="+mn-cs"/>
                <a:hlinkClick r:id="rId7"/>
              </a:rPr>
              <a:t>5</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の筋活動が急激に反対側の体幹回転の最終範囲の間に増加したことを報告しました。アンダーソン等。</a:t>
            </a:r>
            <a:r>
              <a:rPr kumimoji="1" lang="en-US" altLang="ja-JP" sz="1200" b="0" i="0" kern="1200" baseline="30000" dirty="0">
                <a:solidFill>
                  <a:schemeClr val="tx1"/>
                </a:solidFill>
                <a:effectLst/>
                <a:latin typeface="+mn-lt"/>
                <a:ea typeface="+mn-ea"/>
                <a:cs typeface="+mn-cs"/>
                <a:hlinkClick r:id="rId8"/>
              </a:rPr>
              <a:t>17</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同側の体幹回転中の</a:t>
            </a:r>
            <a:r>
              <a:rPr kumimoji="1" lang="en-US" altLang="ja-JP" sz="1200" b="0" i="0" kern="1200" dirty="0">
                <a:solidFill>
                  <a:schemeClr val="tx1"/>
                </a:solidFill>
                <a:effectLst/>
                <a:latin typeface="+mn-lt"/>
                <a:ea typeface="+mn-ea"/>
                <a:cs typeface="+mn-cs"/>
              </a:rPr>
              <a:t>IO</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MVC</a:t>
            </a:r>
            <a:r>
              <a:rPr kumimoji="1" lang="ja-JP" altLang="en-US" sz="1200" b="0" i="0" kern="1200" dirty="0">
                <a:solidFill>
                  <a:schemeClr val="tx1"/>
                </a:solidFill>
                <a:effectLst/>
                <a:latin typeface="+mn-lt"/>
                <a:ea typeface="+mn-ea"/>
                <a:cs typeface="+mn-cs"/>
              </a:rPr>
              <a:t>の割合は</a:t>
            </a:r>
            <a:r>
              <a:rPr kumimoji="1" lang="en-US" altLang="ja-JP" sz="1200" b="0" i="0" kern="1200" dirty="0">
                <a:solidFill>
                  <a:schemeClr val="tx1"/>
                </a:solidFill>
                <a:effectLst/>
                <a:latin typeface="+mn-lt"/>
                <a:ea typeface="+mn-ea"/>
                <a:cs typeface="+mn-cs"/>
              </a:rPr>
              <a:t>58</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活動の</a:t>
            </a:r>
            <a:r>
              <a:rPr kumimoji="1" lang="en-US" altLang="ja-JP" sz="1200" b="0" i="0" kern="1200" dirty="0">
                <a:solidFill>
                  <a:schemeClr val="tx1"/>
                </a:solidFill>
                <a:effectLst/>
                <a:latin typeface="+mn-lt"/>
                <a:ea typeface="+mn-ea"/>
                <a:cs typeface="+mn-cs"/>
              </a:rPr>
              <a:t>13</a:t>
            </a:r>
            <a:r>
              <a:rPr kumimoji="1" lang="ja-JP" altLang="en-US" sz="1200" b="0" i="0" kern="1200" dirty="0">
                <a:solidFill>
                  <a:schemeClr val="tx1"/>
                </a:solidFill>
                <a:effectLst/>
                <a:latin typeface="+mn-lt"/>
                <a:ea typeface="+mn-ea"/>
                <a:cs typeface="+mn-cs"/>
              </a:rPr>
              <a:t>％であると報告しました。さらに、反対側の体幹回転中の</a:t>
            </a:r>
            <a:r>
              <a:rPr kumimoji="1" lang="en-US" altLang="ja-JP" sz="1200" b="0" i="0" kern="1200" dirty="0">
                <a:solidFill>
                  <a:schemeClr val="tx1"/>
                </a:solidFill>
                <a:effectLst/>
                <a:latin typeface="+mn-lt"/>
                <a:ea typeface="+mn-ea"/>
                <a:cs typeface="+mn-cs"/>
              </a:rPr>
              <a:t>IO</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16</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EO</a:t>
            </a:r>
            <a:r>
              <a:rPr kumimoji="1" lang="ja-JP" altLang="en-US" sz="1200" b="0" i="0" kern="1200" dirty="0">
                <a:solidFill>
                  <a:schemeClr val="tx1"/>
                </a:solidFill>
                <a:effectLst/>
                <a:latin typeface="+mn-lt"/>
                <a:ea typeface="+mn-ea"/>
                <a:cs typeface="+mn-cs"/>
              </a:rPr>
              <a:t>活動は</a:t>
            </a:r>
            <a:r>
              <a:rPr kumimoji="1" lang="en-US" altLang="ja-JP" sz="1200" b="0" i="0" kern="1200" dirty="0">
                <a:solidFill>
                  <a:schemeClr val="tx1"/>
                </a:solidFill>
                <a:effectLst/>
                <a:latin typeface="+mn-lt"/>
                <a:ea typeface="+mn-ea"/>
                <a:cs typeface="+mn-cs"/>
              </a:rPr>
              <a:t>45</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活動は</a:t>
            </a:r>
            <a:r>
              <a:rPr kumimoji="1" lang="en-US" altLang="ja-JP" sz="1200" b="0" i="0" kern="1200" dirty="0">
                <a:solidFill>
                  <a:schemeClr val="tx1"/>
                </a:solidFill>
                <a:effectLst/>
                <a:latin typeface="+mn-lt"/>
                <a:ea typeface="+mn-ea"/>
                <a:cs typeface="+mn-cs"/>
              </a:rPr>
              <a:t>6</a:t>
            </a:r>
            <a:r>
              <a:rPr kumimoji="1" lang="ja-JP" altLang="en-US" sz="1200" b="0" i="0" kern="1200" dirty="0">
                <a:solidFill>
                  <a:schemeClr val="tx1"/>
                </a:solidFill>
                <a:effectLst/>
                <a:latin typeface="+mn-lt"/>
                <a:ea typeface="+mn-ea"/>
                <a:cs typeface="+mn-cs"/>
              </a:rPr>
              <a:t>％でした。この研究の結果は、以前に報告された結果と一致しています。</a:t>
            </a:r>
          </a:p>
          <a:p>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筋肉の機能に関するコンセンサスはほとんどありません。</a:t>
            </a:r>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の最大随意収縮に手動で抵抗する方法には、体幹の伸展と反対側への回転が含まれる</a:t>
            </a:r>
            <a:r>
              <a:rPr kumimoji="1" lang="en-US" altLang="ja-JP" sz="1200" b="0" i="0" kern="1200" baseline="30000" dirty="0">
                <a:solidFill>
                  <a:schemeClr val="tx1"/>
                </a:solidFill>
                <a:effectLst/>
                <a:latin typeface="+mn-lt"/>
                <a:ea typeface="+mn-ea"/>
                <a:cs typeface="+mn-cs"/>
                <a:hlinkClick r:id="rId9"/>
              </a:rPr>
              <a:t>18</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。一方、</a:t>
            </a:r>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が及ぼす軸方向の回転は、両側でわずかである</a:t>
            </a:r>
            <a:r>
              <a:rPr kumimoji="1" lang="en-US" altLang="ja-JP" sz="1200" b="0" i="0" kern="1200" baseline="30000" dirty="0">
                <a:solidFill>
                  <a:schemeClr val="tx1"/>
                </a:solidFill>
                <a:effectLst/>
                <a:latin typeface="+mn-lt"/>
                <a:ea typeface="+mn-ea"/>
                <a:cs typeface="+mn-cs"/>
                <a:hlinkClick r:id="rId10"/>
              </a:rPr>
              <a:t>19</a:t>
            </a:r>
            <a:r>
              <a:rPr kumimoji="1" lang="ja-JP" altLang="en-US" sz="1200" b="0" i="0" kern="1200" baseline="300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。この研究の結果は、</a:t>
            </a:r>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の筋肉活動が両側の開始位置から他の筋肉よりも大きいことを考えると、</a:t>
            </a:r>
            <a:r>
              <a:rPr kumimoji="1" lang="en-US" altLang="ja-JP" sz="1200" b="0" i="0" kern="1200" dirty="0">
                <a:solidFill>
                  <a:schemeClr val="tx1"/>
                </a:solidFill>
                <a:effectLst/>
                <a:latin typeface="+mn-lt"/>
                <a:ea typeface="+mn-ea"/>
                <a:cs typeface="+mn-cs"/>
              </a:rPr>
              <a:t>MF</a:t>
            </a:r>
            <a:r>
              <a:rPr kumimoji="1" lang="ja-JP" altLang="en-US" sz="1200" b="0" i="0" kern="1200" dirty="0">
                <a:solidFill>
                  <a:schemeClr val="tx1"/>
                </a:solidFill>
                <a:effectLst/>
                <a:latin typeface="+mn-lt"/>
                <a:ea typeface="+mn-ea"/>
                <a:cs typeface="+mn-cs"/>
              </a:rPr>
              <a:t>は胸腰部領域の安定化に重要な役割を果たすことを示唆しています。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66</a:t>
            </a:fld>
            <a:endParaRPr kumimoji="1" lang="ja-JP" altLang="en-US"/>
          </a:p>
        </p:txBody>
      </p:sp>
    </p:spTree>
    <p:extLst>
      <p:ext uri="{BB962C8B-B14F-4D97-AF65-F5344CB8AC3E}">
        <p14:creationId xmlns:p14="http://schemas.microsoft.com/office/powerpoint/2010/main" val="321013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12</a:t>
            </a:fld>
            <a:endParaRPr kumimoji="1" lang="ja-JP" altLang="en-US"/>
          </a:p>
        </p:txBody>
      </p:sp>
    </p:spTree>
    <p:extLst>
      <p:ext uri="{BB962C8B-B14F-4D97-AF65-F5344CB8AC3E}">
        <p14:creationId xmlns:p14="http://schemas.microsoft.com/office/powerpoint/2010/main" val="3122305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13</a:t>
            </a:fld>
            <a:endParaRPr kumimoji="1" lang="ja-JP" altLang="en-US"/>
          </a:p>
        </p:txBody>
      </p:sp>
    </p:spTree>
    <p:extLst>
      <p:ext uri="{BB962C8B-B14F-4D97-AF65-F5344CB8AC3E}">
        <p14:creationId xmlns:p14="http://schemas.microsoft.com/office/powerpoint/2010/main" val="3203043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14</a:t>
            </a:fld>
            <a:endParaRPr kumimoji="1" lang="ja-JP" altLang="en-US"/>
          </a:p>
        </p:txBody>
      </p:sp>
    </p:spTree>
    <p:extLst>
      <p:ext uri="{BB962C8B-B14F-4D97-AF65-F5344CB8AC3E}">
        <p14:creationId xmlns:p14="http://schemas.microsoft.com/office/powerpoint/2010/main" val="65064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15</a:t>
            </a:fld>
            <a:endParaRPr kumimoji="1" lang="ja-JP" altLang="en-US"/>
          </a:p>
        </p:txBody>
      </p:sp>
    </p:spTree>
    <p:extLst>
      <p:ext uri="{BB962C8B-B14F-4D97-AF65-F5344CB8AC3E}">
        <p14:creationId xmlns:p14="http://schemas.microsoft.com/office/powerpoint/2010/main" val="3376357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16</a:t>
            </a:fld>
            <a:endParaRPr kumimoji="1" lang="ja-JP" altLang="en-US"/>
          </a:p>
        </p:txBody>
      </p:sp>
    </p:spTree>
    <p:extLst>
      <p:ext uri="{BB962C8B-B14F-4D97-AF65-F5344CB8AC3E}">
        <p14:creationId xmlns:p14="http://schemas.microsoft.com/office/powerpoint/2010/main" val="1955779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17</a:t>
            </a:fld>
            <a:endParaRPr kumimoji="1" lang="ja-JP" altLang="en-US"/>
          </a:p>
        </p:txBody>
      </p:sp>
    </p:spTree>
    <p:extLst>
      <p:ext uri="{BB962C8B-B14F-4D97-AF65-F5344CB8AC3E}">
        <p14:creationId xmlns:p14="http://schemas.microsoft.com/office/powerpoint/2010/main" val="4070757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27143E5-4184-4D0C-84A8-2578D73CDC79}" type="slidenum">
              <a:rPr kumimoji="1" lang="ja-JP" altLang="en-US" smtClean="0"/>
              <a:t>18</a:t>
            </a:fld>
            <a:endParaRPr kumimoji="1" lang="ja-JP" altLang="en-US"/>
          </a:p>
        </p:txBody>
      </p:sp>
    </p:spTree>
    <p:extLst>
      <p:ext uri="{BB962C8B-B14F-4D97-AF65-F5344CB8AC3E}">
        <p14:creationId xmlns:p14="http://schemas.microsoft.com/office/powerpoint/2010/main" val="3382496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6A84D3-795E-4FD6-91BB-CEC118D687C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B4187FD3-381A-4395-B99C-C541570D7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0DB17FD-DD4E-4489-80DE-8A9FE3E9944F}"/>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0A0784AD-45B9-4928-B666-2EFEF50BB0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0CC1897-5A35-4C2B-81A2-02C116FB19E7}"/>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637363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DD5F8E-22B7-4A80-AEBE-EDC68DA8E07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E8FCF50-E66E-40F8-9886-D5A4B56FD5C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5F3347F-7756-4153-B601-B82CE7CA1955}"/>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26856CE8-C9B8-4147-94C7-D7BE3E08ED3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9FCC2BA-6424-4FF9-89CB-730B14EC6EA4}"/>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545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5E4E93D-DC29-4F08-BD8A-AEE4FA2750B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4167760-6985-4E24-99C9-633BB7E4918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2CF5D1D-76C1-4616-BA91-C412674D9432}"/>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450AAB23-6249-4D7D-B2E7-C61E9A4D00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D7A3A45-A530-4F51-8A04-951445DD24D1}"/>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101796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109AE5-6E09-4721-B862-A5563920242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95F426-A31F-46D1-AD56-AA9057EF1E60}"/>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106C95-E566-4B6B-82CD-CD0674C0A9EF}"/>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0277C1BF-9E03-4ADF-BC78-015987F1478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76B7A35-E78D-47DA-A184-04BCAF888A05}"/>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4670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54CDEE-DEF5-467E-91AA-9F58EEB7256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1A4FCE0-D097-4EE4-A18B-25F8D85010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43B0744-581F-435B-9BE1-413861E4B77B}"/>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8D103E64-D535-49A2-948B-2177013A8AB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93191A8-4C43-44F6-B8E1-EECFEE6A90A7}"/>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21337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C8D259-2F5E-45C1-84E0-A5BA8C8866E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5DFD2D-5D2A-439F-9CC2-A90EF3AFC10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091531C-C56C-48AB-889F-AFD82EB01B1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DAABACB-34EE-4E38-98BE-6C06D78C5070}"/>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6" name="フッター プレースホルダー 5">
            <a:extLst>
              <a:ext uri="{FF2B5EF4-FFF2-40B4-BE49-F238E27FC236}">
                <a16:creationId xmlns:a16="http://schemas.microsoft.com/office/drawing/2014/main" id="{43A5D6F5-63F8-4EFC-BC19-DF03BF88A6B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ECCCF75-BB3E-4DCA-B5C1-47658817A3F0}"/>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834372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AB298-039E-45C6-A3E8-77F8542BE32B}"/>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5625524-AF40-498F-818D-509C898A26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C2FC452-AEFC-4CEC-BC35-BAF8814B549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923C050-3559-4818-87FC-7383608A6D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A761C10-A53F-4AB6-AD81-6000B6C4066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7D7F09D-E84B-4DCB-ADB7-0B00D5237F74}"/>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8" name="フッター プレースホルダー 7">
            <a:extLst>
              <a:ext uri="{FF2B5EF4-FFF2-40B4-BE49-F238E27FC236}">
                <a16:creationId xmlns:a16="http://schemas.microsoft.com/office/drawing/2014/main" id="{CBDBE1FC-5B24-4AE4-9AC5-46CC6F393F1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08C9EA5-725D-41A6-996B-B0000363627A}"/>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832588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121822-1D7C-442B-AE54-CB7F931F8C1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F2FE231-C861-40F4-9642-F814F09E4F57}"/>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4" name="フッター プレースホルダー 3">
            <a:extLst>
              <a:ext uri="{FF2B5EF4-FFF2-40B4-BE49-F238E27FC236}">
                <a16:creationId xmlns:a16="http://schemas.microsoft.com/office/drawing/2014/main" id="{F5C1BF24-97F4-491D-B184-B86D50B540D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876A5FD-2EE8-4DA0-8DF7-C160D7465CEC}"/>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382060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C0B66D15-36F6-4139-A9E7-EA59C3D778B6}"/>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3" name="フッター プレースホルダー 2">
            <a:extLst>
              <a:ext uri="{FF2B5EF4-FFF2-40B4-BE49-F238E27FC236}">
                <a16:creationId xmlns:a16="http://schemas.microsoft.com/office/drawing/2014/main" id="{7A49B9D2-D55C-47C5-B8FA-352BE2DD683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0ADA29-710A-4096-8C3A-4D09BCF2DD4D}"/>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2032377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9B8A0A-7782-4A2C-8093-EF387DF8C32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D6D8BDD-D5F3-452B-89A6-E05866939F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F15044D-5536-486E-A523-D5D749D5B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7D3965A-1D1A-4976-AC9E-B1897F584A6A}"/>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6" name="フッター プレースホルダー 5">
            <a:extLst>
              <a:ext uri="{FF2B5EF4-FFF2-40B4-BE49-F238E27FC236}">
                <a16:creationId xmlns:a16="http://schemas.microsoft.com/office/drawing/2014/main" id="{F4F856B0-5820-433D-AFDD-AB5CBCF8A43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96EFD0F-00B3-4C0A-A1C6-3E9A3DAAD7EA}"/>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56949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8063C5-324A-493F-88D8-FA373FCFC80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A8B55BF-B6CC-4C50-B068-58B4C874E4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9BEDEEE-0BBF-4BCC-B820-741DD8162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EB40C1-1909-4821-BFE4-F3A3D7DE1E58}"/>
              </a:ext>
            </a:extLst>
          </p:cNvPr>
          <p:cNvSpPr>
            <a:spLocks noGrp="1"/>
          </p:cNvSpPr>
          <p:nvPr>
            <p:ph type="dt" sz="half" idx="10"/>
          </p:nvPr>
        </p:nvSpPr>
        <p:spPr/>
        <p:txBody>
          <a:bodyPr/>
          <a:lstStyle/>
          <a:p>
            <a:fld id="{F8CE93F3-7B6D-4154-9D78-DFF81BC4FE79}" type="datetimeFigureOut">
              <a:rPr kumimoji="1" lang="ja-JP" altLang="en-US" smtClean="0"/>
              <a:t>2021/4/13</a:t>
            </a:fld>
            <a:endParaRPr kumimoji="1" lang="ja-JP" altLang="en-US"/>
          </a:p>
        </p:txBody>
      </p:sp>
      <p:sp>
        <p:nvSpPr>
          <p:cNvPr id="6" name="フッター プレースホルダー 5">
            <a:extLst>
              <a:ext uri="{FF2B5EF4-FFF2-40B4-BE49-F238E27FC236}">
                <a16:creationId xmlns:a16="http://schemas.microsoft.com/office/drawing/2014/main" id="{9091DB12-792A-4C0A-AB66-FBE343BBD0F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44A7596-7BAB-4B7B-8FB5-1D8E3A55EBC3}"/>
              </a:ext>
            </a:extLst>
          </p:cNvPr>
          <p:cNvSpPr>
            <a:spLocks noGrp="1"/>
          </p:cNvSpPr>
          <p:nvPr>
            <p:ph type="sldNum" sz="quarter" idx="12"/>
          </p:nvPr>
        </p:nvSpPr>
        <p:spPr/>
        <p:txBody>
          <a:body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1685103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BF5C853-55BA-436A-BB0C-8E5DD63A8F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9CC270-D527-4260-AA1E-0A3DA6B64E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A82DF9-24D5-40A3-8264-B67DBB943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CE93F3-7B6D-4154-9D78-DFF81BC4FE79}" type="datetimeFigureOut">
              <a:rPr kumimoji="1" lang="ja-JP" altLang="en-US" smtClean="0"/>
              <a:t>2021/4/13</a:t>
            </a:fld>
            <a:endParaRPr kumimoji="1" lang="ja-JP" altLang="en-US"/>
          </a:p>
        </p:txBody>
      </p:sp>
      <p:sp>
        <p:nvSpPr>
          <p:cNvPr id="5" name="フッター プレースホルダー 4">
            <a:extLst>
              <a:ext uri="{FF2B5EF4-FFF2-40B4-BE49-F238E27FC236}">
                <a16:creationId xmlns:a16="http://schemas.microsoft.com/office/drawing/2014/main" id="{EB9E9C88-D893-4FDC-AAB0-785B768F7F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96234BC-A950-4A42-9EE7-6F74EC5FF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0892A-BAF6-4EB2-B439-104F4BFB4E14}" type="slidenum">
              <a:rPr kumimoji="1" lang="ja-JP" altLang="en-US" smtClean="0"/>
              <a:t>‹#›</a:t>
            </a:fld>
            <a:endParaRPr kumimoji="1" lang="ja-JP" altLang="en-US"/>
          </a:p>
        </p:txBody>
      </p:sp>
    </p:spTree>
    <p:extLst>
      <p:ext uri="{BB962C8B-B14F-4D97-AF65-F5344CB8AC3E}">
        <p14:creationId xmlns:p14="http://schemas.microsoft.com/office/powerpoint/2010/main" val="3902582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cbi.nlm.nih.gov/pubmed/?term=Analysis+of+Trunk+Rolling+Performances+by+Mattress+Mobility+Detection+System+in+Poststroke+Patients:+A+Pilot+Stud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ubmed/?term=Analysis+of+Trunk+Rolling+Performances+by+Mattress+Mobility+Detection+System+in+Poststroke+Patients:+A+Pilot+Stud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9.png"/><Relationship Id="rId11" Type="http://schemas.microsoft.com/office/2007/relationships/hdphoto" Target="../media/hdphoto5.wdp"/><Relationship Id="rId5" Type="http://schemas.microsoft.com/office/2007/relationships/hdphoto" Target="../media/hdphoto4.wdp"/><Relationship Id="rId10" Type="http://schemas.openxmlformats.org/officeDocument/2006/relationships/image" Target="../media/image53.png"/><Relationship Id="rId4" Type="http://schemas.openxmlformats.org/officeDocument/2006/relationships/image" Target="../media/image52.png"/><Relationship Id="rId9"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2.xml"/><Relationship Id="rId4" Type="http://schemas.microsoft.com/office/2007/relationships/hdphoto" Target="../media/hdphoto6.wdp"/></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8" Type="http://schemas.openxmlformats.org/officeDocument/2006/relationships/hyperlink" Target="https://www.ncbi.nlm.nih.gov/pubmed/?term=Sakamoto%20M%5BAuthor%5D&amp;cauthor=true&amp;cauthor_uid=27065549" TargetMode="External"/><Relationship Id="rId3" Type="http://schemas.openxmlformats.org/officeDocument/2006/relationships/image" Target="../media/image43.PNG"/><Relationship Id="rId7" Type="http://schemas.openxmlformats.org/officeDocument/2006/relationships/hyperlink" Target="https://www.ncbi.nlm.nih.gov/pubmed/?term=Sugaya%20T%5BAuthor%5D&amp;cauthor=true&amp;cauthor_uid=27065549"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ncbi.nlm.nih.gov/pubmed/27065549" TargetMode="External"/><Relationship Id="rId5" Type="http://schemas.openxmlformats.org/officeDocument/2006/relationships/hyperlink" Target="https://dx.doi.org/10.1589%2Fjpts.28.589" TargetMode="External"/><Relationship Id="rId10" Type="http://schemas.openxmlformats.org/officeDocument/2006/relationships/hyperlink" Target="https://www.ncbi.nlm.nih.gov/pubmed/?term=Wada%20N%5BAuthor%5D&amp;cauthor=true&amp;cauthor_uid=27065549" TargetMode="External"/><Relationship Id="rId4" Type="http://schemas.openxmlformats.org/officeDocument/2006/relationships/hyperlink" Target="https://www.ncbi.nlm.nih.gov/pmc/articles/PMC4793016/" TargetMode="External"/><Relationship Id="rId9" Type="http://schemas.openxmlformats.org/officeDocument/2006/relationships/hyperlink" Target="https://www.ncbi.nlm.nih.gov/pubmed/?term=Nakazawa%20R%5BAuthor%5D&amp;cauthor=true&amp;cauthor_uid=27065549"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www.ncbi.nlm.nih.gov/pubmed/?term=Analysis+of+Trunk+Rolling+Performances+by+Mattress+Mobility+Detection+System+in+Poststroke+Patients:+A+Pilot+Study" TargetMode="Externa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www.ncbi.nlm.nih.gov/pubmed/?term=Analysis+of+Trunk+Rolling+Performances+by+Mattress+Mobility+Detection+System+in+Poststroke+Patients:+A+Pilot+Study" TargetMode="Externa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x_HMvdXgNcQ"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www.youtube.com/watch?v=Yj1i8zD3LvI" TargetMode="External"/><Relationship Id="rId5" Type="http://schemas.openxmlformats.org/officeDocument/2006/relationships/hyperlink" Target="https://www.youtube.com/watch?v=bCJpNnxbw1Q" TargetMode="External"/><Relationship Id="rId4" Type="http://schemas.openxmlformats.org/officeDocument/2006/relationships/hyperlink" Target="https://www.youtube.com/watch?v=1dV8hFKlnRo"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69A31E6-E83C-4C95-91EB-8F29E6B5F86E}"/>
              </a:ext>
            </a:extLst>
          </p:cNvPr>
          <p:cNvPicPr>
            <a:picLocks noChangeAspect="1"/>
          </p:cNvPicPr>
          <p:nvPr/>
        </p:nvPicPr>
        <p:blipFill rotWithShape="1">
          <a:blip r:embed="rId2"/>
          <a:srcRect l="7332"/>
          <a:stretch/>
        </p:blipFill>
        <p:spPr>
          <a:xfrm>
            <a:off x="535942" y="2415134"/>
            <a:ext cx="5258852" cy="3669805"/>
          </a:xfrm>
          <a:prstGeom prst="rect">
            <a:avLst/>
          </a:prstGeom>
        </p:spPr>
      </p:pic>
      <p:sp>
        <p:nvSpPr>
          <p:cNvPr id="11" name="正方形/長方形 10">
            <a:extLst>
              <a:ext uri="{FF2B5EF4-FFF2-40B4-BE49-F238E27FC236}">
                <a16:creationId xmlns:a16="http://schemas.microsoft.com/office/drawing/2014/main" id="{02F3963B-4882-44AE-87D3-C1D57327598C}"/>
              </a:ext>
            </a:extLst>
          </p:cNvPr>
          <p:cNvSpPr/>
          <p:nvPr/>
        </p:nvSpPr>
        <p:spPr>
          <a:xfrm>
            <a:off x="7604989" y="0"/>
            <a:ext cx="3462126" cy="6858000"/>
          </a:xfrm>
          <a:prstGeom prst="rect">
            <a:avLst/>
          </a:prstGeom>
          <a:solidFill>
            <a:schemeClr val="bg1">
              <a:lumMod val="85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7255E513-170A-444B-9E0C-A21CD8E56476}"/>
              </a:ext>
            </a:extLst>
          </p:cNvPr>
          <p:cNvCxnSpPr>
            <a:cxnSpLocks/>
          </p:cNvCxnSpPr>
          <p:nvPr/>
        </p:nvCxnSpPr>
        <p:spPr>
          <a:xfrm>
            <a:off x="6096000" y="0"/>
            <a:ext cx="61188" cy="6858000"/>
          </a:xfrm>
          <a:prstGeom prst="line">
            <a:avLst/>
          </a:prstGeom>
          <a:ln w="219075">
            <a:solidFill>
              <a:srgbClr val="00B0F0">
                <a:alpha val="95000"/>
              </a:srgb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D646C02-EBDD-4031-BFBA-EC2E57272D7A}"/>
              </a:ext>
            </a:extLst>
          </p:cNvPr>
          <p:cNvSpPr txBox="1"/>
          <p:nvPr/>
        </p:nvSpPr>
        <p:spPr>
          <a:xfrm>
            <a:off x="6820173" y="3578901"/>
            <a:ext cx="5031758" cy="1815882"/>
          </a:xfrm>
          <a:prstGeom prst="rect">
            <a:avLst/>
          </a:prstGeom>
          <a:noFill/>
        </p:spPr>
        <p:txBody>
          <a:bodyPr wrap="square">
            <a:spAutoFit/>
          </a:bodyPr>
          <a:lstStyle/>
          <a:p>
            <a:pPr algn="ctr"/>
            <a:r>
              <a:rPr lang="en-US" altLang="ja-JP" sz="7200" b="1" kern="0" dirty="0">
                <a:solidFill>
                  <a:srgbClr val="00B0F0"/>
                </a:solidFill>
                <a:latin typeface="HGPｺﾞｼｯｸE" panose="020B0900000000000000" pitchFamily="50" charset="-128"/>
                <a:ea typeface="HGPｺﾞｼｯｸE" panose="020B0900000000000000" pitchFamily="50" charset="-128"/>
              </a:rPr>
              <a:t>Rolling</a:t>
            </a:r>
          </a:p>
          <a:p>
            <a:pPr algn="ctr"/>
            <a:r>
              <a:rPr lang="ja-JP" altLang="en-US" sz="4000" b="1" kern="0" dirty="0">
                <a:solidFill>
                  <a:srgbClr val="00B0F0"/>
                </a:solidFill>
                <a:latin typeface="HGPｺﾞｼｯｸE" panose="020B0900000000000000" pitchFamily="50" charset="-128"/>
                <a:ea typeface="HGPｺﾞｼｯｸE" panose="020B0900000000000000" pitchFamily="50" charset="-128"/>
              </a:rPr>
              <a:t>寝返り</a:t>
            </a:r>
            <a:endParaRPr lang="en-US" altLang="ja-JP" sz="2800" b="1" kern="0" dirty="0">
              <a:solidFill>
                <a:srgbClr val="00B0F0"/>
              </a:solidFill>
              <a:latin typeface="HGPｺﾞｼｯｸE" panose="020B0900000000000000" pitchFamily="50" charset="-128"/>
              <a:ea typeface="HGPｺﾞｼｯｸE" panose="020B0900000000000000" pitchFamily="50" charset="-128"/>
            </a:endParaRPr>
          </a:p>
        </p:txBody>
      </p:sp>
      <p:pic>
        <p:nvPicPr>
          <p:cNvPr id="13" name="図 12">
            <a:extLst>
              <a:ext uri="{FF2B5EF4-FFF2-40B4-BE49-F238E27FC236}">
                <a16:creationId xmlns:a16="http://schemas.microsoft.com/office/drawing/2014/main" id="{74D471AE-BC28-424B-AC48-A00BA58AA0C3}"/>
              </a:ext>
            </a:extLst>
          </p:cNvPr>
          <p:cNvPicPr>
            <a:picLocks noChangeAspect="1"/>
          </p:cNvPicPr>
          <p:nvPr/>
        </p:nvPicPr>
        <p:blipFill>
          <a:blip r:embed="rId3"/>
          <a:stretch>
            <a:fillRect/>
          </a:stretch>
        </p:blipFill>
        <p:spPr>
          <a:xfrm>
            <a:off x="10574867" y="249516"/>
            <a:ext cx="2004809" cy="1299588"/>
          </a:xfrm>
          <a:prstGeom prst="rect">
            <a:avLst/>
          </a:prstGeom>
        </p:spPr>
      </p:pic>
    </p:spTree>
    <p:extLst>
      <p:ext uri="{BB962C8B-B14F-4D97-AF65-F5344CB8AC3E}">
        <p14:creationId xmlns:p14="http://schemas.microsoft.com/office/powerpoint/2010/main" val="134993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00838-119B-46D9-BBFB-06EF23A271C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AEF3FB0-FA60-4F86-9336-72A5E08C725F}"/>
              </a:ext>
            </a:extLst>
          </p:cNvPr>
          <p:cNvSpPr>
            <a:spLocks noGrp="1"/>
          </p:cNvSpPr>
          <p:nvPr>
            <p:ph idx="1"/>
          </p:nvPr>
        </p:nvSpPr>
        <p:spPr/>
        <p:txBody>
          <a:bodyPr/>
          <a:lstStyle/>
          <a:p>
            <a:pPr algn="l"/>
            <a:r>
              <a:rPr lang="ja-JP" altLang="en-US" sz="1800" b="0" i="0" u="none" strike="noStrike" baseline="0" dirty="0">
                <a:solidFill>
                  <a:srgbClr val="7E7D7D"/>
                </a:solidFill>
                <a:latin typeface="ＭＳゴシック"/>
              </a:rPr>
              <a:t>健常成人が寝返るために用いる運動パターンは非常に豊富であり，多様な運動パ</a:t>
            </a:r>
          </a:p>
          <a:p>
            <a:pPr algn="l"/>
            <a:r>
              <a:rPr lang="ja-JP" altLang="en-US" sz="1800" b="0" i="0" u="none" strike="noStrike" baseline="0" dirty="0">
                <a:solidFill>
                  <a:srgbClr val="7E7D7D"/>
                </a:solidFill>
                <a:latin typeface="ＭＳゴシック"/>
              </a:rPr>
              <a:t>ターンが存在する</a:t>
            </a:r>
            <a:r>
              <a:rPr lang="ja-JP" altLang="en-US" sz="1800" b="0" i="0" u="none" strike="noStrike" baseline="0" dirty="0">
                <a:solidFill>
                  <a:srgbClr val="A6A6A6"/>
                </a:solidFill>
                <a:latin typeface="ＭＳゴシック"/>
              </a:rPr>
              <a:t>。</a:t>
            </a:r>
            <a:r>
              <a:rPr lang="ja-JP" altLang="en-US" sz="1800" b="0" i="0" u="none" strike="noStrike" baseline="0" dirty="0">
                <a:solidFill>
                  <a:srgbClr val="7E7D7D"/>
                </a:solidFill>
                <a:latin typeface="ＭＳゴシック"/>
              </a:rPr>
              <a:t>これは</a:t>
            </a:r>
            <a:r>
              <a:rPr lang="ja-JP" altLang="en-US" sz="1800" b="0" i="0" u="none" strike="noStrike" baseline="0" dirty="0">
                <a:solidFill>
                  <a:srgbClr val="A6A6A6"/>
                </a:solidFill>
                <a:latin typeface="ＭＳゴシック"/>
              </a:rPr>
              <a:t>，</a:t>
            </a:r>
            <a:r>
              <a:rPr lang="ja-JP" altLang="en-US" sz="1800" b="0" i="0" u="none" strike="noStrike" baseline="0" dirty="0">
                <a:solidFill>
                  <a:srgbClr val="8E8D8D"/>
                </a:solidFill>
                <a:latin typeface="ＭＳゴシック"/>
              </a:rPr>
              <a:t>寝返り動作は支持基底面内でバランスをとる</a:t>
            </a:r>
            <a:r>
              <a:rPr lang="ja-JP" altLang="en-US" sz="1800" b="0" i="0" u="none" strike="noStrike" baseline="0" dirty="0">
                <a:solidFill>
                  <a:srgbClr val="6E6C6D"/>
                </a:solidFill>
                <a:latin typeface="ＭＳゴシック"/>
              </a:rPr>
              <a:t>必</a:t>
            </a:r>
            <a:r>
              <a:rPr lang="ja-JP" altLang="en-US" sz="1800" b="0" i="0" u="none" strike="noStrike" baseline="0" dirty="0">
                <a:solidFill>
                  <a:srgbClr val="8E8D8D"/>
                </a:solidFill>
                <a:latin typeface="ＭＳゴシック"/>
              </a:rPr>
              <a:t>要がな</a:t>
            </a:r>
          </a:p>
          <a:p>
            <a:pPr algn="l"/>
            <a:r>
              <a:rPr lang="ja-JP" altLang="en-US" sz="1800" b="0" i="0" u="none" strike="noStrike" baseline="0" dirty="0">
                <a:solidFill>
                  <a:srgbClr val="7E7D7D"/>
                </a:solidFill>
                <a:latin typeface="ＭＳゴシック"/>
              </a:rPr>
              <a:t>いため，動作パターンが重</a:t>
            </a:r>
            <a:r>
              <a:rPr lang="ja-JP" altLang="en-US" sz="1800" b="0" i="0" u="none" strike="noStrike" baseline="0" dirty="0">
                <a:solidFill>
                  <a:srgbClr val="5C5B5B"/>
                </a:solidFill>
                <a:latin typeface="ＭＳゴシック"/>
              </a:rPr>
              <a:t>心</a:t>
            </a:r>
            <a:r>
              <a:rPr lang="ja-JP" altLang="en-US" sz="1800" b="0" i="0" u="none" strike="noStrike" baseline="0" dirty="0">
                <a:solidFill>
                  <a:srgbClr val="7E7D7D"/>
                </a:solidFill>
                <a:latin typeface="ＭＳゴシック"/>
              </a:rPr>
              <a:t>制御に拘束されないからである</a:t>
            </a:r>
            <a:r>
              <a:rPr lang="ja-JP" altLang="en-US" sz="1800" b="0" i="0" u="none" strike="noStrike" baseline="0" dirty="0">
                <a:solidFill>
                  <a:srgbClr val="A6A6A6"/>
                </a:solidFill>
                <a:latin typeface="ＭＳゴシック"/>
              </a:rPr>
              <a:t>。</a:t>
            </a:r>
            <a:r>
              <a:rPr lang="ja-JP" altLang="en-US" sz="1800" b="0" i="0" u="none" strike="noStrike" baseline="0" dirty="0">
                <a:solidFill>
                  <a:srgbClr val="7E7D7D"/>
                </a:solidFill>
                <a:latin typeface="ＭＳゴシック"/>
              </a:rPr>
              <a:t>健常者は多様な寝返</a:t>
            </a:r>
          </a:p>
          <a:p>
            <a:pPr algn="l"/>
            <a:r>
              <a:rPr lang="ja-JP" altLang="en-US" sz="1800" b="0" i="0" u="none" strike="noStrike" baseline="0" dirty="0">
                <a:solidFill>
                  <a:srgbClr val="7E7D7D"/>
                </a:solidFill>
                <a:latin typeface="ＭＳゴシック"/>
              </a:rPr>
              <a:t>り動作が可能である</a:t>
            </a:r>
            <a:r>
              <a:rPr lang="ja-JP" altLang="en-US" sz="1800" b="0" i="0" u="none" strike="noStrike" baseline="0" dirty="0">
                <a:solidFill>
                  <a:srgbClr val="A6A6A6"/>
                </a:solidFill>
                <a:latin typeface="ＭＳゴシック"/>
              </a:rPr>
              <a:t>一</a:t>
            </a:r>
            <a:r>
              <a:rPr lang="ja-JP" altLang="en-US" sz="1800" b="0" i="0" u="none" strike="noStrike" baseline="0" dirty="0">
                <a:solidFill>
                  <a:srgbClr val="8E8D8D"/>
                </a:solidFill>
                <a:latin typeface="ＭＳゴシック"/>
              </a:rPr>
              <a:t>方で，普遍的な特徴として</a:t>
            </a:r>
            <a:r>
              <a:rPr lang="ja-JP" altLang="en-US" sz="1800" b="0" i="0" u="none" strike="noStrike" baseline="0" dirty="0">
                <a:solidFill>
                  <a:srgbClr val="6E6C6D"/>
                </a:solidFill>
                <a:latin typeface="ＭＳゴシック"/>
              </a:rPr>
              <a:t>体軸内の回旋運動を伴う</a:t>
            </a:r>
            <a:r>
              <a:rPr lang="ja-JP" altLang="en-US" sz="1800" b="0" i="0" u="none" strike="noStrike" baseline="0" dirty="0">
                <a:solidFill>
                  <a:srgbClr val="A6A6A6"/>
                </a:solidFill>
                <a:latin typeface="ＭＳゴシック"/>
              </a:rPr>
              <a:t>叫</a:t>
            </a:r>
            <a:r>
              <a:rPr lang="ja-JP" altLang="en-US" sz="1800" b="0" i="0" u="none" strike="noStrike" baseline="0" dirty="0">
                <a:solidFill>
                  <a:srgbClr val="7E7D7D"/>
                </a:solidFill>
                <a:latin typeface="ＭＳゴシック"/>
              </a:rPr>
              <a:t>体軸</a:t>
            </a:r>
          </a:p>
          <a:p>
            <a:pPr algn="l"/>
            <a:r>
              <a:rPr lang="ja-JP" altLang="en-US" sz="1800" b="0" i="0" u="none" strike="noStrike" baseline="0" dirty="0">
                <a:solidFill>
                  <a:srgbClr val="7E7D7D"/>
                </a:solidFill>
                <a:latin typeface="ＭＳゴシック"/>
              </a:rPr>
              <a:t>内で起きる回旋運動を「体軸内回旋</a:t>
            </a:r>
            <a:r>
              <a:rPr lang="en-US" altLang="ja-JP" sz="1800" b="0" i="0" u="none" strike="noStrike" baseline="0" dirty="0">
                <a:solidFill>
                  <a:srgbClr val="7E7D7D"/>
                </a:solidFill>
                <a:latin typeface="ＭＳ明朝"/>
              </a:rPr>
              <a:t>(</a:t>
            </a:r>
            <a:r>
              <a:rPr lang="en-US" altLang="ja-JP" sz="1800" b="0" i="0" u="none" strike="noStrike" baseline="0" dirty="0" err="1">
                <a:solidFill>
                  <a:srgbClr val="7E7D7D"/>
                </a:solidFill>
                <a:latin typeface="ＭＳ明朝"/>
              </a:rPr>
              <a:t>bodyax</a:t>
            </a:r>
            <a:r>
              <a:rPr lang="en-US" altLang="ja-JP" sz="1800" b="0" i="0" u="none" strike="noStrike" baseline="0" dirty="0" err="1">
                <a:solidFill>
                  <a:srgbClr val="5E5988"/>
                </a:solidFill>
                <a:latin typeface="ＭＳ明朝"/>
              </a:rPr>
              <a:t>i</a:t>
            </a:r>
            <a:r>
              <a:rPr lang="en-US" altLang="ja-JP" sz="1800" b="0" i="0" u="none" strike="noStrike" baseline="0" dirty="0" err="1">
                <a:solidFill>
                  <a:srgbClr val="7E7D7D"/>
                </a:solidFill>
                <a:latin typeface="ＭＳ明朝"/>
              </a:rPr>
              <a:t>s</a:t>
            </a:r>
            <a:r>
              <a:rPr lang="en-US" altLang="ja-JP" sz="1800" b="0" i="0" u="none" strike="noStrike" baseline="0" dirty="0">
                <a:solidFill>
                  <a:srgbClr val="7E7D7D"/>
                </a:solidFill>
                <a:latin typeface="ＭＳ明朝"/>
              </a:rPr>
              <a:t> </a:t>
            </a:r>
            <a:r>
              <a:rPr lang="en-US" altLang="ja-JP" sz="1800" b="0" i="0" u="none" strike="noStrike" baseline="0" dirty="0">
                <a:solidFill>
                  <a:srgbClr val="6E6C6D"/>
                </a:solidFill>
                <a:latin typeface="ＭＳ明朝"/>
              </a:rPr>
              <a:t>rotation</a:t>
            </a:r>
            <a:r>
              <a:rPr lang="ja-JP" altLang="en-US" sz="1800" b="0" i="0" u="none" strike="noStrike" baseline="0" dirty="0">
                <a:solidFill>
                  <a:srgbClr val="A6A6A6"/>
                </a:solidFill>
                <a:latin typeface="ＭＳゴシック"/>
              </a:rPr>
              <a:t>）」</a:t>
            </a:r>
            <a:r>
              <a:rPr lang="ja-JP" altLang="en-US" sz="1800" b="0" i="0" u="none" strike="noStrike" baseline="0" dirty="0">
                <a:solidFill>
                  <a:srgbClr val="7E7D7D"/>
                </a:solidFill>
                <a:latin typeface="ＭＳゴシック"/>
              </a:rPr>
              <a:t>とよぶ</a:t>
            </a:r>
            <a:endParaRPr kumimoji="1" lang="ja-JP" altLang="en-US" dirty="0"/>
          </a:p>
        </p:txBody>
      </p:sp>
      <p:sp>
        <p:nvSpPr>
          <p:cNvPr id="5" name="テキスト ボックス 4">
            <a:extLst>
              <a:ext uri="{FF2B5EF4-FFF2-40B4-BE49-F238E27FC236}">
                <a16:creationId xmlns:a16="http://schemas.microsoft.com/office/drawing/2014/main" id="{9F36BA98-EEEC-4B02-9EBE-99B8812C7047}"/>
              </a:ext>
            </a:extLst>
          </p:cNvPr>
          <p:cNvSpPr txBox="1"/>
          <p:nvPr/>
        </p:nvSpPr>
        <p:spPr>
          <a:xfrm>
            <a:off x="3048000" y="2967335"/>
            <a:ext cx="6096000" cy="923330"/>
          </a:xfrm>
          <a:prstGeom prst="rect">
            <a:avLst/>
          </a:prstGeom>
          <a:noFill/>
        </p:spPr>
        <p:txBody>
          <a:bodyPr wrap="square">
            <a:spAutoFit/>
          </a:bodyPr>
          <a:lstStyle/>
          <a:p>
            <a:r>
              <a:rPr lang="en-US" altLang="ja-JP" dirty="0"/>
              <a:t>) </a:t>
            </a:r>
            <a:r>
              <a:rPr lang="en-US" altLang="ja-JP" dirty="0" err="1"/>
              <a:t>Bobath</a:t>
            </a:r>
            <a:r>
              <a:rPr lang="en-US" altLang="ja-JP" dirty="0"/>
              <a:t> B :A </a:t>
            </a:r>
            <a:r>
              <a:rPr lang="en-US" altLang="ja-JP" dirty="0" err="1"/>
              <a:t>dult</a:t>
            </a:r>
            <a:r>
              <a:rPr lang="en-US" altLang="ja-JP" dirty="0"/>
              <a:t> Hemiplegia :E valuation and Treatment. 2nd ed. p.43-48, Heinemann Medical Books.</a:t>
            </a:r>
          </a:p>
          <a:p>
            <a:r>
              <a:rPr lang="en-US" altLang="ja-JP" dirty="0"/>
              <a:t>London. 1978</a:t>
            </a:r>
            <a:endParaRPr lang="ja-JP" altLang="en-US" dirty="0"/>
          </a:p>
        </p:txBody>
      </p:sp>
    </p:spTree>
    <p:extLst>
      <p:ext uri="{BB962C8B-B14F-4D97-AF65-F5344CB8AC3E}">
        <p14:creationId xmlns:p14="http://schemas.microsoft.com/office/powerpoint/2010/main" val="4204563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寝返りとは？　</a:t>
            </a:r>
          </a:p>
        </p:txBody>
      </p:sp>
      <p:sp>
        <p:nvSpPr>
          <p:cNvPr id="3" name="テキスト ボックス 2">
            <a:extLst>
              <a:ext uri="{FF2B5EF4-FFF2-40B4-BE49-F238E27FC236}">
                <a16:creationId xmlns:a16="http://schemas.microsoft.com/office/drawing/2014/main" id="{E526667F-CDA5-4919-8212-7D2ED3EBFF85}"/>
              </a:ext>
            </a:extLst>
          </p:cNvPr>
          <p:cNvSpPr txBox="1"/>
          <p:nvPr/>
        </p:nvSpPr>
        <p:spPr>
          <a:xfrm>
            <a:off x="384543" y="2140648"/>
            <a:ext cx="11285299" cy="1903791"/>
          </a:xfrm>
          <a:prstGeom prst="rect">
            <a:avLst/>
          </a:prstGeom>
          <a:noFill/>
        </p:spPr>
        <p:txBody>
          <a:bodyPr wrap="square" rtlCol="0">
            <a:spAutoFit/>
          </a:bodyPr>
          <a:lstStyle/>
          <a:p>
            <a:pPr marL="342900" indent="-342900">
              <a:lnSpc>
                <a:spcPct val="150000"/>
              </a:lnSpc>
              <a:buClr>
                <a:schemeClr val="tx1"/>
              </a:buClr>
              <a:buFont typeface="Wingdings" panose="05000000000000000000" pitchFamily="2" charset="2"/>
              <a:buChar char="p"/>
            </a:pPr>
            <a:r>
              <a:rPr lang="ja-JP" altLang="en-US" sz="1600" b="1" dirty="0"/>
              <a:t>生後</a:t>
            </a:r>
            <a:r>
              <a:rPr lang="en-US" altLang="ja-JP" sz="1600" b="1" dirty="0"/>
              <a:t>9</a:t>
            </a:r>
            <a:r>
              <a:rPr lang="ja-JP" altLang="en-US" sz="1600" b="1" dirty="0"/>
              <a:t>ヵ月までには骨盤より上の体幹による分節的な寝返りをおこなうようになる</a:t>
            </a:r>
            <a:r>
              <a:rPr lang="en-US" altLang="ja-JP" sz="1600" b="1" dirty="0"/>
              <a:t>(McGraw,1945;Touwen,1976)</a:t>
            </a:r>
          </a:p>
          <a:p>
            <a:pPr marL="342900" indent="-342900">
              <a:lnSpc>
                <a:spcPct val="150000"/>
              </a:lnSpc>
              <a:buClr>
                <a:schemeClr val="tx1"/>
              </a:buClr>
              <a:buFont typeface="Wingdings" panose="05000000000000000000" pitchFamily="2" charset="2"/>
              <a:buChar char="p"/>
            </a:pPr>
            <a:r>
              <a:rPr lang="ja-JP" altLang="en-US" sz="1600" b="1" dirty="0"/>
              <a:t>健常人が用いる運動パターンは非常に豊富であり，寝返り動作の正常運動パターンを定義することは難しい</a:t>
            </a:r>
            <a:endParaRPr lang="en-US" altLang="ja-JP" sz="1600" b="1" dirty="0"/>
          </a:p>
          <a:p>
            <a:pPr marL="342900" indent="-342900">
              <a:lnSpc>
                <a:spcPct val="150000"/>
              </a:lnSpc>
              <a:buClr>
                <a:schemeClr val="tx1"/>
              </a:buClr>
              <a:buFont typeface="Wingdings" panose="05000000000000000000" pitchFamily="2" charset="2"/>
              <a:buChar char="p"/>
            </a:pPr>
            <a:r>
              <a:rPr lang="ja-JP" altLang="en-US" sz="1600" b="1" dirty="0"/>
              <a:t>寝返りは，背臥位から側方へ身体を回旋させ，側臥位もしくは腹臥位へと至る一連の動作のことを指す</a:t>
            </a:r>
            <a:endParaRPr lang="en-US" altLang="ja-JP" sz="1600" b="1" dirty="0"/>
          </a:p>
          <a:p>
            <a:pPr marL="342900" indent="-342900">
              <a:lnSpc>
                <a:spcPct val="150000"/>
              </a:lnSpc>
              <a:buClr>
                <a:schemeClr val="tx1"/>
              </a:buClr>
              <a:buFont typeface="Wingdings" panose="05000000000000000000" pitchFamily="2" charset="2"/>
              <a:buChar char="p"/>
            </a:pPr>
            <a:r>
              <a:rPr lang="ja-JP" altLang="en-US" sz="1600" b="1" dirty="0"/>
              <a:t>重要なポイントは</a:t>
            </a:r>
            <a:r>
              <a:rPr lang="ja-JP" altLang="en-US" sz="1600" b="1" dirty="0">
                <a:uFill>
                  <a:solidFill>
                    <a:srgbClr val="FF0000"/>
                  </a:solidFill>
                </a:uFill>
              </a:rPr>
              <a:t>体幹の回旋</a:t>
            </a:r>
            <a:r>
              <a:rPr lang="ja-JP" altLang="en-US" sz="1600" b="1" dirty="0"/>
              <a:t>であり，回旋には必ず土台としての「</a:t>
            </a:r>
            <a:r>
              <a:rPr lang="en-US" altLang="ja-JP" sz="1600" b="1" dirty="0"/>
              <a:t>BOS</a:t>
            </a:r>
            <a:r>
              <a:rPr lang="ja-JP" altLang="en-US" sz="1600" b="1" dirty="0"/>
              <a:t>」と「回転軸」が必要であり、体幹の</a:t>
            </a:r>
            <a:r>
              <a:rPr lang="en-US" altLang="ja-JP" sz="1600" b="1" dirty="0"/>
              <a:t>BOS</a:t>
            </a:r>
            <a:r>
              <a:rPr lang="ja-JP" altLang="en-US" sz="1600" b="1" dirty="0"/>
              <a:t>に支えられた脊柱の回転軸変化と四肢の動きの連続性である</a:t>
            </a:r>
            <a:endParaRPr lang="en-US" altLang="ja-JP" sz="1600" b="1" dirty="0"/>
          </a:p>
        </p:txBody>
      </p:sp>
      <p:pic>
        <p:nvPicPr>
          <p:cNvPr id="5" name="図 4">
            <a:extLst>
              <a:ext uri="{FF2B5EF4-FFF2-40B4-BE49-F238E27FC236}">
                <a16:creationId xmlns:a16="http://schemas.microsoft.com/office/drawing/2014/main" id="{CE112094-F81E-4A40-AA27-68DF4D2F9940}"/>
              </a:ext>
            </a:extLst>
          </p:cNvPr>
          <p:cNvPicPr>
            <a:picLocks noChangeAspect="1"/>
          </p:cNvPicPr>
          <p:nvPr/>
        </p:nvPicPr>
        <p:blipFill rotWithShape="1">
          <a:blip r:embed="rId3">
            <a:extLst>
              <a:ext uri="{28A0092B-C50C-407E-A947-70E740481C1C}">
                <a14:useLocalDpi xmlns:a14="http://schemas.microsoft.com/office/drawing/2010/main" val="0"/>
              </a:ext>
            </a:extLst>
          </a:blip>
          <a:srcRect l="8957" r="17647" b="4101"/>
          <a:stretch/>
        </p:blipFill>
        <p:spPr>
          <a:xfrm>
            <a:off x="8009883" y="3769143"/>
            <a:ext cx="3431719" cy="3088857"/>
          </a:xfrm>
          <a:prstGeom prst="rect">
            <a:avLst/>
          </a:prstGeom>
        </p:spPr>
      </p:pic>
      <p:sp>
        <p:nvSpPr>
          <p:cNvPr id="11" name="正方形/長方形 10">
            <a:extLst>
              <a:ext uri="{FF2B5EF4-FFF2-40B4-BE49-F238E27FC236}">
                <a16:creationId xmlns:a16="http://schemas.microsoft.com/office/drawing/2014/main" id="{8D76CC52-98C7-4E3B-807F-380307261736}"/>
              </a:ext>
            </a:extLst>
          </p:cNvPr>
          <p:cNvSpPr/>
          <p:nvPr/>
        </p:nvSpPr>
        <p:spPr>
          <a:xfrm>
            <a:off x="3275350" y="6279656"/>
            <a:ext cx="8979109" cy="230832"/>
          </a:xfrm>
          <a:prstGeom prst="rect">
            <a:avLst/>
          </a:prstGeom>
        </p:spPr>
        <p:txBody>
          <a:bodyPr wrap="square">
            <a:spAutoFit/>
          </a:bodyPr>
          <a:lstStyle/>
          <a:p>
            <a:pPr algn="r"/>
            <a:r>
              <a:rPr lang="en-US" altLang="ja-JP" sz="900" dirty="0">
                <a:solidFill>
                  <a:sysClr val="windowText" lastClr="000000"/>
                </a:solidFill>
              </a:rPr>
              <a:t>Richter RR et al</a:t>
            </a:r>
            <a:r>
              <a:rPr lang="ja-JP" altLang="en-US" sz="900" dirty="0">
                <a:solidFill>
                  <a:sysClr val="windowText" lastClr="000000"/>
                </a:solidFill>
              </a:rPr>
              <a:t>：</a:t>
            </a:r>
            <a:r>
              <a:rPr lang="en-US" altLang="ja-JP" sz="900" dirty="0">
                <a:solidFill>
                  <a:sysClr val="windowText" lastClr="000000"/>
                </a:solidFill>
              </a:rPr>
              <a:t>Description of adult rolling movements and hypothesis of developmental sequences</a:t>
            </a:r>
            <a:r>
              <a:rPr lang="ja-JP" altLang="en-US" sz="900" dirty="0" err="1">
                <a:solidFill>
                  <a:sysClr val="windowText" lastClr="000000"/>
                </a:solidFill>
              </a:rPr>
              <a:t>．</a:t>
            </a:r>
            <a:r>
              <a:rPr lang="en-US" altLang="ja-JP" sz="900" dirty="0">
                <a:solidFill>
                  <a:sysClr val="windowText" lastClr="000000"/>
                </a:solidFill>
              </a:rPr>
              <a:t>Phys </a:t>
            </a:r>
            <a:r>
              <a:rPr lang="en-US" altLang="ja-JP" sz="900" dirty="0" err="1">
                <a:solidFill>
                  <a:sysClr val="windowText" lastClr="000000"/>
                </a:solidFill>
              </a:rPr>
              <a:t>Ther</a:t>
            </a:r>
            <a:r>
              <a:rPr lang="en-US" altLang="ja-JP" sz="900" dirty="0">
                <a:solidFill>
                  <a:sysClr val="windowText" lastClr="000000"/>
                </a:solidFill>
              </a:rPr>
              <a:t>. 1989 Jan;69(1):63-71</a:t>
            </a:r>
          </a:p>
        </p:txBody>
      </p:sp>
      <p:sp>
        <p:nvSpPr>
          <p:cNvPr id="12" name="コンテンツ プレースホルダー 2">
            <a:extLst>
              <a:ext uri="{FF2B5EF4-FFF2-40B4-BE49-F238E27FC236}">
                <a16:creationId xmlns:a16="http://schemas.microsoft.com/office/drawing/2014/main" id="{4F77B1AB-2CB9-4B43-BFB8-AEA49FFF0E6D}"/>
              </a:ext>
            </a:extLst>
          </p:cNvPr>
          <p:cNvSpPr>
            <a:spLocks noGrp="1"/>
          </p:cNvSpPr>
          <p:nvPr>
            <p:ph idx="1"/>
          </p:nvPr>
        </p:nvSpPr>
        <p:spPr>
          <a:xfrm>
            <a:off x="1941592" y="6557286"/>
            <a:ext cx="10312867" cy="253916"/>
          </a:xfrm>
        </p:spPr>
        <p:txBody>
          <a:bodyPr>
            <a:normAutofit fontScale="92500"/>
          </a:bodyPr>
          <a:lstStyle/>
          <a:p>
            <a:pPr marL="0" indent="0">
              <a:buNone/>
            </a:pPr>
            <a:r>
              <a:rPr lang="en-US" altLang="ja-JP" sz="900" dirty="0">
                <a:solidFill>
                  <a:sysClr val="windowText" lastClr="000000"/>
                </a:solidFill>
              </a:rPr>
              <a:t>Barbara </a:t>
            </a:r>
            <a:r>
              <a:rPr lang="en-US" altLang="ja-JP" sz="900" dirty="0" err="1">
                <a:solidFill>
                  <a:sysClr val="windowText" lastClr="000000"/>
                </a:solidFill>
              </a:rPr>
              <a:t>J,et</a:t>
            </a:r>
            <a:r>
              <a:rPr lang="en-US" altLang="ja-JP" sz="900" dirty="0">
                <a:solidFill>
                  <a:sysClr val="windowText" lastClr="000000"/>
                </a:solidFill>
              </a:rPr>
              <a:t> </a:t>
            </a:r>
            <a:r>
              <a:rPr lang="en-US" altLang="ja-JP" sz="900" dirty="0" err="1">
                <a:solidFill>
                  <a:sysClr val="windowText" lastClr="000000"/>
                </a:solidFill>
              </a:rPr>
              <a:t>al.:Rolling</a:t>
            </a:r>
            <a:r>
              <a:rPr lang="en-US" altLang="ja-JP" sz="900" dirty="0">
                <a:solidFill>
                  <a:sysClr val="windowText" lastClr="000000"/>
                </a:solidFill>
              </a:rPr>
              <a:t> </a:t>
            </a:r>
            <a:r>
              <a:rPr lang="en-US" altLang="ja-JP" sz="900" dirty="0" err="1">
                <a:solidFill>
                  <a:sysClr val="windowText" lastClr="000000"/>
                </a:solidFill>
              </a:rPr>
              <a:t>Revisited:Using</a:t>
            </a:r>
            <a:r>
              <a:rPr lang="en-US" altLang="ja-JP" sz="900" dirty="0">
                <a:solidFill>
                  <a:sysClr val="windowText" lastClr="000000"/>
                </a:solidFill>
              </a:rPr>
              <a:t> rolling to assess and treat neuromuscular control and coordination of the core and extremities of athletes. The International Journal of Sports Physical Therapy 10:787802,2015</a:t>
            </a:r>
            <a:endParaRPr kumimoji="1" lang="ja-JP" altLang="en-US" sz="900" dirty="0">
              <a:solidFill>
                <a:sysClr val="windowText" lastClr="000000"/>
              </a:solidFill>
            </a:endParaRPr>
          </a:p>
        </p:txBody>
      </p:sp>
    </p:spTree>
    <p:extLst>
      <p:ext uri="{BB962C8B-B14F-4D97-AF65-F5344CB8AC3E}">
        <p14:creationId xmlns:p14="http://schemas.microsoft.com/office/powerpoint/2010/main" val="3333330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270188"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寝返りとは？　</a:t>
            </a:r>
          </a:p>
        </p:txBody>
      </p:sp>
      <p:sp>
        <p:nvSpPr>
          <p:cNvPr id="2" name="テキスト ボックス 1">
            <a:extLst>
              <a:ext uri="{FF2B5EF4-FFF2-40B4-BE49-F238E27FC236}">
                <a16:creationId xmlns:a16="http://schemas.microsoft.com/office/drawing/2014/main" id="{25C0058C-1CB1-459A-ACFF-46A36F9C7EC4}"/>
              </a:ext>
            </a:extLst>
          </p:cNvPr>
          <p:cNvSpPr txBox="1"/>
          <p:nvPr/>
        </p:nvSpPr>
        <p:spPr>
          <a:xfrm>
            <a:off x="665000" y="2352262"/>
            <a:ext cx="6248417" cy="3473451"/>
          </a:xfrm>
          <a:prstGeom prst="rect">
            <a:avLst/>
          </a:prstGeom>
          <a:noFill/>
        </p:spPr>
        <p:txBody>
          <a:bodyPr wrap="square" rtlCol="0">
            <a:spAutoFit/>
          </a:bodyPr>
          <a:lstStyle/>
          <a:p>
            <a:pPr marL="285750" indent="-285750">
              <a:lnSpc>
                <a:spcPct val="200000"/>
              </a:lnSpc>
              <a:buClr>
                <a:schemeClr val="tx1"/>
              </a:buClr>
              <a:buFont typeface="Wingdings" panose="05000000000000000000" pitchFamily="2" charset="2"/>
              <a:buChar char="p"/>
            </a:pPr>
            <a:r>
              <a:rPr kumimoji="1" lang="ja-JP" altLang="en-US" sz="1600" b="1" dirty="0"/>
              <a:t>寝返りには体幹筋の活動が不可欠</a:t>
            </a:r>
            <a:endParaRPr kumimoji="1" lang="en-US" altLang="ja-JP" sz="1600" b="1" dirty="0"/>
          </a:p>
          <a:p>
            <a:pPr>
              <a:lnSpc>
                <a:spcPct val="200000"/>
              </a:lnSpc>
              <a:buClr>
                <a:schemeClr val="tx1"/>
              </a:buClr>
              <a:buFont typeface="Wingdings" panose="05000000000000000000" pitchFamily="2" charset="2"/>
              <a:buChar char="p"/>
            </a:pPr>
            <a:r>
              <a:rPr lang="ja-JP" altLang="en-US" sz="1600" b="1" dirty="0"/>
              <a:t>健常成人の寝返り動作においては，身体各体節を筋活動によって連結させ，ある部位から始まった回旋運動が途切れることなく前進に波及する</a:t>
            </a:r>
            <a:endParaRPr lang="en-US" altLang="ja-JP" sz="1600" b="1" dirty="0"/>
          </a:p>
          <a:p>
            <a:pPr>
              <a:lnSpc>
                <a:spcPct val="200000"/>
              </a:lnSpc>
              <a:buClr>
                <a:schemeClr val="tx1"/>
              </a:buClr>
              <a:buFont typeface="Wingdings" panose="05000000000000000000" pitchFamily="2" charset="2"/>
              <a:buChar char="p"/>
            </a:pPr>
            <a:r>
              <a:rPr lang="ja-JP" altLang="en-US" sz="1600" b="1" dirty="0"/>
              <a:t>身体すべての体節が身体の回転運動を阻害しないように運動するのが特徴</a:t>
            </a:r>
          </a:p>
          <a:p>
            <a:pPr marL="342900" indent="-342900">
              <a:lnSpc>
                <a:spcPct val="200000"/>
              </a:lnSpc>
              <a:buClr>
                <a:schemeClr val="tx1"/>
              </a:buClr>
              <a:buFont typeface="Wingdings" panose="05000000000000000000" pitchFamily="2" charset="2"/>
              <a:buChar char="p"/>
            </a:pPr>
            <a:endParaRPr kumimoji="1" lang="ja-JP" altLang="en-US" sz="1600" b="1" dirty="0"/>
          </a:p>
        </p:txBody>
      </p:sp>
      <p:pic>
        <p:nvPicPr>
          <p:cNvPr id="3" name="図 2">
            <a:extLst>
              <a:ext uri="{FF2B5EF4-FFF2-40B4-BE49-F238E27FC236}">
                <a16:creationId xmlns:a16="http://schemas.microsoft.com/office/drawing/2014/main" id="{2201AE77-9F9E-4FB7-AFCF-1854A201AB35}"/>
              </a:ext>
            </a:extLst>
          </p:cNvPr>
          <p:cNvPicPr>
            <a:picLocks noChangeAspect="1"/>
          </p:cNvPicPr>
          <p:nvPr/>
        </p:nvPicPr>
        <p:blipFill>
          <a:blip r:embed="rId3"/>
          <a:stretch>
            <a:fillRect/>
          </a:stretch>
        </p:blipFill>
        <p:spPr>
          <a:xfrm>
            <a:off x="7197436" y="2010641"/>
            <a:ext cx="4412689" cy="3953618"/>
          </a:xfrm>
          <a:prstGeom prst="rect">
            <a:avLst/>
          </a:prstGeom>
        </p:spPr>
      </p:pic>
      <p:sp>
        <p:nvSpPr>
          <p:cNvPr id="9" name="正方形/長方形 8">
            <a:extLst>
              <a:ext uri="{FF2B5EF4-FFF2-40B4-BE49-F238E27FC236}">
                <a16:creationId xmlns:a16="http://schemas.microsoft.com/office/drawing/2014/main" id="{A997EE6F-EC70-45D4-A110-869D0746F003}"/>
              </a:ext>
            </a:extLst>
          </p:cNvPr>
          <p:cNvSpPr/>
          <p:nvPr/>
        </p:nvSpPr>
        <p:spPr>
          <a:xfrm>
            <a:off x="3219527" y="6435434"/>
            <a:ext cx="8979109" cy="230832"/>
          </a:xfrm>
          <a:prstGeom prst="rect">
            <a:avLst/>
          </a:prstGeom>
        </p:spPr>
        <p:txBody>
          <a:bodyPr wrap="square">
            <a:spAutoFit/>
          </a:bodyPr>
          <a:lstStyle/>
          <a:p>
            <a:pPr algn="r"/>
            <a:r>
              <a:rPr lang="en-US" altLang="ja-JP" sz="900" dirty="0">
                <a:solidFill>
                  <a:sysClr val="windowText" lastClr="000000"/>
                </a:solidFill>
              </a:rPr>
              <a:t>Richter RR et al</a:t>
            </a:r>
            <a:r>
              <a:rPr lang="ja-JP" altLang="en-US" sz="900" dirty="0">
                <a:solidFill>
                  <a:sysClr val="windowText" lastClr="000000"/>
                </a:solidFill>
              </a:rPr>
              <a:t>：</a:t>
            </a:r>
            <a:r>
              <a:rPr lang="en-US" altLang="ja-JP" sz="900" dirty="0">
                <a:solidFill>
                  <a:sysClr val="windowText" lastClr="000000"/>
                </a:solidFill>
              </a:rPr>
              <a:t>Description of adult rolling movements and hypothesis of developmental sequences</a:t>
            </a:r>
            <a:r>
              <a:rPr lang="ja-JP" altLang="en-US" sz="900" dirty="0" err="1">
                <a:solidFill>
                  <a:sysClr val="windowText" lastClr="000000"/>
                </a:solidFill>
              </a:rPr>
              <a:t>．</a:t>
            </a:r>
            <a:r>
              <a:rPr lang="en-US" altLang="ja-JP" sz="900" dirty="0">
                <a:solidFill>
                  <a:sysClr val="windowText" lastClr="000000"/>
                </a:solidFill>
              </a:rPr>
              <a:t>Phys </a:t>
            </a:r>
            <a:r>
              <a:rPr lang="en-US" altLang="ja-JP" sz="900" dirty="0" err="1">
                <a:solidFill>
                  <a:sysClr val="windowText" lastClr="000000"/>
                </a:solidFill>
              </a:rPr>
              <a:t>Ther</a:t>
            </a:r>
            <a:r>
              <a:rPr lang="en-US" altLang="ja-JP" sz="900" dirty="0">
                <a:solidFill>
                  <a:sysClr val="windowText" lastClr="000000"/>
                </a:solidFill>
              </a:rPr>
              <a:t>. 1989 Jan;69(1):63-71</a:t>
            </a:r>
          </a:p>
        </p:txBody>
      </p:sp>
      <p:sp>
        <p:nvSpPr>
          <p:cNvPr id="10" name="コンテンツ プレースホルダー 2">
            <a:extLst>
              <a:ext uri="{FF2B5EF4-FFF2-40B4-BE49-F238E27FC236}">
                <a16:creationId xmlns:a16="http://schemas.microsoft.com/office/drawing/2014/main" id="{0382916C-2CC1-4260-BA7C-1D8CE6BFE8C3}"/>
              </a:ext>
            </a:extLst>
          </p:cNvPr>
          <p:cNvSpPr>
            <a:spLocks noGrp="1"/>
          </p:cNvSpPr>
          <p:nvPr>
            <p:ph idx="1"/>
          </p:nvPr>
        </p:nvSpPr>
        <p:spPr>
          <a:xfrm>
            <a:off x="751781" y="6651070"/>
            <a:ext cx="11583763" cy="265457"/>
          </a:xfrm>
        </p:spPr>
        <p:txBody>
          <a:bodyPr>
            <a:normAutofit/>
          </a:bodyPr>
          <a:lstStyle/>
          <a:p>
            <a:pPr marL="0" indent="0">
              <a:buNone/>
            </a:pPr>
            <a:r>
              <a:rPr lang="en-US" altLang="ja-JP" sz="900" dirty="0">
                <a:solidFill>
                  <a:sysClr val="windowText" lastClr="000000"/>
                </a:solidFill>
              </a:rPr>
              <a:t>Barbara </a:t>
            </a:r>
            <a:r>
              <a:rPr lang="en-US" altLang="ja-JP" sz="900" dirty="0" err="1">
                <a:solidFill>
                  <a:sysClr val="windowText" lastClr="000000"/>
                </a:solidFill>
              </a:rPr>
              <a:t>J,et</a:t>
            </a:r>
            <a:r>
              <a:rPr lang="en-US" altLang="ja-JP" sz="900" dirty="0">
                <a:solidFill>
                  <a:sysClr val="windowText" lastClr="000000"/>
                </a:solidFill>
              </a:rPr>
              <a:t> </a:t>
            </a:r>
            <a:r>
              <a:rPr lang="en-US" altLang="ja-JP" sz="900" dirty="0" err="1">
                <a:solidFill>
                  <a:sysClr val="windowText" lastClr="000000"/>
                </a:solidFill>
              </a:rPr>
              <a:t>al.:Rolling</a:t>
            </a:r>
            <a:r>
              <a:rPr lang="en-US" altLang="ja-JP" sz="900" dirty="0">
                <a:solidFill>
                  <a:sysClr val="windowText" lastClr="000000"/>
                </a:solidFill>
              </a:rPr>
              <a:t> </a:t>
            </a:r>
            <a:r>
              <a:rPr lang="en-US" altLang="ja-JP" sz="900" dirty="0" err="1">
                <a:solidFill>
                  <a:sysClr val="windowText" lastClr="000000"/>
                </a:solidFill>
              </a:rPr>
              <a:t>Revisited:Using</a:t>
            </a:r>
            <a:r>
              <a:rPr lang="en-US" altLang="ja-JP" sz="900" dirty="0">
                <a:solidFill>
                  <a:sysClr val="windowText" lastClr="000000"/>
                </a:solidFill>
              </a:rPr>
              <a:t> rolling to assess and treat neuromuscular control and coordination of the core and extremities of athletes. The International Journal of Sports Physical Therapy 10:787802,2015</a:t>
            </a:r>
            <a:endParaRPr kumimoji="1" lang="ja-JP" altLang="en-US" sz="900" dirty="0">
              <a:solidFill>
                <a:sysClr val="windowText" lastClr="000000"/>
              </a:solidFill>
            </a:endParaRPr>
          </a:p>
        </p:txBody>
      </p:sp>
    </p:spTree>
    <p:extLst>
      <p:ext uri="{BB962C8B-B14F-4D97-AF65-F5344CB8AC3E}">
        <p14:creationId xmlns:p14="http://schemas.microsoft.com/office/powerpoint/2010/main" val="529454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739590"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寝返りをなぜ考えるのか？　</a:t>
            </a:r>
          </a:p>
        </p:txBody>
      </p:sp>
      <p:pic>
        <p:nvPicPr>
          <p:cNvPr id="3" name="図 2">
            <a:extLst>
              <a:ext uri="{FF2B5EF4-FFF2-40B4-BE49-F238E27FC236}">
                <a16:creationId xmlns:a16="http://schemas.microsoft.com/office/drawing/2014/main" id="{151074E4-6B69-4154-98BB-7818F7DBC5D1}"/>
              </a:ext>
            </a:extLst>
          </p:cNvPr>
          <p:cNvPicPr>
            <a:picLocks noChangeAspect="1"/>
          </p:cNvPicPr>
          <p:nvPr/>
        </p:nvPicPr>
        <p:blipFill>
          <a:blip r:embed="rId3"/>
          <a:stretch>
            <a:fillRect/>
          </a:stretch>
        </p:blipFill>
        <p:spPr>
          <a:xfrm>
            <a:off x="461781" y="1974278"/>
            <a:ext cx="8682874" cy="3275874"/>
          </a:xfrm>
          <a:prstGeom prst="rect">
            <a:avLst/>
          </a:prstGeom>
        </p:spPr>
      </p:pic>
      <p:pic>
        <p:nvPicPr>
          <p:cNvPr id="5" name="図 4">
            <a:extLst>
              <a:ext uri="{FF2B5EF4-FFF2-40B4-BE49-F238E27FC236}">
                <a16:creationId xmlns:a16="http://schemas.microsoft.com/office/drawing/2014/main" id="{96AFE036-B004-4129-BF06-4F9360EEED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339" y="1510145"/>
            <a:ext cx="2578498" cy="2578498"/>
          </a:xfrm>
          <a:prstGeom prst="rect">
            <a:avLst/>
          </a:prstGeom>
        </p:spPr>
      </p:pic>
      <p:sp>
        <p:nvSpPr>
          <p:cNvPr id="8" name="コンテンツ プレースホルダー 2">
            <a:extLst>
              <a:ext uri="{FF2B5EF4-FFF2-40B4-BE49-F238E27FC236}">
                <a16:creationId xmlns:a16="http://schemas.microsoft.com/office/drawing/2014/main" id="{9FC34C59-A1C1-4E77-A952-51B5F8D0AB4F}"/>
              </a:ext>
            </a:extLst>
          </p:cNvPr>
          <p:cNvSpPr>
            <a:spLocks noGrp="1"/>
          </p:cNvSpPr>
          <p:nvPr>
            <p:ph idx="1"/>
          </p:nvPr>
        </p:nvSpPr>
        <p:spPr>
          <a:xfrm>
            <a:off x="2604654" y="4237296"/>
            <a:ext cx="9257183" cy="2399372"/>
          </a:xfrm>
        </p:spPr>
        <p:txBody>
          <a:bodyPr>
            <a:normAutofit/>
          </a:bodyPr>
          <a:lstStyle/>
          <a:p>
            <a:pPr>
              <a:lnSpc>
                <a:spcPct val="150000"/>
              </a:lnSpc>
              <a:buFont typeface="Wingdings" panose="05000000000000000000" pitchFamily="2" charset="2"/>
              <a:buChar char="p"/>
            </a:pPr>
            <a:r>
              <a:rPr kumimoji="1" lang="ja-JP" altLang="en-US" sz="1400" b="1" dirty="0"/>
              <a:t>脳卒中患者は寝返り</a:t>
            </a:r>
            <a:r>
              <a:rPr kumimoji="1" lang="en-US" altLang="ja-JP" sz="1400" b="1" dirty="0"/>
              <a:t>(</a:t>
            </a:r>
            <a:r>
              <a:rPr kumimoji="1" lang="ja-JP" altLang="en-US" sz="1400" b="1" dirty="0"/>
              <a:t>回旋運動</a:t>
            </a:r>
            <a:r>
              <a:rPr kumimoji="1" lang="en-US" altLang="ja-JP" sz="1400" b="1" dirty="0"/>
              <a:t>)</a:t>
            </a:r>
            <a:r>
              <a:rPr kumimoji="1" lang="ja-JP" altLang="en-US" sz="1400" b="1" dirty="0"/>
              <a:t>に乏しい</a:t>
            </a:r>
            <a:endParaRPr kumimoji="1" lang="en-US" altLang="ja-JP" sz="1400" b="1" dirty="0"/>
          </a:p>
          <a:p>
            <a:pPr>
              <a:lnSpc>
                <a:spcPct val="150000"/>
              </a:lnSpc>
              <a:buFont typeface="Wingdings" panose="05000000000000000000" pitchFamily="2" charset="2"/>
              <a:buChar char="p"/>
            </a:pPr>
            <a:r>
              <a:rPr lang="ja-JP" altLang="en-US" sz="1400" b="1" dirty="0"/>
              <a:t>一つのパターンのみで運動を開始するとそこから逸脱して動くのは難しくなる</a:t>
            </a:r>
            <a:endParaRPr lang="en-US" altLang="ja-JP" sz="1400" b="1" dirty="0"/>
          </a:p>
          <a:p>
            <a:pPr>
              <a:lnSpc>
                <a:spcPct val="150000"/>
              </a:lnSpc>
              <a:buFont typeface="Wingdings" panose="05000000000000000000" pitchFamily="2" charset="2"/>
              <a:buChar char="p"/>
            </a:pPr>
            <a:r>
              <a:rPr lang="ja-JP" altLang="en-US" sz="1400" b="1" dirty="0"/>
              <a:t>機能的な非対称性となれるかが重要となる</a:t>
            </a:r>
            <a:endParaRPr lang="en-US" altLang="ja-JP" sz="1400" b="1" dirty="0"/>
          </a:p>
          <a:p>
            <a:pPr>
              <a:lnSpc>
                <a:spcPct val="150000"/>
              </a:lnSpc>
              <a:buFont typeface="Wingdings" panose="05000000000000000000" pitchFamily="2" charset="2"/>
              <a:buChar char="p"/>
            </a:pPr>
            <a:r>
              <a:rPr lang="ja-JP" altLang="en-US" sz="1400" b="1" dirty="0"/>
              <a:t>前述した通り，寝返りには体幹筋の要素が必要とされており，リーチや歩行といったような動きの基礎となる</a:t>
            </a:r>
            <a:endParaRPr lang="en-US" altLang="ja-JP" sz="1400" b="1" dirty="0"/>
          </a:p>
          <a:p>
            <a:pPr>
              <a:lnSpc>
                <a:spcPct val="150000"/>
              </a:lnSpc>
              <a:buFont typeface="Wingdings" panose="05000000000000000000" pitchFamily="2" charset="2"/>
              <a:buChar char="p"/>
            </a:pPr>
            <a:r>
              <a:rPr lang="ja-JP" altLang="en-US" sz="1400" b="1" dirty="0"/>
              <a:t>寝返りが目的になることもあるが，次の動作にどう影響するのかを考える必要がある</a:t>
            </a:r>
            <a:endParaRPr lang="en-US" altLang="ja-JP" sz="1400" b="1" dirty="0"/>
          </a:p>
          <a:p>
            <a:pPr>
              <a:lnSpc>
                <a:spcPct val="150000"/>
              </a:lnSpc>
              <a:buFont typeface="Wingdings" panose="05000000000000000000" pitchFamily="2" charset="2"/>
              <a:buChar char="p"/>
            </a:pPr>
            <a:endParaRPr lang="en-US" altLang="ja-JP" sz="1400" b="1" dirty="0"/>
          </a:p>
          <a:p>
            <a:pPr marL="0" indent="0">
              <a:lnSpc>
                <a:spcPct val="150000"/>
              </a:lnSpc>
              <a:buNone/>
            </a:pPr>
            <a:endParaRPr kumimoji="1" lang="ja-JP" altLang="en-US" sz="1400" b="1" dirty="0"/>
          </a:p>
        </p:txBody>
      </p:sp>
      <p:pic>
        <p:nvPicPr>
          <p:cNvPr id="10" name="図 9">
            <a:extLst>
              <a:ext uri="{FF2B5EF4-FFF2-40B4-BE49-F238E27FC236}">
                <a16:creationId xmlns:a16="http://schemas.microsoft.com/office/drawing/2014/main" id="{27A588B1-88C2-46DF-8F94-124307DA5B1D}"/>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432" t="9918" r="24445" b="11241"/>
          <a:stretch/>
        </p:blipFill>
        <p:spPr>
          <a:xfrm>
            <a:off x="586333" y="4199119"/>
            <a:ext cx="1411394" cy="2399372"/>
          </a:xfrm>
          <a:prstGeom prst="rect">
            <a:avLst/>
          </a:prstGeom>
        </p:spPr>
      </p:pic>
    </p:spTree>
    <p:extLst>
      <p:ext uri="{BB962C8B-B14F-4D97-AF65-F5344CB8AC3E}">
        <p14:creationId xmlns:p14="http://schemas.microsoft.com/office/powerpoint/2010/main" val="182183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寝返りパターン　</a:t>
            </a:r>
          </a:p>
        </p:txBody>
      </p:sp>
      <p:sp>
        <p:nvSpPr>
          <p:cNvPr id="5" name="コンテンツ プレースホルダー 2">
            <a:extLst>
              <a:ext uri="{FF2B5EF4-FFF2-40B4-BE49-F238E27FC236}">
                <a16:creationId xmlns:a16="http://schemas.microsoft.com/office/drawing/2014/main" id="{D035B4FF-B873-4B5A-B371-A2CEC546749A}"/>
              </a:ext>
            </a:extLst>
          </p:cNvPr>
          <p:cNvSpPr>
            <a:spLocks noGrp="1"/>
          </p:cNvSpPr>
          <p:nvPr>
            <p:ph idx="1"/>
          </p:nvPr>
        </p:nvSpPr>
        <p:spPr>
          <a:xfrm>
            <a:off x="653622" y="2213892"/>
            <a:ext cx="10076724" cy="691077"/>
          </a:xfrm>
        </p:spPr>
        <p:txBody>
          <a:bodyPr>
            <a:normAutofit/>
          </a:bodyPr>
          <a:lstStyle/>
          <a:p>
            <a:pPr>
              <a:buFont typeface="Wingdings" panose="05000000000000000000" pitchFamily="2" charset="2"/>
              <a:buChar char="p"/>
            </a:pPr>
            <a:r>
              <a:rPr kumimoji="1" lang="ja-JP" altLang="en-US" sz="1400" b="1" dirty="0"/>
              <a:t>すべてのパターンで上肢は肩のレベルまで挙上していることがわかる</a:t>
            </a:r>
            <a:endParaRPr kumimoji="1" lang="en-US" altLang="ja-JP" sz="1400" b="1" dirty="0"/>
          </a:p>
          <a:p>
            <a:pPr>
              <a:buFont typeface="Wingdings" panose="05000000000000000000" pitchFamily="2" charset="2"/>
              <a:buChar char="p"/>
            </a:pPr>
            <a:r>
              <a:rPr lang="ja-JP" altLang="en-US" sz="1400" b="1" dirty="0"/>
              <a:t>上肢から動き出すことが正常ということでなく，上肢パターンが欠如すると寝返りのパターンが変化する可能性があり</a:t>
            </a:r>
            <a:endParaRPr kumimoji="1" lang="ja-JP" altLang="en-US" sz="1400" b="1" dirty="0"/>
          </a:p>
        </p:txBody>
      </p:sp>
      <p:pic>
        <p:nvPicPr>
          <p:cNvPr id="2" name="図 1">
            <a:extLst>
              <a:ext uri="{FF2B5EF4-FFF2-40B4-BE49-F238E27FC236}">
                <a16:creationId xmlns:a16="http://schemas.microsoft.com/office/drawing/2014/main" id="{0894D7B2-3380-4A52-9E7C-31DAC9360D50}"/>
              </a:ext>
            </a:extLst>
          </p:cNvPr>
          <p:cNvPicPr>
            <a:picLocks noChangeAspect="1"/>
          </p:cNvPicPr>
          <p:nvPr/>
        </p:nvPicPr>
        <p:blipFill>
          <a:blip r:embed="rId3"/>
          <a:stretch>
            <a:fillRect/>
          </a:stretch>
        </p:blipFill>
        <p:spPr>
          <a:xfrm>
            <a:off x="986131" y="2970910"/>
            <a:ext cx="9674942" cy="3664603"/>
          </a:xfrm>
          <a:prstGeom prst="rect">
            <a:avLst/>
          </a:prstGeom>
        </p:spPr>
      </p:pic>
      <p:sp>
        <p:nvSpPr>
          <p:cNvPr id="3" name="正方形/長方形 2">
            <a:extLst>
              <a:ext uri="{FF2B5EF4-FFF2-40B4-BE49-F238E27FC236}">
                <a16:creationId xmlns:a16="http://schemas.microsoft.com/office/drawing/2014/main" id="{0863E696-6D36-4B81-9705-5A5C56778168}"/>
              </a:ext>
            </a:extLst>
          </p:cNvPr>
          <p:cNvSpPr/>
          <p:nvPr/>
        </p:nvSpPr>
        <p:spPr>
          <a:xfrm>
            <a:off x="614915" y="6649657"/>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Richter RR et al</a:t>
            </a:r>
            <a:r>
              <a:rPr lang="ja-JP" altLang="en-US" sz="900" dirty="0">
                <a:solidFill>
                  <a:sysClr val="windowText" lastClr="000000"/>
                </a:solidFill>
              </a:rPr>
              <a:t>：</a:t>
            </a:r>
            <a:r>
              <a:rPr lang="en-US" altLang="ja-JP" sz="900" dirty="0">
                <a:solidFill>
                  <a:sysClr val="windowText" lastClr="000000"/>
                </a:solidFill>
              </a:rPr>
              <a:t>Description of adult rolling movements and hypothesis of developmental sequences</a:t>
            </a:r>
            <a:r>
              <a:rPr lang="ja-JP" altLang="en-US" sz="900" dirty="0" err="1">
                <a:solidFill>
                  <a:sysClr val="windowText" lastClr="000000"/>
                </a:solidFill>
              </a:rPr>
              <a:t>．</a:t>
            </a:r>
            <a:r>
              <a:rPr lang="en-US" altLang="ja-JP" sz="900" dirty="0">
                <a:solidFill>
                  <a:sysClr val="windowText" lastClr="000000"/>
                </a:solidFill>
              </a:rPr>
              <a:t>Phys </a:t>
            </a:r>
            <a:r>
              <a:rPr lang="en-US" altLang="ja-JP" sz="900" dirty="0" err="1">
                <a:solidFill>
                  <a:sysClr val="windowText" lastClr="000000"/>
                </a:solidFill>
              </a:rPr>
              <a:t>Ther</a:t>
            </a:r>
            <a:r>
              <a:rPr lang="en-US" altLang="ja-JP" sz="900" dirty="0">
                <a:solidFill>
                  <a:sysClr val="windowText" lastClr="000000"/>
                </a:solidFill>
              </a:rPr>
              <a:t>. 1989 Jan;69(1):63-71</a:t>
            </a:r>
          </a:p>
        </p:txBody>
      </p:sp>
    </p:spTree>
    <p:extLst>
      <p:ext uri="{BB962C8B-B14F-4D97-AF65-F5344CB8AC3E}">
        <p14:creationId xmlns:p14="http://schemas.microsoft.com/office/powerpoint/2010/main" val="551057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脊柱の可動域　</a:t>
            </a:r>
          </a:p>
        </p:txBody>
      </p:sp>
      <p:pic>
        <p:nvPicPr>
          <p:cNvPr id="5" name="コンテンツ プレースホルダー 4">
            <a:extLst>
              <a:ext uri="{FF2B5EF4-FFF2-40B4-BE49-F238E27FC236}">
                <a16:creationId xmlns:a16="http://schemas.microsoft.com/office/drawing/2014/main" id="{C43F12BC-1A31-46B4-BFB4-71EE6172D02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335329" y="1771520"/>
            <a:ext cx="6770527" cy="4889442"/>
          </a:xfrm>
          <a:prstGeom prst="rect">
            <a:avLst/>
          </a:prstGeom>
        </p:spPr>
      </p:pic>
      <p:sp>
        <p:nvSpPr>
          <p:cNvPr id="2" name="正方形/長方形 1">
            <a:extLst>
              <a:ext uri="{FF2B5EF4-FFF2-40B4-BE49-F238E27FC236}">
                <a16:creationId xmlns:a16="http://schemas.microsoft.com/office/drawing/2014/main" id="{DFCEE6F2-F096-4A3C-9298-15B3EB203333}"/>
              </a:ext>
            </a:extLst>
          </p:cNvPr>
          <p:cNvSpPr/>
          <p:nvPr/>
        </p:nvSpPr>
        <p:spPr>
          <a:xfrm>
            <a:off x="651618" y="6660962"/>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Styled after White AA, Panjabi MM; Kinematics of the spine. In White AA, Panjabi MM, editors: Clinical biomechanics of the spine, Philadelphia, 1990, Lippincott</a:t>
            </a:r>
          </a:p>
        </p:txBody>
      </p:sp>
    </p:spTree>
    <p:extLst>
      <p:ext uri="{BB962C8B-B14F-4D97-AF65-F5344CB8AC3E}">
        <p14:creationId xmlns:p14="http://schemas.microsoft.com/office/powerpoint/2010/main" val="245543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417050"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寝返りパターン①</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屈曲</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　</a:t>
            </a:r>
          </a:p>
        </p:txBody>
      </p:sp>
      <p:sp>
        <p:nvSpPr>
          <p:cNvPr id="5" name="コンテンツ プレースホルダー 2">
            <a:extLst>
              <a:ext uri="{FF2B5EF4-FFF2-40B4-BE49-F238E27FC236}">
                <a16:creationId xmlns:a16="http://schemas.microsoft.com/office/drawing/2014/main" id="{B3AE7C65-B800-485C-93A1-1E4E3E5FF5C9}"/>
              </a:ext>
            </a:extLst>
          </p:cNvPr>
          <p:cNvSpPr>
            <a:spLocks noGrp="1"/>
          </p:cNvSpPr>
          <p:nvPr>
            <p:ph idx="1"/>
          </p:nvPr>
        </p:nvSpPr>
        <p:spPr>
          <a:xfrm>
            <a:off x="324678" y="2203386"/>
            <a:ext cx="11542644" cy="705540"/>
          </a:xfrm>
        </p:spPr>
        <p:txBody>
          <a:bodyPr>
            <a:normAutofit/>
          </a:bodyPr>
          <a:lstStyle/>
          <a:p>
            <a:pPr>
              <a:buClr>
                <a:schemeClr val="tx1"/>
              </a:buClr>
              <a:buFont typeface="Wingdings" panose="05000000000000000000" pitchFamily="2" charset="2"/>
              <a:buChar char="p"/>
            </a:pPr>
            <a:r>
              <a:rPr lang="ja-JP" altLang="en-US" sz="1600" b="1" dirty="0"/>
              <a:t>体軸内回旋は「身体に対する身体の立ち直り反応」とも呼ばれ，</a:t>
            </a:r>
            <a:r>
              <a:rPr lang="en-US" altLang="ja-JP" sz="1600" b="1" dirty="0"/>
              <a:t>｢</a:t>
            </a:r>
            <a:r>
              <a:rPr lang="ja-JP" altLang="en-US" sz="1600" b="1" dirty="0"/>
              <a:t>伸展</a:t>
            </a:r>
            <a:r>
              <a:rPr lang="en-US" altLang="ja-JP" sz="1600" b="1" dirty="0"/>
              <a:t>-</a:t>
            </a:r>
            <a:r>
              <a:rPr lang="ja-JP" altLang="en-US" sz="1600" b="1" dirty="0"/>
              <a:t>回旋」と「屈曲</a:t>
            </a:r>
            <a:r>
              <a:rPr lang="en-US" altLang="ja-JP" sz="1600" b="1" dirty="0"/>
              <a:t>-</a:t>
            </a:r>
            <a:r>
              <a:rPr lang="ja-JP" altLang="en-US" sz="1600" b="1" dirty="0"/>
              <a:t>回旋」に分けられる</a:t>
            </a:r>
            <a:endParaRPr lang="en-US" altLang="ja-JP" sz="1600" b="1" dirty="0"/>
          </a:p>
          <a:p>
            <a:pPr>
              <a:buClr>
                <a:schemeClr val="tx1"/>
              </a:buClr>
              <a:buFont typeface="Wingdings" panose="05000000000000000000" pitchFamily="2" charset="2"/>
              <a:buChar char="p"/>
            </a:pPr>
            <a:r>
              <a:rPr lang="ja-JP" altLang="en-US" sz="1600" b="1" dirty="0"/>
              <a:t>頭頸部の屈曲回旋より運動が開始され，頭側から尾側へと回旋運動が波及</a:t>
            </a:r>
          </a:p>
          <a:p>
            <a:pPr>
              <a:buClr>
                <a:schemeClr val="tx1"/>
              </a:buClr>
              <a:buFont typeface="Wingdings" panose="05000000000000000000" pitchFamily="2" charset="2"/>
              <a:buChar char="p"/>
            </a:pPr>
            <a:endParaRPr lang="en-US" altLang="ja-JP" sz="1600" b="1" dirty="0"/>
          </a:p>
          <a:p>
            <a:pPr>
              <a:buClr>
                <a:schemeClr val="tx1"/>
              </a:buClr>
            </a:pPr>
            <a:endParaRPr kumimoji="1" lang="ja-JP" altLang="en-US" sz="2400" b="1" dirty="0"/>
          </a:p>
        </p:txBody>
      </p:sp>
      <p:pic>
        <p:nvPicPr>
          <p:cNvPr id="3" name="図 2">
            <a:extLst>
              <a:ext uri="{FF2B5EF4-FFF2-40B4-BE49-F238E27FC236}">
                <a16:creationId xmlns:a16="http://schemas.microsoft.com/office/drawing/2014/main" id="{9D7B5F0A-E8AA-4EEE-A654-45BE20AF84DF}"/>
              </a:ext>
            </a:extLst>
          </p:cNvPr>
          <p:cNvPicPr>
            <a:picLocks noChangeAspect="1"/>
          </p:cNvPicPr>
          <p:nvPr/>
        </p:nvPicPr>
        <p:blipFill>
          <a:blip r:embed="rId3"/>
          <a:stretch>
            <a:fillRect/>
          </a:stretch>
        </p:blipFill>
        <p:spPr>
          <a:xfrm>
            <a:off x="1948353" y="3068254"/>
            <a:ext cx="7540236" cy="3699692"/>
          </a:xfrm>
          <a:prstGeom prst="rect">
            <a:avLst/>
          </a:prstGeom>
        </p:spPr>
      </p:pic>
    </p:spTree>
    <p:extLst>
      <p:ext uri="{BB962C8B-B14F-4D97-AF65-F5344CB8AC3E}">
        <p14:creationId xmlns:p14="http://schemas.microsoft.com/office/powerpoint/2010/main" val="341628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243868"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寝返りパターン②</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伸展</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　</a:t>
            </a:r>
          </a:p>
        </p:txBody>
      </p:sp>
      <p:sp>
        <p:nvSpPr>
          <p:cNvPr id="5" name="コンテンツ プレースホルダー 2">
            <a:extLst>
              <a:ext uri="{FF2B5EF4-FFF2-40B4-BE49-F238E27FC236}">
                <a16:creationId xmlns:a16="http://schemas.microsoft.com/office/drawing/2014/main" id="{B7D1476F-DE27-4F12-A6B0-A39C50341311}"/>
              </a:ext>
            </a:extLst>
          </p:cNvPr>
          <p:cNvSpPr>
            <a:spLocks noGrp="1"/>
          </p:cNvSpPr>
          <p:nvPr>
            <p:ph idx="1"/>
          </p:nvPr>
        </p:nvSpPr>
        <p:spPr>
          <a:xfrm>
            <a:off x="551574" y="1898551"/>
            <a:ext cx="10515600" cy="979949"/>
          </a:xfrm>
        </p:spPr>
        <p:txBody>
          <a:bodyPr>
            <a:normAutofit/>
          </a:bodyPr>
          <a:lstStyle/>
          <a:p>
            <a:pPr>
              <a:lnSpc>
                <a:spcPct val="150000"/>
              </a:lnSpc>
              <a:buFont typeface="Wingdings" panose="05000000000000000000" pitchFamily="2" charset="2"/>
              <a:buChar char="p"/>
            </a:pPr>
            <a:r>
              <a:rPr lang="ja-JP" altLang="en-US" sz="1600" b="1" dirty="0"/>
              <a:t>下肢で</a:t>
            </a:r>
            <a:r>
              <a:rPr lang="en-US" altLang="ja-JP" sz="1600" b="1" dirty="0"/>
              <a:t>BOS</a:t>
            </a:r>
            <a:r>
              <a:rPr lang="ja-JP" altLang="en-US" sz="1600" b="1" dirty="0"/>
              <a:t>を押し続けることで回旋駆動力を発揮し，身体の尾側から頭側方向へ回旋運動が波及</a:t>
            </a:r>
            <a:endParaRPr lang="en-US" altLang="ja-JP" sz="1600" b="1" dirty="0"/>
          </a:p>
          <a:p>
            <a:pPr>
              <a:lnSpc>
                <a:spcPct val="150000"/>
              </a:lnSpc>
              <a:buFont typeface="Wingdings" panose="05000000000000000000" pitchFamily="2" charset="2"/>
              <a:buChar char="p"/>
            </a:pPr>
            <a:r>
              <a:rPr lang="ja-JP" altLang="en-US" sz="1600" b="1" dirty="0"/>
              <a:t>双方の運動パターンにおいても，上肢帯は寝返る方向に対して肩甲帯の運動を伴う</a:t>
            </a:r>
          </a:p>
        </p:txBody>
      </p:sp>
      <p:pic>
        <p:nvPicPr>
          <p:cNvPr id="3" name="図 2">
            <a:extLst>
              <a:ext uri="{FF2B5EF4-FFF2-40B4-BE49-F238E27FC236}">
                <a16:creationId xmlns:a16="http://schemas.microsoft.com/office/drawing/2014/main" id="{B47D29A4-63F4-4278-911F-8D396F436200}"/>
              </a:ext>
            </a:extLst>
          </p:cNvPr>
          <p:cNvPicPr>
            <a:picLocks noChangeAspect="1"/>
          </p:cNvPicPr>
          <p:nvPr/>
        </p:nvPicPr>
        <p:blipFill>
          <a:blip r:embed="rId3"/>
          <a:stretch>
            <a:fillRect/>
          </a:stretch>
        </p:blipFill>
        <p:spPr>
          <a:xfrm>
            <a:off x="1867904" y="3034510"/>
            <a:ext cx="7929122" cy="3691532"/>
          </a:xfrm>
          <a:prstGeom prst="rect">
            <a:avLst/>
          </a:prstGeom>
        </p:spPr>
      </p:pic>
    </p:spTree>
    <p:extLst>
      <p:ext uri="{BB962C8B-B14F-4D97-AF65-F5344CB8AC3E}">
        <p14:creationId xmlns:p14="http://schemas.microsoft.com/office/powerpoint/2010/main" val="3956510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516504"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パターンの分類　</a:t>
            </a:r>
          </a:p>
        </p:txBody>
      </p:sp>
      <p:pic>
        <p:nvPicPr>
          <p:cNvPr id="3" name="図 2">
            <a:extLst>
              <a:ext uri="{FF2B5EF4-FFF2-40B4-BE49-F238E27FC236}">
                <a16:creationId xmlns:a16="http://schemas.microsoft.com/office/drawing/2014/main" id="{974272B7-048F-434C-B86F-DC10FE0CFD4C}"/>
              </a:ext>
            </a:extLst>
          </p:cNvPr>
          <p:cNvPicPr>
            <a:picLocks noChangeAspect="1"/>
          </p:cNvPicPr>
          <p:nvPr/>
        </p:nvPicPr>
        <p:blipFill>
          <a:blip r:embed="rId3"/>
          <a:stretch>
            <a:fillRect/>
          </a:stretch>
        </p:blipFill>
        <p:spPr>
          <a:xfrm>
            <a:off x="1690253" y="1981200"/>
            <a:ext cx="8108733" cy="4565375"/>
          </a:xfrm>
          <a:prstGeom prst="rect">
            <a:avLst/>
          </a:prstGeom>
        </p:spPr>
      </p:pic>
      <p:sp>
        <p:nvSpPr>
          <p:cNvPr id="5" name="正方形/長方形 4">
            <a:extLst>
              <a:ext uri="{FF2B5EF4-FFF2-40B4-BE49-F238E27FC236}">
                <a16:creationId xmlns:a16="http://schemas.microsoft.com/office/drawing/2014/main" id="{6EC23A04-5ACB-4ABF-815E-3846254B98CC}"/>
              </a:ext>
            </a:extLst>
          </p:cNvPr>
          <p:cNvSpPr/>
          <p:nvPr/>
        </p:nvSpPr>
        <p:spPr>
          <a:xfrm>
            <a:off x="682052" y="6648150"/>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Richter RR et al</a:t>
            </a:r>
            <a:r>
              <a:rPr lang="ja-JP" altLang="en-US" sz="900" dirty="0">
                <a:solidFill>
                  <a:sysClr val="windowText" lastClr="000000"/>
                </a:solidFill>
              </a:rPr>
              <a:t>：</a:t>
            </a:r>
            <a:r>
              <a:rPr lang="en-US" altLang="ja-JP" sz="900" dirty="0">
                <a:solidFill>
                  <a:sysClr val="windowText" lastClr="000000"/>
                </a:solidFill>
              </a:rPr>
              <a:t>Description of adult rolling movements and hypothesis of developmental sequences</a:t>
            </a:r>
            <a:r>
              <a:rPr lang="ja-JP" altLang="en-US" sz="900" dirty="0" err="1">
                <a:solidFill>
                  <a:sysClr val="windowText" lastClr="000000"/>
                </a:solidFill>
              </a:rPr>
              <a:t>．</a:t>
            </a:r>
            <a:r>
              <a:rPr lang="en-US" altLang="ja-JP" sz="900" dirty="0">
                <a:solidFill>
                  <a:sysClr val="windowText" lastClr="000000"/>
                </a:solidFill>
              </a:rPr>
              <a:t>Phys </a:t>
            </a:r>
            <a:r>
              <a:rPr lang="en-US" altLang="ja-JP" sz="900" dirty="0" err="1">
                <a:solidFill>
                  <a:sysClr val="windowText" lastClr="000000"/>
                </a:solidFill>
              </a:rPr>
              <a:t>Ther</a:t>
            </a:r>
            <a:r>
              <a:rPr lang="en-US" altLang="ja-JP" sz="900" dirty="0">
                <a:solidFill>
                  <a:sysClr val="windowText" lastClr="000000"/>
                </a:solidFill>
              </a:rPr>
              <a:t>. 1989 Jan;69(1):63-71</a:t>
            </a:r>
          </a:p>
        </p:txBody>
      </p:sp>
    </p:spTree>
    <p:extLst>
      <p:ext uri="{BB962C8B-B14F-4D97-AF65-F5344CB8AC3E}">
        <p14:creationId xmlns:p14="http://schemas.microsoft.com/office/powerpoint/2010/main" val="369298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en-US" altLang="ja-JP" sz="4000" b="1" dirty="0">
                <a:ln w="0"/>
                <a:solidFill>
                  <a:schemeClr val="tx1">
                    <a:lumMod val="65000"/>
                    <a:lumOff val="35000"/>
                  </a:schemeClr>
                </a:solidFill>
              </a:rPr>
              <a:t>Head</a:t>
            </a:r>
            <a:r>
              <a:rPr lang="ja-JP" altLang="en-US" sz="4000" b="1" dirty="0">
                <a:ln w="0"/>
                <a:solidFill>
                  <a:schemeClr val="tx1">
                    <a:lumMod val="65000"/>
                    <a:lumOff val="35000"/>
                  </a:schemeClr>
                </a:solidFill>
              </a:rPr>
              <a:t> </a:t>
            </a:r>
            <a:r>
              <a:rPr lang="en-US" altLang="ja-JP" sz="4000" b="1" dirty="0">
                <a:ln w="0"/>
                <a:solidFill>
                  <a:schemeClr val="tx1">
                    <a:lumMod val="65000"/>
                    <a:lumOff val="35000"/>
                  </a:schemeClr>
                </a:solidFill>
              </a:rPr>
              <a:t>control</a:t>
            </a:r>
            <a:r>
              <a:rPr lang="ja-JP" altLang="en-US" sz="4000" b="1" dirty="0">
                <a:ln w="0"/>
                <a:solidFill>
                  <a:schemeClr val="tx1">
                    <a:lumMod val="65000"/>
                    <a:lumOff val="35000"/>
                  </a:schemeClr>
                </a:solidFill>
              </a:rPr>
              <a:t>　</a:t>
            </a:r>
          </a:p>
        </p:txBody>
      </p:sp>
      <p:sp>
        <p:nvSpPr>
          <p:cNvPr id="5" name="コンテンツ プレースホルダー 2">
            <a:extLst>
              <a:ext uri="{FF2B5EF4-FFF2-40B4-BE49-F238E27FC236}">
                <a16:creationId xmlns:a16="http://schemas.microsoft.com/office/drawing/2014/main" id="{A67EEF32-406C-4709-AB2E-D8E4B27B2C7E}"/>
              </a:ext>
            </a:extLst>
          </p:cNvPr>
          <p:cNvSpPr>
            <a:spLocks noGrp="1"/>
          </p:cNvSpPr>
          <p:nvPr>
            <p:ph idx="1"/>
          </p:nvPr>
        </p:nvSpPr>
        <p:spPr>
          <a:xfrm>
            <a:off x="449430" y="2352141"/>
            <a:ext cx="6327646" cy="2344593"/>
          </a:xfrm>
        </p:spPr>
        <p:txBody>
          <a:bodyPr>
            <a:normAutofit/>
          </a:bodyPr>
          <a:lstStyle/>
          <a:p>
            <a:pPr>
              <a:lnSpc>
                <a:spcPct val="150000"/>
              </a:lnSpc>
              <a:buFont typeface="Wingdings" panose="05000000000000000000" pitchFamily="2" charset="2"/>
              <a:buChar char="p"/>
            </a:pPr>
            <a:r>
              <a:rPr lang="ja-JP" altLang="en-US" sz="1400" b="1" dirty="0"/>
              <a:t>上位頸椎と下位頸椎の関係性が重要</a:t>
            </a:r>
            <a:endParaRPr lang="en-US" altLang="ja-JP" sz="1400" b="1" dirty="0"/>
          </a:p>
          <a:p>
            <a:pPr>
              <a:lnSpc>
                <a:spcPct val="150000"/>
              </a:lnSpc>
              <a:buFont typeface="Wingdings" panose="05000000000000000000" pitchFamily="2" charset="2"/>
              <a:buChar char="p"/>
            </a:pPr>
            <a:r>
              <a:rPr lang="ja-JP" altLang="en-US" sz="1400" b="1" dirty="0"/>
              <a:t>上位頸椎</a:t>
            </a:r>
            <a:r>
              <a:rPr lang="en-US" altLang="ja-JP" sz="1400" b="1" dirty="0"/>
              <a:t>C1</a:t>
            </a:r>
            <a:r>
              <a:rPr lang="ja-JP" altLang="en-US" sz="1400" b="1" dirty="0"/>
              <a:t>－</a:t>
            </a:r>
            <a:r>
              <a:rPr lang="en-US" altLang="ja-JP" sz="1400" b="1" dirty="0"/>
              <a:t>C3</a:t>
            </a:r>
            <a:r>
              <a:rPr lang="ja-JP" altLang="en-US" sz="1400" b="1" dirty="0"/>
              <a:t>の関節，靭帯，頚部筋の筋紡錘によって感知され，この情報に基づいて四肢の姿勢筋緊張に変化が起こる</a:t>
            </a:r>
            <a:endParaRPr lang="en-US" altLang="ja-JP" sz="1400" b="1" dirty="0"/>
          </a:p>
          <a:p>
            <a:pPr>
              <a:lnSpc>
                <a:spcPct val="150000"/>
              </a:lnSpc>
              <a:buFont typeface="Wingdings" panose="05000000000000000000" pitchFamily="2" charset="2"/>
              <a:buChar char="p"/>
            </a:pPr>
            <a:r>
              <a:rPr kumimoji="1" lang="ja-JP" altLang="en-US" sz="1400" b="1" dirty="0"/>
              <a:t>頭頸部の屈曲は体幹前面</a:t>
            </a:r>
            <a:r>
              <a:rPr lang="ja-JP" altLang="en-US" sz="1400" b="1" dirty="0"/>
              <a:t>、伸展は背面筋とのリンクを考える必要がある</a:t>
            </a:r>
            <a:endParaRPr kumimoji="1" lang="ja-JP" altLang="en-US" sz="1400" b="1" dirty="0"/>
          </a:p>
        </p:txBody>
      </p:sp>
      <p:pic>
        <p:nvPicPr>
          <p:cNvPr id="2" name="図 1">
            <a:extLst>
              <a:ext uri="{FF2B5EF4-FFF2-40B4-BE49-F238E27FC236}">
                <a16:creationId xmlns:a16="http://schemas.microsoft.com/office/drawing/2014/main" id="{D8AC9270-4727-4877-801A-E86C9C990AF6}"/>
              </a:ext>
            </a:extLst>
          </p:cNvPr>
          <p:cNvPicPr>
            <a:picLocks noChangeAspect="1"/>
          </p:cNvPicPr>
          <p:nvPr/>
        </p:nvPicPr>
        <p:blipFill>
          <a:blip r:embed="rId3"/>
          <a:stretch>
            <a:fillRect/>
          </a:stretch>
        </p:blipFill>
        <p:spPr>
          <a:xfrm rot="16200000">
            <a:off x="5984951" y="3262962"/>
            <a:ext cx="4472384" cy="2047404"/>
          </a:xfrm>
          <a:prstGeom prst="rect">
            <a:avLst/>
          </a:prstGeom>
        </p:spPr>
      </p:pic>
      <p:pic>
        <p:nvPicPr>
          <p:cNvPr id="3" name="図 2">
            <a:extLst>
              <a:ext uri="{FF2B5EF4-FFF2-40B4-BE49-F238E27FC236}">
                <a16:creationId xmlns:a16="http://schemas.microsoft.com/office/drawing/2014/main" id="{930BE144-7F66-4BE7-8B2D-01B9FC32D2A7}"/>
              </a:ext>
            </a:extLst>
          </p:cNvPr>
          <p:cNvPicPr>
            <a:picLocks noChangeAspect="1"/>
          </p:cNvPicPr>
          <p:nvPr/>
        </p:nvPicPr>
        <p:blipFill>
          <a:blip r:embed="rId4"/>
          <a:stretch>
            <a:fillRect/>
          </a:stretch>
        </p:blipFill>
        <p:spPr>
          <a:xfrm>
            <a:off x="9533592" y="1947128"/>
            <a:ext cx="1788613" cy="4874313"/>
          </a:xfrm>
          <a:prstGeom prst="rect">
            <a:avLst/>
          </a:prstGeom>
        </p:spPr>
      </p:pic>
      <p:pic>
        <p:nvPicPr>
          <p:cNvPr id="9" name="図 8">
            <a:extLst>
              <a:ext uri="{FF2B5EF4-FFF2-40B4-BE49-F238E27FC236}">
                <a16:creationId xmlns:a16="http://schemas.microsoft.com/office/drawing/2014/main" id="{DF94EA9C-0519-4A3D-BF01-6DD03F06156E}"/>
              </a:ext>
            </a:extLst>
          </p:cNvPr>
          <p:cNvPicPr>
            <a:picLocks noChangeAspect="1"/>
          </p:cNvPicPr>
          <p:nvPr/>
        </p:nvPicPr>
        <p:blipFill>
          <a:blip r:embed="rId5"/>
          <a:stretch>
            <a:fillRect/>
          </a:stretch>
        </p:blipFill>
        <p:spPr>
          <a:xfrm>
            <a:off x="2437653" y="4030319"/>
            <a:ext cx="3284274" cy="2552029"/>
          </a:xfrm>
          <a:prstGeom prst="rect">
            <a:avLst/>
          </a:prstGeom>
        </p:spPr>
      </p:pic>
    </p:spTree>
    <p:extLst>
      <p:ext uri="{BB962C8B-B14F-4D97-AF65-F5344CB8AC3E}">
        <p14:creationId xmlns:p14="http://schemas.microsoft.com/office/powerpoint/2010/main" val="3639743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寝返りについて　</a:t>
            </a:r>
          </a:p>
        </p:txBody>
      </p:sp>
      <p:sp>
        <p:nvSpPr>
          <p:cNvPr id="2" name="正方形/長方形 1">
            <a:extLst>
              <a:ext uri="{FF2B5EF4-FFF2-40B4-BE49-F238E27FC236}">
                <a16:creationId xmlns:a16="http://schemas.microsoft.com/office/drawing/2014/main" id="{92CECF1D-6835-4F25-BD6E-A7B862234165}"/>
              </a:ext>
            </a:extLst>
          </p:cNvPr>
          <p:cNvSpPr/>
          <p:nvPr/>
        </p:nvSpPr>
        <p:spPr>
          <a:xfrm>
            <a:off x="800945" y="2156740"/>
            <a:ext cx="9476042" cy="468270"/>
          </a:xfrm>
          <a:prstGeom prst="rect">
            <a:avLst/>
          </a:prstGeom>
        </p:spPr>
        <p:txBody>
          <a:bodyPr wrap="square">
            <a:spAutoFit/>
          </a:bodyPr>
          <a:lstStyle/>
          <a:p>
            <a:pPr marL="457200" indent="-457200">
              <a:lnSpc>
                <a:spcPct val="150000"/>
              </a:lnSpc>
              <a:buFont typeface="Wingdings" panose="05000000000000000000" pitchFamily="2" charset="2"/>
              <a:buChar char="p"/>
            </a:pPr>
            <a:r>
              <a:rPr lang="ja-JP" altLang="en-US" b="1" dirty="0"/>
              <a:t>寝返りは</a:t>
            </a:r>
            <a:endParaRPr lang="en-US" altLang="ja-JP" b="1" dirty="0"/>
          </a:p>
        </p:txBody>
      </p:sp>
      <p:pic>
        <p:nvPicPr>
          <p:cNvPr id="8" name="Picture 2" descr="ãrollingãã®ç»åæ¤ç´¢çµæ">
            <a:extLst>
              <a:ext uri="{FF2B5EF4-FFF2-40B4-BE49-F238E27FC236}">
                <a16:creationId xmlns:a16="http://schemas.microsoft.com/office/drawing/2014/main" id="{1FDD637F-A651-41AA-B322-4DFF2BB72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622" y="3365434"/>
            <a:ext cx="5157897" cy="28884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86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en-US" altLang="ja-JP" sz="4000" b="1" dirty="0">
                <a:ln w="0"/>
                <a:solidFill>
                  <a:schemeClr val="tx1">
                    <a:lumMod val="65000"/>
                    <a:lumOff val="35000"/>
                  </a:schemeClr>
                </a:solidFill>
              </a:rPr>
              <a:t>Head</a:t>
            </a:r>
            <a:r>
              <a:rPr lang="ja-JP" altLang="en-US" sz="4000" b="1" dirty="0">
                <a:ln w="0"/>
                <a:solidFill>
                  <a:schemeClr val="tx1">
                    <a:lumMod val="65000"/>
                    <a:lumOff val="35000"/>
                  </a:schemeClr>
                </a:solidFill>
              </a:rPr>
              <a:t> </a:t>
            </a:r>
            <a:r>
              <a:rPr lang="en-US" altLang="ja-JP" sz="4000" b="1" dirty="0">
                <a:ln w="0"/>
                <a:solidFill>
                  <a:schemeClr val="tx1">
                    <a:lumMod val="65000"/>
                    <a:lumOff val="35000"/>
                  </a:schemeClr>
                </a:solidFill>
              </a:rPr>
              <a:t>control</a:t>
            </a:r>
            <a:r>
              <a:rPr lang="ja-JP" altLang="en-US" sz="4000" b="1" dirty="0">
                <a:ln w="0"/>
                <a:solidFill>
                  <a:schemeClr val="tx1">
                    <a:lumMod val="65000"/>
                    <a:lumOff val="35000"/>
                  </a:schemeClr>
                </a:solidFill>
              </a:rPr>
              <a:t>　</a:t>
            </a:r>
          </a:p>
        </p:txBody>
      </p:sp>
      <p:sp>
        <p:nvSpPr>
          <p:cNvPr id="2" name="テキスト ボックス 1">
            <a:extLst>
              <a:ext uri="{FF2B5EF4-FFF2-40B4-BE49-F238E27FC236}">
                <a16:creationId xmlns:a16="http://schemas.microsoft.com/office/drawing/2014/main" id="{DF4D151C-0660-4CAF-8A0F-603E0D89C3CB}"/>
              </a:ext>
            </a:extLst>
          </p:cNvPr>
          <p:cNvSpPr txBox="1"/>
          <p:nvPr/>
        </p:nvSpPr>
        <p:spPr>
          <a:xfrm>
            <a:off x="605383" y="2082410"/>
            <a:ext cx="9910218" cy="1534459"/>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kumimoji="1" lang="ja-JP" altLang="en-US" sz="1600" b="1" dirty="0"/>
              <a:t>寝返りの動作では，動作に先行して頭頸部の屈曲と寝返る側への回旋が起きる</a:t>
            </a:r>
            <a:endParaRPr kumimoji="1" lang="en-US" altLang="ja-JP" sz="1600" b="1" dirty="0"/>
          </a:p>
          <a:p>
            <a:pPr marL="285750" indent="-285750">
              <a:lnSpc>
                <a:spcPct val="150000"/>
              </a:lnSpc>
              <a:buFont typeface="Wingdings" panose="05000000000000000000" pitchFamily="2" charset="2"/>
              <a:buChar char="p"/>
            </a:pPr>
            <a:r>
              <a:rPr lang="ja-JP" altLang="en-US" sz="1600" b="1" dirty="0"/>
              <a:t>動きとしてはわずかだが，前述したように</a:t>
            </a:r>
            <a:r>
              <a:rPr lang="en-US" altLang="ja-JP" sz="1600" b="1" dirty="0"/>
              <a:t>postural set</a:t>
            </a:r>
            <a:r>
              <a:rPr lang="ja-JP" altLang="en-US" sz="1600" b="1" dirty="0"/>
              <a:t>に重要な役割を果たす</a:t>
            </a:r>
            <a:endParaRPr lang="en-US" altLang="ja-JP" sz="1600" b="1" dirty="0"/>
          </a:p>
          <a:p>
            <a:pPr marL="285750" indent="-285750">
              <a:lnSpc>
                <a:spcPct val="150000"/>
              </a:lnSpc>
              <a:buFont typeface="Wingdings" panose="05000000000000000000" pitchFamily="2" charset="2"/>
              <a:buChar char="p"/>
            </a:pPr>
            <a:r>
              <a:rPr kumimoji="1" lang="ja-JP" altLang="en-US" sz="1600" b="1" dirty="0"/>
              <a:t>脳卒中患者では様々な理由で下位頸椎が屈曲していることが多い印象</a:t>
            </a:r>
            <a:endParaRPr kumimoji="1" lang="en-US" altLang="ja-JP" sz="1600" b="1" dirty="0"/>
          </a:p>
          <a:p>
            <a:pPr marL="285750" indent="-285750">
              <a:lnSpc>
                <a:spcPct val="150000"/>
              </a:lnSpc>
              <a:buFont typeface="Wingdings" panose="05000000000000000000" pitchFamily="2" charset="2"/>
              <a:buChar char="p"/>
            </a:pPr>
            <a:r>
              <a:rPr lang="ja-JP" altLang="en-US" sz="1600" b="1" dirty="0"/>
              <a:t>下位頸椎が屈曲していると，</a:t>
            </a:r>
            <a:r>
              <a:rPr lang="en-US" altLang="ja-JP" sz="1600" b="1" dirty="0"/>
              <a:t>back muscle</a:t>
            </a:r>
            <a:r>
              <a:rPr lang="ja-JP" altLang="en-US" sz="1600" b="1" dirty="0"/>
              <a:t>は過緊張になりやすい≒体幹前面の緊張は高まりくくなる</a:t>
            </a:r>
            <a:endParaRPr kumimoji="1" lang="ja-JP" altLang="en-US" sz="1600" b="1" dirty="0"/>
          </a:p>
        </p:txBody>
      </p:sp>
      <p:pic>
        <p:nvPicPr>
          <p:cNvPr id="7" name="図 6">
            <a:extLst>
              <a:ext uri="{FF2B5EF4-FFF2-40B4-BE49-F238E27FC236}">
                <a16:creationId xmlns:a16="http://schemas.microsoft.com/office/drawing/2014/main" id="{21673F34-D576-4445-9347-A36CBD6DC6EE}"/>
              </a:ext>
            </a:extLst>
          </p:cNvPr>
          <p:cNvPicPr>
            <a:picLocks noChangeAspect="1"/>
          </p:cNvPicPr>
          <p:nvPr/>
        </p:nvPicPr>
        <p:blipFill>
          <a:blip r:embed="rId3"/>
          <a:stretch>
            <a:fillRect/>
          </a:stretch>
        </p:blipFill>
        <p:spPr>
          <a:xfrm>
            <a:off x="2116890" y="3632664"/>
            <a:ext cx="6887204" cy="2991981"/>
          </a:xfrm>
          <a:prstGeom prst="rect">
            <a:avLst/>
          </a:prstGeom>
        </p:spPr>
      </p:pic>
      <p:sp>
        <p:nvSpPr>
          <p:cNvPr id="9" name="正方形/長方形 8">
            <a:extLst>
              <a:ext uri="{FF2B5EF4-FFF2-40B4-BE49-F238E27FC236}">
                <a16:creationId xmlns:a16="http://schemas.microsoft.com/office/drawing/2014/main" id="{3306CA9E-EA49-4309-AD4C-64CE1145E97D}"/>
              </a:ext>
            </a:extLst>
          </p:cNvPr>
          <p:cNvSpPr/>
          <p:nvPr/>
        </p:nvSpPr>
        <p:spPr>
          <a:xfrm>
            <a:off x="4157112" y="6624645"/>
            <a:ext cx="8040022" cy="215444"/>
          </a:xfrm>
          <a:prstGeom prst="rect">
            <a:avLst/>
          </a:prstGeom>
        </p:spPr>
        <p:txBody>
          <a:bodyPr wrap="square">
            <a:spAutoFit/>
          </a:bodyPr>
          <a:lstStyle/>
          <a:p>
            <a:r>
              <a:rPr lang="en-US" altLang="ja-JP" sz="800" dirty="0">
                <a:solidFill>
                  <a:sysClr val="windowText" lastClr="000000"/>
                </a:solidFill>
                <a:latin typeface="+mn-ea"/>
              </a:rPr>
              <a:t>Chiang SL</a:t>
            </a:r>
            <a:r>
              <a:rPr lang="ja-JP" altLang="en-US" sz="800" dirty="0">
                <a:solidFill>
                  <a:sysClr val="windowText" lastClr="000000"/>
                </a:solidFill>
                <a:latin typeface="+mn-ea"/>
              </a:rPr>
              <a:t> </a:t>
            </a:r>
            <a:r>
              <a:rPr lang="en-US" altLang="ja-JP" sz="800" dirty="0">
                <a:solidFill>
                  <a:sysClr val="windowText" lastClr="000000"/>
                </a:solidFill>
                <a:latin typeface="+mn-ea"/>
              </a:rPr>
              <a:t>at</a:t>
            </a:r>
            <a:r>
              <a:rPr lang="ja-JP" altLang="en-US" sz="800" dirty="0">
                <a:solidFill>
                  <a:sysClr val="windowText" lastClr="000000"/>
                </a:solidFill>
                <a:latin typeface="+mn-ea"/>
              </a:rPr>
              <a:t> </a:t>
            </a:r>
            <a:r>
              <a:rPr lang="en-US" altLang="ja-JP" sz="800" dirty="0">
                <a:solidFill>
                  <a:sysClr val="windowText" lastClr="000000"/>
                </a:solidFill>
                <a:latin typeface="+mn-ea"/>
              </a:rPr>
              <a:t>.Analysis of Trunk Rolling Performances by Mattress Mobility Detection System in Poststroke Patients: A Pilot Study.</a:t>
            </a:r>
            <a:r>
              <a:rPr lang="en-US" altLang="ja-JP" sz="800" dirty="0">
                <a:solidFill>
                  <a:sysClr val="windowText" lastClr="000000"/>
                </a:solidFill>
                <a:latin typeface="+mn-ea"/>
                <a:hlinkClick r:id="rId4" tooltip="BioMed research international.">
                  <a:extLst>
                    <a:ext uri="{A12FA001-AC4F-418D-AE19-62706E023703}">
                      <ahyp:hlinkClr xmlns:ahyp="http://schemas.microsoft.com/office/drawing/2018/hyperlinkcolor" val="tx"/>
                    </a:ext>
                  </a:extLst>
                </a:hlinkClick>
              </a:rPr>
              <a:t> </a:t>
            </a:r>
            <a:r>
              <a:rPr lang="en-US" altLang="ja-JP" sz="800" dirty="0">
                <a:solidFill>
                  <a:sysClr val="windowText" lastClr="000000"/>
                </a:solidFill>
                <a:latin typeface="+mn-ea"/>
              </a:rPr>
              <a:t>Biomed Res Int. 2016;2016:8743051</a:t>
            </a:r>
            <a:endParaRPr lang="ja-JP" altLang="en-US" sz="800" dirty="0">
              <a:solidFill>
                <a:sysClr val="windowText" lastClr="000000"/>
              </a:solidFill>
              <a:latin typeface="+mn-ea"/>
            </a:endParaRPr>
          </a:p>
        </p:txBody>
      </p:sp>
    </p:spTree>
    <p:extLst>
      <p:ext uri="{BB962C8B-B14F-4D97-AF65-F5344CB8AC3E}">
        <p14:creationId xmlns:p14="http://schemas.microsoft.com/office/powerpoint/2010/main" val="758710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4D397F45-712A-46B8-87F1-BD6AE3473907}"/>
              </a:ext>
            </a:extLst>
          </p:cNvPr>
          <p:cNvPicPr>
            <a:picLocks noChangeAspect="1"/>
          </p:cNvPicPr>
          <p:nvPr/>
        </p:nvPicPr>
        <p:blipFill>
          <a:blip r:embed="rId3"/>
          <a:stretch>
            <a:fillRect/>
          </a:stretch>
        </p:blipFill>
        <p:spPr>
          <a:xfrm>
            <a:off x="180109" y="2179368"/>
            <a:ext cx="7135173" cy="4261284"/>
          </a:xfrm>
          <a:prstGeom prst="rect">
            <a:avLst/>
          </a:prstGeom>
        </p:spPr>
      </p:pic>
      <p:sp>
        <p:nvSpPr>
          <p:cNvPr id="7" name="コンテンツ プレースホルダー 2">
            <a:extLst>
              <a:ext uri="{FF2B5EF4-FFF2-40B4-BE49-F238E27FC236}">
                <a16:creationId xmlns:a16="http://schemas.microsoft.com/office/drawing/2014/main" id="{50D3023F-B043-4423-98D5-DA560D327891}"/>
              </a:ext>
            </a:extLst>
          </p:cNvPr>
          <p:cNvSpPr>
            <a:spLocks noGrp="1"/>
          </p:cNvSpPr>
          <p:nvPr>
            <p:ph idx="1"/>
          </p:nvPr>
        </p:nvSpPr>
        <p:spPr>
          <a:xfrm>
            <a:off x="5334000" y="2334491"/>
            <a:ext cx="6407727" cy="4392713"/>
          </a:xfrm>
        </p:spPr>
        <p:txBody>
          <a:bodyPr>
            <a:normAutofit fontScale="92500" lnSpcReduction="10000"/>
          </a:bodyPr>
          <a:lstStyle/>
          <a:p>
            <a:pPr>
              <a:lnSpc>
                <a:spcPct val="100000"/>
              </a:lnSpc>
              <a:buFont typeface="Wingdings" panose="05000000000000000000" pitchFamily="2" charset="2"/>
              <a:buChar char="p"/>
            </a:pPr>
            <a:r>
              <a:rPr kumimoji="1" lang="ja-JP" altLang="en-US" sz="1600" b="1" dirty="0"/>
              <a:t>頚長筋</a:t>
            </a:r>
            <a:endParaRPr kumimoji="1" lang="en-US" altLang="ja-JP" sz="1600" b="1" dirty="0"/>
          </a:p>
          <a:p>
            <a:pPr marL="0" indent="0">
              <a:lnSpc>
                <a:spcPct val="100000"/>
              </a:lnSpc>
              <a:buNone/>
            </a:pPr>
            <a:r>
              <a:rPr kumimoji="1" lang="ja-JP" altLang="en-US" sz="1600" b="1" u="sng" dirty="0"/>
              <a:t>垂直線維部</a:t>
            </a:r>
            <a:r>
              <a:rPr kumimoji="1" lang="ja-JP" altLang="en-US" sz="1600" b="1" dirty="0"/>
              <a:t>：第</a:t>
            </a:r>
            <a:r>
              <a:rPr kumimoji="1" lang="en-US" altLang="ja-JP" sz="1600" b="1" dirty="0"/>
              <a:t>2-4</a:t>
            </a:r>
            <a:r>
              <a:rPr kumimoji="1" lang="ja-JP" altLang="en-US" sz="1600" b="1" dirty="0"/>
              <a:t>頸椎椎体前面ー第</a:t>
            </a:r>
            <a:r>
              <a:rPr kumimoji="1" lang="en-US" altLang="ja-JP" sz="1600" b="1" dirty="0"/>
              <a:t>5-</a:t>
            </a:r>
            <a:r>
              <a:rPr kumimoji="1" lang="ja-JP" altLang="en-US" sz="1600" b="1" dirty="0"/>
              <a:t>第</a:t>
            </a:r>
            <a:r>
              <a:rPr kumimoji="1" lang="en-US" altLang="ja-JP" sz="1600" b="1" dirty="0"/>
              <a:t>3</a:t>
            </a:r>
            <a:r>
              <a:rPr kumimoji="1" lang="ja-JP" altLang="en-US" sz="1600" b="1" dirty="0"/>
              <a:t>胸椎前面</a:t>
            </a:r>
            <a:endParaRPr kumimoji="1" lang="en-US" altLang="ja-JP" sz="1600" b="1" dirty="0"/>
          </a:p>
          <a:p>
            <a:pPr marL="0" indent="0">
              <a:lnSpc>
                <a:spcPct val="100000"/>
              </a:lnSpc>
              <a:buNone/>
            </a:pPr>
            <a:r>
              <a:rPr kumimoji="1" lang="ja-JP" altLang="en-US" sz="1600" b="1" u="sng" dirty="0"/>
              <a:t>上斜部</a:t>
            </a:r>
            <a:r>
              <a:rPr kumimoji="1" lang="ja-JP" altLang="en-US" sz="1600" b="1" dirty="0"/>
              <a:t>：環椎前結節ー第</a:t>
            </a:r>
            <a:r>
              <a:rPr kumimoji="1" lang="en-US" altLang="ja-JP" sz="1600" b="1" dirty="0"/>
              <a:t>3-5</a:t>
            </a:r>
            <a:r>
              <a:rPr kumimoji="1" lang="ja-JP" altLang="en-US" sz="1600" b="1" dirty="0"/>
              <a:t>頸椎棘突起</a:t>
            </a:r>
            <a:endParaRPr kumimoji="1" lang="en-US" altLang="ja-JP" sz="1600" b="1" dirty="0"/>
          </a:p>
          <a:p>
            <a:pPr marL="0" indent="0">
              <a:lnSpc>
                <a:spcPct val="100000"/>
              </a:lnSpc>
              <a:buNone/>
            </a:pPr>
            <a:r>
              <a:rPr kumimoji="1" lang="ja-JP" altLang="en-US" sz="1600" b="1" u="sng" dirty="0"/>
              <a:t>下斜部</a:t>
            </a:r>
            <a:r>
              <a:rPr kumimoji="1" lang="ja-JP" altLang="en-US" sz="1600" b="1" dirty="0"/>
              <a:t>：第</a:t>
            </a:r>
            <a:r>
              <a:rPr kumimoji="1" lang="en-US" altLang="ja-JP" sz="1600" b="1" dirty="0"/>
              <a:t>5</a:t>
            </a:r>
            <a:r>
              <a:rPr kumimoji="1" lang="ja-JP" altLang="en-US" sz="1600" b="1" dirty="0"/>
              <a:t>，</a:t>
            </a:r>
            <a:r>
              <a:rPr kumimoji="1" lang="en-US" altLang="ja-JP" sz="1600" b="1" dirty="0"/>
              <a:t>6</a:t>
            </a:r>
            <a:r>
              <a:rPr kumimoji="1" lang="ja-JP" altLang="en-US" sz="1600" b="1" dirty="0"/>
              <a:t>頸椎棘突起ー第</a:t>
            </a:r>
            <a:r>
              <a:rPr kumimoji="1" lang="en-US" altLang="ja-JP" sz="1600" b="1" dirty="0"/>
              <a:t>1-3</a:t>
            </a:r>
            <a:r>
              <a:rPr kumimoji="1" lang="ja-JP" altLang="en-US" sz="1600" b="1" dirty="0"/>
              <a:t>胸椎の椎体前面</a:t>
            </a:r>
            <a:endParaRPr kumimoji="1" lang="en-US" altLang="ja-JP" sz="1600" b="1" dirty="0"/>
          </a:p>
          <a:p>
            <a:pPr marL="0" indent="0">
              <a:lnSpc>
                <a:spcPct val="100000"/>
              </a:lnSpc>
              <a:buNone/>
            </a:pPr>
            <a:r>
              <a:rPr kumimoji="1" lang="en-US" altLang="ja-JP" sz="1600" b="1" dirty="0"/>
              <a:t>※</a:t>
            </a:r>
            <a:r>
              <a:rPr kumimoji="1" lang="ja-JP" altLang="en-US" sz="1600" b="1" dirty="0"/>
              <a:t>屈曲運動の波及</a:t>
            </a:r>
            <a:endParaRPr lang="en-US" altLang="ja-JP" sz="1600" b="1" dirty="0"/>
          </a:p>
          <a:p>
            <a:pPr marL="0" indent="0">
              <a:lnSpc>
                <a:spcPct val="100000"/>
              </a:lnSpc>
              <a:buNone/>
            </a:pPr>
            <a:r>
              <a:rPr kumimoji="1" lang="en-US" altLang="ja-JP" sz="1600" b="1" dirty="0"/>
              <a:t>※</a:t>
            </a:r>
            <a:r>
              <a:rPr kumimoji="1" lang="ja-JP" altLang="en-US" sz="1600" b="1" dirty="0"/>
              <a:t>頚長筋</a:t>
            </a:r>
            <a:r>
              <a:rPr kumimoji="1" lang="en-US" altLang="ja-JP" sz="1600" b="1" dirty="0"/>
              <a:t>(</a:t>
            </a:r>
            <a:r>
              <a:rPr kumimoji="1" lang="ja-JP" altLang="en-US" sz="1600" b="1" dirty="0"/>
              <a:t>＋頭長筋</a:t>
            </a:r>
            <a:r>
              <a:rPr kumimoji="1" lang="en-US" altLang="ja-JP" sz="1600" b="1" dirty="0"/>
              <a:t>)</a:t>
            </a:r>
            <a:r>
              <a:rPr kumimoji="1" lang="ja-JP" altLang="en-US" sz="1600" b="1" dirty="0"/>
              <a:t>と</a:t>
            </a:r>
            <a:r>
              <a:rPr kumimoji="1" lang="ja-JP" altLang="en-US" sz="1600" b="1" dirty="0">
                <a:solidFill>
                  <a:srgbClr val="FF0000"/>
                </a:solidFill>
              </a:rPr>
              <a:t>前斜角筋のリンク</a:t>
            </a:r>
            <a:r>
              <a:rPr kumimoji="1" lang="ja-JP" altLang="en-US" sz="1600" b="1" dirty="0"/>
              <a:t>が重要：</a:t>
            </a:r>
            <a:endParaRPr kumimoji="1" lang="en-US" altLang="ja-JP" sz="1600" b="1" dirty="0"/>
          </a:p>
          <a:p>
            <a:pPr marL="0" indent="0">
              <a:lnSpc>
                <a:spcPct val="100000"/>
              </a:lnSpc>
              <a:buNone/>
            </a:pPr>
            <a:r>
              <a:rPr kumimoji="1" lang="ja-JP" altLang="en-US" sz="1600" b="1" dirty="0"/>
              <a:t>斜角筋のみの収縮は下位頸椎を屈曲，頸椎の過伸展を導いてしまう</a:t>
            </a:r>
            <a:endParaRPr kumimoji="1" lang="en-US" altLang="ja-JP" sz="1600" b="1" dirty="0"/>
          </a:p>
          <a:p>
            <a:pPr marL="0" indent="0">
              <a:lnSpc>
                <a:spcPct val="100000"/>
              </a:lnSpc>
              <a:buNone/>
            </a:pPr>
            <a:endParaRPr lang="en-US" altLang="ja-JP" sz="1600" b="1" dirty="0"/>
          </a:p>
          <a:p>
            <a:pPr marL="0" indent="0">
              <a:lnSpc>
                <a:spcPct val="100000"/>
              </a:lnSpc>
              <a:buNone/>
            </a:pPr>
            <a:endParaRPr lang="en-US" altLang="ja-JP" sz="1600" b="1" dirty="0"/>
          </a:p>
          <a:p>
            <a:pPr marL="0" indent="0">
              <a:lnSpc>
                <a:spcPct val="100000"/>
              </a:lnSpc>
              <a:buNone/>
            </a:pPr>
            <a:endParaRPr lang="en-US" altLang="ja-JP" sz="1600" b="1" dirty="0"/>
          </a:p>
          <a:p>
            <a:pPr marL="0" indent="0">
              <a:buNone/>
            </a:pPr>
            <a:r>
              <a:rPr lang="ja-JP" altLang="en-US" sz="1600" b="1" u="sng" dirty="0"/>
              <a:t>頭長筋</a:t>
            </a:r>
            <a:endParaRPr lang="en-US" altLang="ja-JP" sz="1600" b="1" u="sng" dirty="0"/>
          </a:p>
          <a:p>
            <a:pPr>
              <a:buFont typeface="Wingdings" panose="05000000000000000000" pitchFamily="2" charset="2"/>
              <a:buChar char="p"/>
            </a:pPr>
            <a:r>
              <a:rPr lang="ja-JP" altLang="en-US" sz="1600" b="1" dirty="0"/>
              <a:t>後頭骨底部</a:t>
            </a:r>
            <a:r>
              <a:rPr lang="ja-JP" altLang="en-US" sz="1600" b="1" dirty="0" err="1"/>
              <a:t>ー</a:t>
            </a:r>
            <a:r>
              <a:rPr lang="ja-JP" altLang="en-US" sz="1600" b="1" dirty="0"/>
              <a:t>第</a:t>
            </a:r>
            <a:r>
              <a:rPr lang="en-US" altLang="ja-JP" sz="1600" b="1" dirty="0"/>
              <a:t>3-6</a:t>
            </a:r>
            <a:r>
              <a:rPr lang="ja-JP" altLang="en-US" sz="1600" b="1" dirty="0"/>
              <a:t>頸椎横突起</a:t>
            </a:r>
            <a:endParaRPr lang="en-US" altLang="ja-JP" sz="1600" b="1" dirty="0"/>
          </a:p>
          <a:p>
            <a:pPr>
              <a:buFont typeface="Wingdings" panose="05000000000000000000" pitchFamily="2" charset="2"/>
              <a:buChar char="p"/>
            </a:pPr>
            <a:r>
              <a:rPr lang="ja-JP" altLang="en-US" sz="1600" b="1" dirty="0"/>
              <a:t>頚長筋の作用に</a:t>
            </a:r>
            <a:r>
              <a:rPr lang="ja-JP" altLang="en-US" sz="1600" b="1" dirty="0">
                <a:solidFill>
                  <a:srgbClr val="FF0000"/>
                </a:solidFill>
              </a:rPr>
              <a:t>先行</a:t>
            </a:r>
            <a:r>
              <a:rPr lang="ja-JP" altLang="en-US" sz="1600" b="1" dirty="0"/>
              <a:t>して頭部と上位頸椎との連結の役割</a:t>
            </a:r>
            <a:endParaRPr lang="en-US" altLang="ja-JP" sz="1600" b="1" dirty="0"/>
          </a:p>
          <a:p>
            <a:pPr marL="0" indent="0">
              <a:lnSpc>
                <a:spcPct val="100000"/>
              </a:lnSpc>
              <a:buNone/>
            </a:pPr>
            <a:endParaRPr kumimoji="1" lang="ja-JP" altLang="en-US" sz="1600" b="1" dirty="0"/>
          </a:p>
        </p:txBody>
      </p:sp>
      <p:sp>
        <p:nvSpPr>
          <p:cNvPr id="3" name="テキスト ボックス 2">
            <a:extLst>
              <a:ext uri="{FF2B5EF4-FFF2-40B4-BE49-F238E27FC236}">
                <a16:creationId xmlns:a16="http://schemas.microsoft.com/office/drawing/2014/main" id="{6CB647ED-9144-4318-8690-536781B078CF}"/>
              </a:ext>
            </a:extLst>
          </p:cNvPr>
          <p:cNvSpPr txBox="1"/>
          <p:nvPr/>
        </p:nvSpPr>
        <p:spPr>
          <a:xfrm>
            <a:off x="1829236" y="951571"/>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解剖学から見た</a:t>
            </a:r>
            <a:r>
              <a:rPr lang="en-US" altLang="ja-JP" sz="4000" b="1" dirty="0">
                <a:ln w="0"/>
                <a:solidFill>
                  <a:schemeClr val="tx1">
                    <a:lumMod val="65000"/>
                    <a:lumOff val="35000"/>
                  </a:schemeClr>
                </a:solidFill>
              </a:rPr>
              <a:t>Head</a:t>
            </a:r>
            <a:r>
              <a:rPr lang="ja-JP" altLang="en-US" sz="4000" b="1" dirty="0">
                <a:ln w="0"/>
                <a:solidFill>
                  <a:schemeClr val="tx1">
                    <a:lumMod val="65000"/>
                    <a:lumOff val="35000"/>
                  </a:schemeClr>
                </a:solidFill>
              </a:rPr>
              <a:t> </a:t>
            </a:r>
            <a:r>
              <a:rPr lang="en-US" altLang="ja-JP" sz="4000" b="1" dirty="0">
                <a:ln w="0"/>
                <a:solidFill>
                  <a:schemeClr val="tx1">
                    <a:lumMod val="65000"/>
                    <a:lumOff val="35000"/>
                  </a:schemeClr>
                </a:solidFill>
              </a:rPr>
              <a:t>control</a:t>
            </a:r>
            <a:r>
              <a:rPr lang="ja-JP" altLang="en-US" sz="4000" b="1" dirty="0">
                <a:ln w="0"/>
                <a:solidFill>
                  <a:schemeClr val="tx1">
                    <a:lumMod val="65000"/>
                    <a:lumOff val="35000"/>
                  </a:schemeClr>
                </a:solidFill>
              </a:rPr>
              <a:t>　</a:t>
            </a:r>
          </a:p>
        </p:txBody>
      </p:sp>
      <p:cxnSp>
        <p:nvCxnSpPr>
          <p:cNvPr id="10" name="直線コネクタ 9">
            <a:extLst>
              <a:ext uri="{FF2B5EF4-FFF2-40B4-BE49-F238E27FC236}">
                <a16:creationId xmlns:a16="http://schemas.microsoft.com/office/drawing/2014/main" id="{CA5ECFA5-661D-4773-BCCF-D44C29E89FF6}"/>
              </a:ext>
            </a:extLst>
          </p:cNvPr>
          <p:cNvCxnSpPr>
            <a:cxnSpLocks/>
          </p:cNvCxnSpPr>
          <p:nvPr/>
        </p:nvCxnSpPr>
        <p:spPr>
          <a:xfrm>
            <a:off x="3411680" y="3489242"/>
            <a:ext cx="230353" cy="82076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9BBFBCF-879D-4231-B806-3A1DC46EF07E}"/>
              </a:ext>
            </a:extLst>
          </p:cNvPr>
          <p:cNvCxnSpPr>
            <a:cxnSpLocks/>
          </p:cNvCxnSpPr>
          <p:nvPr/>
        </p:nvCxnSpPr>
        <p:spPr>
          <a:xfrm>
            <a:off x="3506074" y="4109120"/>
            <a:ext cx="0" cy="103216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1155B32-C9CA-4606-A0EB-C125BEEEE63A}"/>
              </a:ext>
            </a:extLst>
          </p:cNvPr>
          <p:cNvCxnSpPr>
            <a:cxnSpLocks/>
          </p:cNvCxnSpPr>
          <p:nvPr/>
        </p:nvCxnSpPr>
        <p:spPr>
          <a:xfrm flipH="1">
            <a:off x="3536371" y="4829921"/>
            <a:ext cx="162793" cy="12480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A1E18BCA-257E-4632-84CF-4FC05ADEA75B}"/>
              </a:ext>
            </a:extLst>
          </p:cNvPr>
          <p:cNvSpPr txBox="1"/>
          <p:nvPr/>
        </p:nvSpPr>
        <p:spPr>
          <a:xfrm>
            <a:off x="3596146" y="3714960"/>
            <a:ext cx="1010508" cy="369332"/>
          </a:xfrm>
          <a:prstGeom prst="rect">
            <a:avLst/>
          </a:prstGeom>
          <a:noFill/>
        </p:spPr>
        <p:txBody>
          <a:bodyPr wrap="square" rtlCol="0">
            <a:spAutoFit/>
          </a:bodyPr>
          <a:lstStyle/>
          <a:p>
            <a:r>
              <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BIZ UDPゴシック" panose="020B0400000000000000" pitchFamily="50" charset="-128"/>
                <a:ea typeface="BIZ UDPゴシック" panose="020B0400000000000000" pitchFamily="50" charset="-128"/>
              </a:rPr>
              <a:t>上斜部</a:t>
            </a:r>
          </a:p>
        </p:txBody>
      </p:sp>
      <p:sp>
        <p:nvSpPr>
          <p:cNvPr id="24" name="テキスト ボックス 23">
            <a:extLst>
              <a:ext uri="{FF2B5EF4-FFF2-40B4-BE49-F238E27FC236}">
                <a16:creationId xmlns:a16="http://schemas.microsoft.com/office/drawing/2014/main" id="{0F94C555-C659-44B4-8F49-DD22DB4DCD12}"/>
              </a:ext>
            </a:extLst>
          </p:cNvPr>
          <p:cNvSpPr txBox="1"/>
          <p:nvPr/>
        </p:nvSpPr>
        <p:spPr>
          <a:xfrm>
            <a:off x="3536371" y="4414396"/>
            <a:ext cx="1278080" cy="338554"/>
          </a:xfrm>
          <a:prstGeom prst="rect">
            <a:avLst/>
          </a:prstGeom>
          <a:noFill/>
        </p:spPr>
        <p:txBody>
          <a:bodyPr wrap="square" rtlCol="0">
            <a:spAutoFit/>
          </a:bodyPr>
          <a:lstStyle/>
          <a:p>
            <a:r>
              <a:rPr lang="ja-JP" altLang="en-US" sz="1600" b="1" spc="50" dirty="0">
                <a:ln w="9525" cmpd="sng">
                  <a:solidFill>
                    <a:schemeClr val="accent1"/>
                  </a:solidFill>
                  <a:prstDash val="solid"/>
                </a:ln>
                <a:solidFill>
                  <a:srgbClr val="70AD47">
                    <a:tint val="1000"/>
                  </a:srgbClr>
                </a:solidFill>
                <a:effectLst>
                  <a:glow rad="38100">
                    <a:schemeClr val="accent1">
                      <a:alpha val="40000"/>
                    </a:schemeClr>
                  </a:glow>
                </a:effectLst>
                <a:latin typeface="BIZ UDPゴシック" panose="020B0400000000000000" pitchFamily="50" charset="-128"/>
                <a:ea typeface="BIZ UDPゴシック" panose="020B0400000000000000" pitchFamily="50" charset="-128"/>
              </a:rPr>
              <a:t>垂直線維部</a:t>
            </a:r>
            <a:endParaRPr kumimoji="1" lang="ja-JP" altLang="en-US" sz="1600" b="1" spc="50" dirty="0">
              <a:ln w="9525" cmpd="sng">
                <a:solidFill>
                  <a:schemeClr val="accent1"/>
                </a:solidFill>
                <a:prstDash val="solid"/>
              </a:ln>
              <a:solidFill>
                <a:srgbClr val="70AD47">
                  <a:tint val="1000"/>
                </a:srgbClr>
              </a:solidFill>
              <a:effectLst>
                <a:glow rad="38100">
                  <a:schemeClr val="accent1">
                    <a:alpha val="40000"/>
                  </a:schemeClr>
                </a:glow>
              </a:effectLst>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5D8D04C3-5510-4066-8A7A-F563EA03CC65}"/>
              </a:ext>
            </a:extLst>
          </p:cNvPr>
          <p:cNvSpPr txBox="1"/>
          <p:nvPr/>
        </p:nvSpPr>
        <p:spPr>
          <a:xfrm>
            <a:off x="3506074" y="5721763"/>
            <a:ext cx="1010508" cy="369332"/>
          </a:xfrm>
          <a:prstGeom prst="rect">
            <a:avLst/>
          </a:prstGeom>
          <a:noFill/>
        </p:spPr>
        <p:txBody>
          <a:bodyPr wrap="square" rtlCol="0">
            <a:spAutoFit/>
          </a:bodyPr>
          <a:lstStyle/>
          <a:p>
            <a:r>
              <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BIZ UDPゴシック" panose="020B0400000000000000" pitchFamily="50" charset="-128"/>
                <a:ea typeface="BIZ UDPゴシック" panose="020B0400000000000000" pitchFamily="50" charset="-128"/>
              </a:rPr>
              <a:t>下斜部</a:t>
            </a:r>
          </a:p>
        </p:txBody>
      </p:sp>
      <p:pic>
        <p:nvPicPr>
          <p:cNvPr id="28" name="図 27">
            <a:extLst>
              <a:ext uri="{FF2B5EF4-FFF2-40B4-BE49-F238E27FC236}">
                <a16:creationId xmlns:a16="http://schemas.microsoft.com/office/drawing/2014/main" id="{CCFEAB7B-42CF-4EC0-BFB5-C3C23B16C3F3}"/>
              </a:ext>
            </a:extLst>
          </p:cNvPr>
          <p:cNvPicPr>
            <a:picLocks noChangeAspect="1"/>
          </p:cNvPicPr>
          <p:nvPr/>
        </p:nvPicPr>
        <p:blipFill rotWithShape="1">
          <a:blip r:embed="rId4"/>
          <a:srcRect l="21591" t="7058" r="18561"/>
          <a:stretch/>
        </p:blipFill>
        <p:spPr>
          <a:xfrm>
            <a:off x="9656182" y="130796"/>
            <a:ext cx="1965551" cy="2371920"/>
          </a:xfrm>
          <a:prstGeom prst="rect">
            <a:avLst/>
          </a:prstGeom>
        </p:spPr>
      </p:pic>
      <p:sp>
        <p:nvSpPr>
          <p:cNvPr id="29" name="矢印: 左 28">
            <a:extLst>
              <a:ext uri="{FF2B5EF4-FFF2-40B4-BE49-F238E27FC236}">
                <a16:creationId xmlns:a16="http://schemas.microsoft.com/office/drawing/2014/main" id="{3A3212EC-5ABB-4572-A68D-FE5E20EBE821}"/>
              </a:ext>
            </a:extLst>
          </p:cNvPr>
          <p:cNvSpPr/>
          <p:nvPr/>
        </p:nvSpPr>
        <p:spPr>
          <a:xfrm>
            <a:off x="8648700" y="1856508"/>
            <a:ext cx="1475510" cy="138546"/>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6F36B0D9-70B4-495F-B6A9-42B124530164}"/>
              </a:ext>
            </a:extLst>
          </p:cNvPr>
          <p:cNvSpPr txBox="1"/>
          <p:nvPr/>
        </p:nvSpPr>
        <p:spPr>
          <a:xfrm>
            <a:off x="8080487" y="1795441"/>
            <a:ext cx="675232" cy="369332"/>
          </a:xfrm>
          <a:prstGeom prst="rect">
            <a:avLst/>
          </a:prstGeom>
          <a:noFill/>
        </p:spPr>
        <p:txBody>
          <a:bodyPr wrap="square" rtlCol="0">
            <a:spAutoFit/>
          </a:bodyPr>
          <a:lstStyle/>
          <a:p>
            <a:r>
              <a:rPr kumimoji="1" lang="en-US" altLang="ja-JP" b="1" dirty="0"/>
              <a:t>C</a:t>
            </a:r>
            <a:r>
              <a:rPr kumimoji="1" lang="ja-JP" altLang="en-US" b="1" dirty="0"/>
              <a:t>４</a:t>
            </a:r>
          </a:p>
        </p:txBody>
      </p:sp>
      <p:sp>
        <p:nvSpPr>
          <p:cNvPr id="31" name="円弧 30">
            <a:extLst>
              <a:ext uri="{FF2B5EF4-FFF2-40B4-BE49-F238E27FC236}">
                <a16:creationId xmlns:a16="http://schemas.microsoft.com/office/drawing/2014/main" id="{14BDA45D-4951-44F8-B023-420EFE6B2C5A}"/>
              </a:ext>
            </a:extLst>
          </p:cNvPr>
          <p:cNvSpPr/>
          <p:nvPr/>
        </p:nvSpPr>
        <p:spPr>
          <a:xfrm rot="1168529">
            <a:off x="10323311" y="1821489"/>
            <a:ext cx="282152" cy="249348"/>
          </a:xfrm>
          <a:prstGeom prst="arc">
            <a:avLst>
              <a:gd name="adj1" fmla="val 16200000"/>
              <a:gd name="adj2" fmla="val 547313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65DF5F86-C46C-4917-8117-70FF07E70FDE}"/>
              </a:ext>
            </a:extLst>
          </p:cNvPr>
          <p:cNvSpPr/>
          <p:nvPr/>
        </p:nvSpPr>
        <p:spPr>
          <a:xfrm rot="1168529">
            <a:off x="10148344" y="1700783"/>
            <a:ext cx="591747" cy="448777"/>
          </a:xfrm>
          <a:prstGeom prst="arc">
            <a:avLst>
              <a:gd name="adj1" fmla="val 16200000"/>
              <a:gd name="adj2" fmla="val 501042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円弧 34">
            <a:extLst>
              <a:ext uri="{FF2B5EF4-FFF2-40B4-BE49-F238E27FC236}">
                <a16:creationId xmlns:a16="http://schemas.microsoft.com/office/drawing/2014/main" id="{9312FF8B-4229-4895-8CFE-6B05911C052E}"/>
              </a:ext>
            </a:extLst>
          </p:cNvPr>
          <p:cNvSpPr/>
          <p:nvPr/>
        </p:nvSpPr>
        <p:spPr>
          <a:xfrm rot="1168529">
            <a:off x="9989907" y="1555331"/>
            <a:ext cx="954857" cy="716686"/>
          </a:xfrm>
          <a:prstGeom prst="arc">
            <a:avLst>
              <a:gd name="adj1" fmla="val 15943222"/>
              <a:gd name="adj2" fmla="val 5320817"/>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Tree>
    <p:extLst>
      <p:ext uri="{BB962C8B-B14F-4D97-AF65-F5344CB8AC3E}">
        <p14:creationId xmlns:p14="http://schemas.microsoft.com/office/powerpoint/2010/main" val="2507255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EB02F92-A8C8-4294-8A68-0DB498B96CE2}"/>
              </a:ext>
            </a:extLst>
          </p:cNvPr>
          <p:cNvSpPr txBox="1"/>
          <p:nvPr/>
        </p:nvSpPr>
        <p:spPr>
          <a:xfrm>
            <a:off x="1898508" y="1034655"/>
            <a:ext cx="7009528" cy="707886"/>
          </a:xfrm>
          <a:prstGeom prst="rect">
            <a:avLst/>
          </a:prstGeom>
          <a:noFill/>
        </p:spPr>
        <p:txBody>
          <a:bodyPr wrap="square">
            <a:spAutoFit/>
          </a:bodyPr>
          <a:lstStyle/>
          <a:p>
            <a:pPr algn="ctr">
              <a:defRPr/>
            </a:pPr>
            <a:r>
              <a:rPr lang="en-US" altLang="ja-JP" sz="4000" b="1" dirty="0">
                <a:ln w="0"/>
                <a:solidFill>
                  <a:schemeClr val="tx1">
                    <a:lumMod val="65000"/>
                    <a:lumOff val="35000"/>
                  </a:schemeClr>
                </a:solidFill>
              </a:rPr>
              <a:t>Head</a:t>
            </a:r>
            <a:r>
              <a:rPr lang="ja-JP" altLang="en-US" sz="4000" b="1" dirty="0">
                <a:ln w="0"/>
                <a:solidFill>
                  <a:schemeClr val="tx1">
                    <a:lumMod val="65000"/>
                    <a:lumOff val="35000"/>
                  </a:schemeClr>
                </a:solidFill>
              </a:rPr>
              <a:t> </a:t>
            </a:r>
            <a:r>
              <a:rPr lang="en-US" altLang="ja-JP" sz="4000" b="1" dirty="0">
                <a:ln w="0"/>
                <a:solidFill>
                  <a:schemeClr val="tx1">
                    <a:lumMod val="65000"/>
                    <a:lumOff val="35000"/>
                  </a:schemeClr>
                </a:solidFill>
              </a:rPr>
              <a:t>control</a:t>
            </a:r>
            <a:r>
              <a:rPr lang="ja-JP" altLang="en-US" sz="4000" b="1" dirty="0">
                <a:ln w="0"/>
                <a:solidFill>
                  <a:schemeClr val="tx1">
                    <a:lumMod val="65000"/>
                    <a:lumOff val="35000"/>
                  </a:schemeClr>
                </a:solidFill>
              </a:rPr>
              <a:t>と嚥下　</a:t>
            </a:r>
          </a:p>
        </p:txBody>
      </p:sp>
      <p:pic>
        <p:nvPicPr>
          <p:cNvPr id="3" name="図 2">
            <a:extLst>
              <a:ext uri="{FF2B5EF4-FFF2-40B4-BE49-F238E27FC236}">
                <a16:creationId xmlns:a16="http://schemas.microsoft.com/office/drawing/2014/main" id="{F7BC2B8A-D6CD-4590-9947-905D5D56A00C}"/>
              </a:ext>
            </a:extLst>
          </p:cNvPr>
          <p:cNvPicPr>
            <a:picLocks noChangeAspect="1"/>
          </p:cNvPicPr>
          <p:nvPr/>
        </p:nvPicPr>
        <p:blipFill>
          <a:blip r:embed="rId3"/>
          <a:stretch>
            <a:fillRect/>
          </a:stretch>
        </p:blipFill>
        <p:spPr>
          <a:xfrm>
            <a:off x="5992481" y="2382655"/>
            <a:ext cx="5658123" cy="3498777"/>
          </a:xfrm>
          <a:prstGeom prst="rect">
            <a:avLst/>
          </a:prstGeom>
        </p:spPr>
      </p:pic>
      <p:sp>
        <p:nvSpPr>
          <p:cNvPr id="8" name="コンテンツ プレースホルダー 2">
            <a:extLst>
              <a:ext uri="{FF2B5EF4-FFF2-40B4-BE49-F238E27FC236}">
                <a16:creationId xmlns:a16="http://schemas.microsoft.com/office/drawing/2014/main" id="{F9A07CA3-B6D1-48FB-9F67-9F5B48427830}"/>
              </a:ext>
            </a:extLst>
          </p:cNvPr>
          <p:cNvSpPr>
            <a:spLocks noGrp="1"/>
          </p:cNvSpPr>
          <p:nvPr>
            <p:ph idx="1"/>
          </p:nvPr>
        </p:nvSpPr>
        <p:spPr>
          <a:xfrm>
            <a:off x="293359" y="2103068"/>
            <a:ext cx="5895785" cy="3803361"/>
          </a:xfrm>
        </p:spPr>
        <p:txBody>
          <a:bodyPr>
            <a:normAutofit/>
          </a:bodyPr>
          <a:lstStyle/>
          <a:p>
            <a:pPr>
              <a:lnSpc>
                <a:spcPct val="100000"/>
              </a:lnSpc>
              <a:buFont typeface="Wingdings" panose="05000000000000000000" pitchFamily="2" charset="2"/>
              <a:buChar char="p"/>
            </a:pPr>
            <a:r>
              <a:rPr kumimoji="1" lang="ja-JP" altLang="en-US" sz="1800" b="1" dirty="0"/>
              <a:t>舌骨筋群⇒頚長筋や頭長筋の弱化で代償的に使用されることが多い</a:t>
            </a:r>
            <a:endParaRPr kumimoji="1" lang="en-US" altLang="ja-JP" sz="1800" b="1" dirty="0"/>
          </a:p>
          <a:p>
            <a:pPr>
              <a:lnSpc>
                <a:spcPct val="100000"/>
              </a:lnSpc>
              <a:buFont typeface="Wingdings" panose="05000000000000000000" pitchFamily="2" charset="2"/>
              <a:buChar char="p"/>
            </a:pPr>
            <a:endParaRPr kumimoji="1" lang="en-US" altLang="ja-JP" sz="1800" b="1" dirty="0"/>
          </a:p>
          <a:p>
            <a:pPr>
              <a:lnSpc>
                <a:spcPct val="100000"/>
              </a:lnSpc>
              <a:buFont typeface="Wingdings" panose="05000000000000000000" pitchFamily="2" charset="2"/>
              <a:buChar char="p"/>
            </a:pPr>
            <a:r>
              <a:rPr kumimoji="1" lang="ja-JP" altLang="en-US" sz="1800" b="1" dirty="0"/>
              <a:t>下顎と舌骨：舌骨上筋群</a:t>
            </a:r>
            <a:r>
              <a:rPr lang="en-US" altLang="ja-JP" sz="1800" b="1" dirty="0"/>
              <a:t>(</a:t>
            </a:r>
            <a:r>
              <a:rPr lang="ja-JP" altLang="en-US" sz="1800" b="1" dirty="0"/>
              <a:t>顎舌骨筋・顎二腹筋</a:t>
            </a:r>
            <a:r>
              <a:rPr lang="en-US" altLang="ja-JP" sz="1800" b="1" dirty="0"/>
              <a:t>)</a:t>
            </a:r>
          </a:p>
          <a:p>
            <a:pPr>
              <a:lnSpc>
                <a:spcPct val="100000"/>
              </a:lnSpc>
              <a:buFont typeface="Wingdings" panose="05000000000000000000" pitchFamily="2" charset="2"/>
              <a:buChar char="p"/>
            </a:pPr>
            <a:endParaRPr lang="en-US" altLang="ja-JP" sz="1800" b="1" dirty="0"/>
          </a:p>
          <a:p>
            <a:pPr>
              <a:lnSpc>
                <a:spcPct val="100000"/>
              </a:lnSpc>
              <a:buFont typeface="Wingdings" panose="05000000000000000000" pitchFamily="2" charset="2"/>
              <a:buChar char="p"/>
            </a:pPr>
            <a:r>
              <a:rPr kumimoji="1" lang="ja-JP" altLang="en-US" sz="1800" b="1" dirty="0"/>
              <a:t>舌骨と胸骨：舌骨化筋群</a:t>
            </a:r>
            <a:r>
              <a:rPr kumimoji="1" lang="en-US" altLang="ja-JP" sz="1800" b="1" dirty="0"/>
              <a:t>(</a:t>
            </a:r>
            <a:r>
              <a:rPr kumimoji="1" lang="ja-JP" altLang="en-US" sz="1800" b="1" dirty="0"/>
              <a:t>胸骨舌骨筋・胸骨甲状筋・肩甲舌骨筋</a:t>
            </a:r>
            <a:r>
              <a:rPr kumimoji="1" lang="en-US" altLang="ja-JP" sz="1800" b="1" dirty="0"/>
              <a:t>)</a:t>
            </a:r>
          </a:p>
          <a:p>
            <a:pPr>
              <a:lnSpc>
                <a:spcPct val="100000"/>
              </a:lnSpc>
              <a:buFont typeface="Wingdings" panose="05000000000000000000" pitchFamily="2" charset="2"/>
              <a:buChar char="p"/>
            </a:pPr>
            <a:endParaRPr lang="en-US" altLang="ja-JP" sz="1800" b="1" dirty="0"/>
          </a:p>
          <a:p>
            <a:pPr>
              <a:lnSpc>
                <a:spcPct val="100000"/>
              </a:lnSpc>
              <a:buFont typeface="Wingdings" panose="05000000000000000000" pitchFamily="2" charset="2"/>
              <a:buChar char="p"/>
            </a:pPr>
            <a:r>
              <a:rPr kumimoji="1" lang="en-US" altLang="ja-JP" sz="1800" b="1" dirty="0"/>
              <a:t>Head control</a:t>
            </a:r>
            <a:r>
              <a:rPr kumimoji="1" lang="ja-JP" altLang="en-US" sz="1800" b="1" dirty="0"/>
              <a:t>から嚥下の事も考える必要がある</a:t>
            </a:r>
          </a:p>
        </p:txBody>
      </p:sp>
    </p:spTree>
    <p:extLst>
      <p:ext uri="{BB962C8B-B14F-4D97-AF65-F5344CB8AC3E}">
        <p14:creationId xmlns:p14="http://schemas.microsoft.com/office/powerpoint/2010/main" val="1879557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DB583836-2C35-4D30-9842-56F6E237C4F9}"/>
              </a:ext>
            </a:extLst>
          </p:cNvPr>
          <p:cNvPicPr>
            <a:picLocks noGrp="1" noChangeAspect="1"/>
          </p:cNvPicPr>
          <p:nvPr>
            <p:ph idx="1"/>
          </p:nvPr>
        </p:nvPicPr>
        <p:blipFill rotWithShape="1">
          <a:blip r:embed="rId3"/>
          <a:srcRect l="8116" t="53723"/>
          <a:stretch/>
        </p:blipFill>
        <p:spPr>
          <a:xfrm>
            <a:off x="1506945" y="3270201"/>
            <a:ext cx="8654049" cy="3212090"/>
          </a:xfrm>
          <a:prstGeom prst="rect">
            <a:avLst/>
          </a:prstGeom>
        </p:spPr>
      </p:pic>
      <p:sp>
        <p:nvSpPr>
          <p:cNvPr id="6" name="正方形/長方形 5">
            <a:extLst>
              <a:ext uri="{FF2B5EF4-FFF2-40B4-BE49-F238E27FC236}">
                <a16:creationId xmlns:a16="http://schemas.microsoft.com/office/drawing/2014/main" id="{2C4F2FAA-F9E5-4718-80BE-0525D3A064B2}"/>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D3EEF4E-3E4B-436C-9F07-E1B855AA7E8D}"/>
              </a:ext>
            </a:extLst>
          </p:cNvPr>
          <p:cNvSpPr txBox="1"/>
          <p:nvPr/>
        </p:nvSpPr>
        <p:spPr>
          <a:xfrm>
            <a:off x="-106951" y="1071783"/>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下顎の安定　</a:t>
            </a:r>
          </a:p>
        </p:txBody>
      </p:sp>
      <p:sp>
        <p:nvSpPr>
          <p:cNvPr id="9" name="コンテンツ プレースホルダー 2">
            <a:extLst>
              <a:ext uri="{FF2B5EF4-FFF2-40B4-BE49-F238E27FC236}">
                <a16:creationId xmlns:a16="http://schemas.microsoft.com/office/drawing/2014/main" id="{AF6285D1-600D-463B-8460-0263CAF1D55D}"/>
              </a:ext>
            </a:extLst>
          </p:cNvPr>
          <p:cNvSpPr txBox="1">
            <a:spLocks/>
          </p:cNvSpPr>
          <p:nvPr/>
        </p:nvSpPr>
        <p:spPr>
          <a:xfrm>
            <a:off x="518495" y="2189177"/>
            <a:ext cx="11534960" cy="92222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buFont typeface="Wingdings" panose="05000000000000000000" pitchFamily="2" charset="2"/>
              <a:buChar char="p"/>
            </a:pPr>
            <a:r>
              <a:rPr lang="ja-JP" altLang="en-US" sz="1800" b="1" dirty="0"/>
              <a:t>咀嚼の瞬間は顎二腹筋と咬筋が同時収縮となる</a:t>
            </a:r>
            <a:r>
              <a:rPr lang="en-US" altLang="ja-JP" sz="1800" b="1" dirty="0"/>
              <a:t>.</a:t>
            </a:r>
            <a:r>
              <a:rPr lang="ja-JP" altLang="en-US" sz="1800" b="1" dirty="0"/>
              <a:t>咬筋で下顎を安定させることで顎二腹筋も安定して収縮可能となる</a:t>
            </a:r>
            <a:endParaRPr lang="en-US" altLang="ja-JP" sz="1800" b="1" dirty="0"/>
          </a:p>
          <a:p>
            <a:pPr>
              <a:lnSpc>
                <a:spcPct val="100000"/>
              </a:lnSpc>
              <a:buFont typeface="Wingdings" panose="05000000000000000000" pitchFamily="2" charset="2"/>
              <a:buChar char="p"/>
            </a:pPr>
            <a:r>
              <a:rPr lang="ja-JP" altLang="en-US" sz="1800" b="1" dirty="0"/>
              <a:t>ここが不安定だと上位頸椎も安定しないため、ヘッドコントロールの阻害となりえる</a:t>
            </a:r>
          </a:p>
        </p:txBody>
      </p:sp>
      <p:sp>
        <p:nvSpPr>
          <p:cNvPr id="11" name="テキスト ボックス 10">
            <a:extLst>
              <a:ext uri="{FF2B5EF4-FFF2-40B4-BE49-F238E27FC236}">
                <a16:creationId xmlns:a16="http://schemas.microsoft.com/office/drawing/2014/main" id="{005C1ADD-0712-40FE-AE7A-D65AC3B7C338}"/>
              </a:ext>
            </a:extLst>
          </p:cNvPr>
          <p:cNvSpPr txBox="1"/>
          <p:nvPr/>
        </p:nvSpPr>
        <p:spPr>
          <a:xfrm>
            <a:off x="2528455" y="6641090"/>
            <a:ext cx="9732817" cy="215444"/>
          </a:xfrm>
          <a:prstGeom prst="rect">
            <a:avLst/>
          </a:prstGeom>
          <a:noFill/>
        </p:spPr>
        <p:txBody>
          <a:bodyPr wrap="square">
            <a:spAutoFit/>
          </a:bodyPr>
          <a:lstStyle/>
          <a:p>
            <a:r>
              <a:rPr lang="en-US" altLang="ja-JP" sz="800" dirty="0"/>
              <a:t>Brain Res. 1995 Jan 9;669(1):86-92. </a:t>
            </a:r>
            <a:r>
              <a:rPr lang="en-US" altLang="ja-JP" sz="800" dirty="0" err="1"/>
              <a:t>doi</a:t>
            </a:r>
            <a:r>
              <a:rPr lang="en-US" altLang="ja-JP" sz="800" dirty="0"/>
              <a:t>: 10.1016/0006-8993(94)01246-e.Reflex changes in the masticatory muscles with load perturbations during chewing hard and soft food</a:t>
            </a:r>
            <a:r>
              <a:rPr lang="ja-JP" altLang="en-US" sz="800" dirty="0"/>
              <a:t>　</a:t>
            </a:r>
            <a:r>
              <a:rPr lang="en-US" altLang="ja-JP" sz="800" dirty="0"/>
              <a:t>Y Yamada 1, N </a:t>
            </a:r>
            <a:r>
              <a:rPr lang="en-US" altLang="ja-JP" sz="800" dirty="0" err="1"/>
              <a:t>Haraguchi</a:t>
            </a:r>
            <a:endParaRPr lang="ja-JP" altLang="en-US" sz="800" dirty="0"/>
          </a:p>
        </p:txBody>
      </p:sp>
    </p:spTree>
    <p:extLst>
      <p:ext uri="{BB962C8B-B14F-4D97-AF65-F5344CB8AC3E}">
        <p14:creationId xmlns:p14="http://schemas.microsoft.com/office/powerpoint/2010/main" val="1790424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a:extLst>
              <a:ext uri="{FF2B5EF4-FFF2-40B4-BE49-F238E27FC236}">
                <a16:creationId xmlns:a16="http://schemas.microsoft.com/office/drawing/2014/main" id="{FCE00B40-1215-4D71-B646-2B08D1E4CE61}"/>
              </a:ext>
            </a:extLst>
          </p:cNvPr>
          <p:cNvPicPr>
            <a:picLocks noGrp="1" noChangeAspect="1"/>
          </p:cNvPicPr>
          <p:nvPr>
            <p:ph idx="1"/>
          </p:nvPr>
        </p:nvPicPr>
        <p:blipFill>
          <a:blip r:embed="rId2"/>
          <a:stretch>
            <a:fillRect/>
          </a:stretch>
        </p:blipFill>
        <p:spPr>
          <a:xfrm>
            <a:off x="275484" y="1478674"/>
            <a:ext cx="6572250" cy="4143375"/>
          </a:xfrm>
          <a:prstGeom prst="rect">
            <a:avLst/>
          </a:prstGeom>
        </p:spPr>
      </p:pic>
      <p:pic>
        <p:nvPicPr>
          <p:cNvPr id="5" name="図 4">
            <a:extLst>
              <a:ext uri="{FF2B5EF4-FFF2-40B4-BE49-F238E27FC236}">
                <a16:creationId xmlns:a16="http://schemas.microsoft.com/office/drawing/2014/main" id="{715E74AF-0F0E-4177-B5DB-78DB78AD6FD1}"/>
              </a:ext>
            </a:extLst>
          </p:cNvPr>
          <p:cNvPicPr>
            <a:picLocks noChangeAspect="1"/>
          </p:cNvPicPr>
          <p:nvPr/>
        </p:nvPicPr>
        <p:blipFill>
          <a:blip r:embed="rId3"/>
          <a:stretch>
            <a:fillRect/>
          </a:stretch>
        </p:blipFill>
        <p:spPr>
          <a:xfrm>
            <a:off x="6983207" y="1095108"/>
            <a:ext cx="4857109" cy="5426301"/>
          </a:xfrm>
          <a:prstGeom prst="rect">
            <a:avLst/>
          </a:prstGeom>
        </p:spPr>
      </p:pic>
    </p:spTree>
    <p:extLst>
      <p:ext uri="{BB962C8B-B14F-4D97-AF65-F5344CB8AC3E}">
        <p14:creationId xmlns:p14="http://schemas.microsoft.com/office/powerpoint/2010/main" val="132018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アライメント指標　</a:t>
            </a:r>
          </a:p>
        </p:txBody>
      </p:sp>
      <p:sp>
        <p:nvSpPr>
          <p:cNvPr id="5" name="コンテンツ プレースホルダー 1">
            <a:extLst>
              <a:ext uri="{FF2B5EF4-FFF2-40B4-BE49-F238E27FC236}">
                <a16:creationId xmlns:a16="http://schemas.microsoft.com/office/drawing/2014/main" id="{694F4DD7-E848-44F1-BBB6-59FAFA437A55}"/>
              </a:ext>
            </a:extLst>
          </p:cNvPr>
          <p:cNvSpPr>
            <a:spLocks noGrp="1"/>
          </p:cNvSpPr>
          <p:nvPr>
            <p:ph idx="1"/>
          </p:nvPr>
        </p:nvSpPr>
        <p:spPr>
          <a:xfrm>
            <a:off x="605712" y="1965362"/>
            <a:ext cx="6487815" cy="4496874"/>
          </a:xfrm>
        </p:spPr>
        <p:txBody>
          <a:bodyPr>
            <a:normAutofit lnSpcReduction="10000"/>
          </a:bodyPr>
          <a:lstStyle/>
          <a:p>
            <a:pPr>
              <a:lnSpc>
                <a:spcPct val="160000"/>
              </a:lnSpc>
              <a:buFont typeface="Wingdings" panose="05000000000000000000" pitchFamily="2" charset="2"/>
              <a:buChar char="p"/>
            </a:pPr>
            <a:r>
              <a:rPr lang="ja-JP" altLang="en-US" sz="1600" b="1" dirty="0"/>
              <a:t>頭頸部</a:t>
            </a:r>
            <a:endParaRPr lang="en-US" altLang="ja-JP" sz="1600" b="1" dirty="0"/>
          </a:p>
          <a:p>
            <a:pPr marL="0" indent="0">
              <a:lnSpc>
                <a:spcPct val="160000"/>
              </a:lnSpc>
              <a:buNone/>
            </a:pPr>
            <a:r>
              <a:rPr lang="ja-JP" altLang="en-US" sz="1600" b="1" dirty="0"/>
              <a:t>　舌骨→</a:t>
            </a:r>
            <a:r>
              <a:rPr lang="en-US" altLang="ja-JP" sz="1600" b="1" dirty="0"/>
              <a:t>C</a:t>
            </a:r>
            <a:r>
              <a:rPr lang="ja-JP" altLang="en-US" sz="1600" b="1" dirty="0"/>
              <a:t>３、甲状軟骨→</a:t>
            </a:r>
            <a:r>
              <a:rPr lang="en-US" altLang="ja-JP" sz="1600" b="1" dirty="0"/>
              <a:t>C</a:t>
            </a:r>
            <a:r>
              <a:rPr lang="ja-JP" altLang="en-US" sz="1600" b="1" dirty="0"/>
              <a:t>４・５、第一輪状軟骨→</a:t>
            </a:r>
            <a:r>
              <a:rPr lang="en-US" altLang="ja-JP" sz="1600" b="1" dirty="0"/>
              <a:t>C</a:t>
            </a:r>
            <a:r>
              <a:rPr lang="ja-JP" altLang="en-US" sz="1600" b="1" dirty="0"/>
              <a:t>６頭部が本来の位置にあると、上部・下部頸椎共に伸展　　　</a:t>
            </a:r>
            <a:endParaRPr lang="en-US" altLang="ja-JP" sz="1600" b="1" dirty="0"/>
          </a:p>
          <a:p>
            <a:pPr marL="0" indent="0">
              <a:lnSpc>
                <a:spcPct val="160000"/>
              </a:lnSpc>
              <a:buNone/>
            </a:pPr>
            <a:r>
              <a:rPr lang="ja-JP" altLang="en-US" sz="1600" b="1" dirty="0"/>
              <a:t>　位に置かれ、頸椎の前弯が維持される</a:t>
            </a:r>
            <a:endParaRPr lang="en-US" altLang="ja-JP" sz="1600" b="1" dirty="0"/>
          </a:p>
          <a:p>
            <a:pPr>
              <a:lnSpc>
                <a:spcPct val="160000"/>
              </a:lnSpc>
              <a:buFont typeface="Wingdings" panose="05000000000000000000" pitchFamily="2" charset="2"/>
              <a:buChar char="p"/>
            </a:pPr>
            <a:r>
              <a:rPr lang="ja-JP" altLang="en-US" sz="1600" b="1" dirty="0"/>
              <a:t>しかし、頭部が前方偏位すると上部頸椎過伸展位、下部頸椎屈曲位となる</a:t>
            </a:r>
            <a:endParaRPr lang="en-US" altLang="ja-JP" sz="1600" b="1" dirty="0"/>
          </a:p>
          <a:p>
            <a:pPr>
              <a:lnSpc>
                <a:spcPct val="160000"/>
              </a:lnSpc>
              <a:buFont typeface="Wingdings" panose="05000000000000000000" pitchFamily="2" charset="2"/>
              <a:buChar char="p"/>
            </a:pPr>
            <a:r>
              <a:rPr lang="ja-JP" altLang="en-US" sz="1600" b="1" dirty="0"/>
              <a:t>肩甲骨：上角→</a:t>
            </a:r>
            <a:r>
              <a:rPr lang="en-US" altLang="ja-JP" sz="1600" b="1" dirty="0"/>
              <a:t>Th</a:t>
            </a:r>
            <a:r>
              <a:rPr lang="ja-JP" altLang="en-US" sz="1600" b="1" dirty="0"/>
              <a:t>２、肩甲棘（内側縁部）→</a:t>
            </a:r>
            <a:r>
              <a:rPr lang="en-US" altLang="ja-JP" sz="1600" b="1" dirty="0"/>
              <a:t>Th</a:t>
            </a:r>
            <a:r>
              <a:rPr lang="ja-JP" altLang="en-US" sz="1600" b="1" dirty="0"/>
              <a:t>３、下角→</a:t>
            </a:r>
            <a:r>
              <a:rPr lang="en-US" altLang="ja-JP" sz="1600" b="1" dirty="0"/>
              <a:t>Th</a:t>
            </a:r>
            <a:r>
              <a:rPr lang="ja-JP" altLang="en-US" sz="1600" b="1" dirty="0"/>
              <a:t>７</a:t>
            </a:r>
          </a:p>
          <a:p>
            <a:pPr>
              <a:lnSpc>
                <a:spcPct val="160000"/>
              </a:lnSpc>
              <a:buFont typeface="Wingdings" panose="05000000000000000000" pitchFamily="2" charset="2"/>
              <a:buChar char="p"/>
            </a:pPr>
            <a:r>
              <a:rPr lang="ja-JP" altLang="en-US" sz="1600" b="1" dirty="0"/>
              <a:t>肩甲棘内側縁部・脊椎間距離：下角・脊椎間距離＝１：２</a:t>
            </a:r>
          </a:p>
          <a:p>
            <a:pPr>
              <a:lnSpc>
                <a:spcPct val="160000"/>
              </a:lnSpc>
              <a:buFont typeface="Wingdings" panose="05000000000000000000" pitchFamily="2" charset="2"/>
              <a:buChar char="p"/>
            </a:pPr>
            <a:r>
              <a:rPr lang="ja-JP" altLang="en-US" sz="1600" b="1" dirty="0"/>
              <a:t>骨盤：腸骨稜最上部→</a:t>
            </a:r>
            <a:r>
              <a:rPr lang="en-US" altLang="ja-JP" sz="1600" b="1" dirty="0"/>
              <a:t>L</a:t>
            </a:r>
            <a:r>
              <a:rPr lang="ja-JP" altLang="en-US" sz="1600" b="1" dirty="0"/>
              <a:t>４・５の棘突起間または</a:t>
            </a:r>
            <a:r>
              <a:rPr lang="en-US" altLang="ja-JP" sz="1600" b="1" dirty="0"/>
              <a:t>L</a:t>
            </a:r>
            <a:r>
              <a:rPr lang="ja-JP" altLang="en-US" sz="1600" b="1" dirty="0"/>
              <a:t>４、上後腸骨棘→</a:t>
            </a:r>
            <a:r>
              <a:rPr lang="en-US" altLang="ja-JP" sz="1600" b="1" dirty="0"/>
              <a:t>S</a:t>
            </a:r>
            <a:r>
              <a:rPr lang="ja-JP" altLang="en-US" sz="1600" b="1" dirty="0"/>
              <a:t>２または仙腸関節の中心</a:t>
            </a:r>
          </a:p>
        </p:txBody>
      </p:sp>
      <p:pic>
        <p:nvPicPr>
          <p:cNvPr id="2" name="図 1">
            <a:extLst>
              <a:ext uri="{FF2B5EF4-FFF2-40B4-BE49-F238E27FC236}">
                <a16:creationId xmlns:a16="http://schemas.microsoft.com/office/drawing/2014/main" id="{B557FEC2-E650-4F6A-B042-D7E30785A9E4}"/>
              </a:ext>
            </a:extLst>
          </p:cNvPr>
          <p:cNvPicPr>
            <a:picLocks noChangeAspect="1"/>
          </p:cNvPicPr>
          <p:nvPr/>
        </p:nvPicPr>
        <p:blipFill rotWithShape="1">
          <a:blip r:embed="rId3"/>
          <a:srcRect b="9515"/>
          <a:stretch/>
        </p:blipFill>
        <p:spPr>
          <a:xfrm>
            <a:off x="9067799" y="2527697"/>
            <a:ext cx="2834289" cy="1945727"/>
          </a:xfrm>
          <a:prstGeom prst="rect">
            <a:avLst/>
          </a:prstGeom>
        </p:spPr>
      </p:pic>
      <p:pic>
        <p:nvPicPr>
          <p:cNvPr id="3" name="コンテンツ プレースホルダー 4">
            <a:extLst>
              <a:ext uri="{FF2B5EF4-FFF2-40B4-BE49-F238E27FC236}">
                <a16:creationId xmlns:a16="http://schemas.microsoft.com/office/drawing/2014/main" id="{8C431E2C-43AD-4036-A099-792F4517B0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0831" r="81827"/>
          <a:stretch/>
        </p:blipFill>
        <p:spPr>
          <a:xfrm>
            <a:off x="7421875" y="1280788"/>
            <a:ext cx="1525121" cy="5404269"/>
          </a:xfrm>
          <a:prstGeom prst="rect">
            <a:avLst/>
          </a:prstGeom>
        </p:spPr>
      </p:pic>
    </p:spTree>
    <p:extLst>
      <p:ext uri="{BB962C8B-B14F-4D97-AF65-F5344CB8AC3E}">
        <p14:creationId xmlns:p14="http://schemas.microsoft.com/office/powerpoint/2010/main" val="1404592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562523"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ヘッドコントロールの連鎖　</a:t>
            </a:r>
          </a:p>
        </p:txBody>
      </p:sp>
      <p:sp>
        <p:nvSpPr>
          <p:cNvPr id="2" name="テキスト ボックス 1">
            <a:extLst>
              <a:ext uri="{FF2B5EF4-FFF2-40B4-BE49-F238E27FC236}">
                <a16:creationId xmlns:a16="http://schemas.microsoft.com/office/drawing/2014/main" id="{AF22F339-AC2A-4A0E-A04A-7A2D7D3A637A}"/>
              </a:ext>
            </a:extLst>
          </p:cNvPr>
          <p:cNvSpPr txBox="1"/>
          <p:nvPr/>
        </p:nvSpPr>
        <p:spPr>
          <a:xfrm>
            <a:off x="452184" y="2080246"/>
            <a:ext cx="11004197" cy="884473"/>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kumimoji="1" lang="ja-JP" altLang="en-US" b="1" dirty="0"/>
              <a:t>脊柱が効率よく起きていくためには連鎖が必要</a:t>
            </a:r>
            <a:endParaRPr kumimoji="1" lang="en-US" altLang="ja-JP" b="1" dirty="0"/>
          </a:p>
          <a:p>
            <a:pPr marL="285750" indent="-285750">
              <a:lnSpc>
                <a:spcPct val="150000"/>
              </a:lnSpc>
              <a:buFont typeface="Wingdings" panose="05000000000000000000" pitchFamily="2" charset="2"/>
              <a:buChar char="p"/>
            </a:pPr>
            <a:r>
              <a:rPr lang="ja-JP" altLang="en-US" b="1" dirty="0"/>
              <a:t>連鎖が途切れてしまうとどこかで過剰な収縮が起こり得る</a:t>
            </a:r>
            <a:endParaRPr kumimoji="1" lang="ja-JP" altLang="en-US" b="1" dirty="0"/>
          </a:p>
        </p:txBody>
      </p:sp>
      <p:pic>
        <p:nvPicPr>
          <p:cNvPr id="3" name="図 2">
            <a:extLst>
              <a:ext uri="{FF2B5EF4-FFF2-40B4-BE49-F238E27FC236}">
                <a16:creationId xmlns:a16="http://schemas.microsoft.com/office/drawing/2014/main" id="{A487E01A-444F-46DC-994E-B563F4D11D7F}"/>
              </a:ext>
            </a:extLst>
          </p:cNvPr>
          <p:cNvPicPr>
            <a:picLocks noChangeAspect="1"/>
          </p:cNvPicPr>
          <p:nvPr/>
        </p:nvPicPr>
        <p:blipFill>
          <a:blip r:embed="rId3"/>
          <a:stretch>
            <a:fillRect/>
          </a:stretch>
        </p:blipFill>
        <p:spPr>
          <a:xfrm>
            <a:off x="891035" y="3108608"/>
            <a:ext cx="9111948" cy="1630509"/>
          </a:xfrm>
          <a:prstGeom prst="rect">
            <a:avLst/>
          </a:prstGeom>
        </p:spPr>
      </p:pic>
      <p:pic>
        <p:nvPicPr>
          <p:cNvPr id="9" name="図 8">
            <a:extLst>
              <a:ext uri="{FF2B5EF4-FFF2-40B4-BE49-F238E27FC236}">
                <a16:creationId xmlns:a16="http://schemas.microsoft.com/office/drawing/2014/main" id="{6697DB80-4103-47B3-9E3B-0EB7D684508A}"/>
              </a:ext>
            </a:extLst>
          </p:cNvPr>
          <p:cNvPicPr>
            <a:picLocks noChangeAspect="1"/>
          </p:cNvPicPr>
          <p:nvPr/>
        </p:nvPicPr>
        <p:blipFill>
          <a:blip r:embed="rId4"/>
          <a:stretch>
            <a:fillRect/>
          </a:stretch>
        </p:blipFill>
        <p:spPr>
          <a:xfrm>
            <a:off x="891035" y="4883006"/>
            <a:ext cx="9056529" cy="1670667"/>
          </a:xfrm>
          <a:prstGeom prst="rect">
            <a:avLst/>
          </a:prstGeom>
        </p:spPr>
      </p:pic>
    </p:spTree>
    <p:extLst>
      <p:ext uri="{BB962C8B-B14F-4D97-AF65-F5344CB8AC3E}">
        <p14:creationId xmlns:p14="http://schemas.microsoft.com/office/powerpoint/2010/main" val="3706136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筋と関節の相互作用　</a:t>
            </a:r>
          </a:p>
        </p:txBody>
      </p:sp>
      <p:sp>
        <p:nvSpPr>
          <p:cNvPr id="2" name="テキスト ボックス 1">
            <a:extLst>
              <a:ext uri="{FF2B5EF4-FFF2-40B4-BE49-F238E27FC236}">
                <a16:creationId xmlns:a16="http://schemas.microsoft.com/office/drawing/2014/main" id="{1E3EBD31-C5D8-40FD-9C83-F5D4CC1846DD}"/>
              </a:ext>
            </a:extLst>
          </p:cNvPr>
          <p:cNvSpPr txBox="1"/>
          <p:nvPr/>
        </p:nvSpPr>
        <p:spPr>
          <a:xfrm>
            <a:off x="672020" y="2002495"/>
            <a:ext cx="9621078" cy="1299266"/>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ja-JP" altLang="en-US" b="1" dirty="0"/>
              <a:t>表面上の観察</a:t>
            </a:r>
            <a:r>
              <a:rPr kumimoji="1" lang="ja-JP" altLang="en-US" b="1" dirty="0"/>
              <a:t>だけではなく，骨の動きも考慮する必要がある</a:t>
            </a:r>
            <a:endParaRPr kumimoji="1" lang="en-US" altLang="ja-JP" b="1" dirty="0"/>
          </a:p>
          <a:p>
            <a:pPr marL="285750" indent="-285750">
              <a:lnSpc>
                <a:spcPct val="150000"/>
              </a:lnSpc>
              <a:buFont typeface="Wingdings" panose="05000000000000000000" pitchFamily="2" charset="2"/>
              <a:buChar char="p"/>
            </a:pPr>
            <a:r>
              <a:rPr lang="ja-JP" altLang="en-US" b="1" dirty="0"/>
              <a:t>頸椎は滑り運動なども起こっている</a:t>
            </a:r>
            <a:endParaRPr lang="en-US" altLang="ja-JP" b="1" dirty="0"/>
          </a:p>
          <a:p>
            <a:pPr marL="285750" indent="-285750">
              <a:lnSpc>
                <a:spcPct val="150000"/>
              </a:lnSpc>
              <a:buFont typeface="Wingdings" panose="05000000000000000000" pitchFamily="2" charset="2"/>
              <a:buChar char="p"/>
            </a:pPr>
            <a:r>
              <a:rPr kumimoji="1" lang="en-US" altLang="ja-JP" b="1" dirty="0"/>
              <a:t>Head</a:t>
            </a:r>
            <a:r>
              <a:rPr kumimoji="1" lang="ja-JP" altLang="en-US" b="1" dirty="0"/>
              <a:t>が適切な位置にセットされていないと効率性に欠けてしまう</a:t>
            </a:r>
          </a:p>
        </p:txBody>
      </p:sp>
      <p:pic>
        <p:nvPicPr>
          <p:cNvPr id="7" name="コンテンツ プレースホルダー 5">
            <a:extLst>
              <a:ext uri="{FF2B5EF4-FFF2-40B4-BE49-F238E27FC236}">
                <a16:creationId xmlns:a16="http://schemas.microsoft.com/office/drawing/2014/main" id="{FC2B41A3-8C21-4F41-8A47-6E2E6AE15368}"/>
              </a:ext>
            </a:extLst>
          </p:cNvPr>
          <p:cNvPicPr>
            <a:picLocks noGrp="1" noChangeAspect="1"/>
          </p:cNvPicPr>
          <p:nvPr>
            <p:ph idx="1"/>
          </p:nvPr>
        </p:nvPicPr>
        <p:blipFill>
          <a:blip r:embed="rId3"/>
          <a:stretch>
            <a:fillRect/>
          </a:stretch>
        </p:blipFill>
        <p:spPr>
          <a:xfrm rot="5400000">
            <a:off x="1755614" y="3074486"/>
            <a:ext cx="3052198" cy="3860488"/>
          </a:xfrm>
          <a:prstGeom prst="rect">
            <a:avLst/>
          </a:prstGeom>
        </p:spPr>
      </p:pic>
      <p:pic>
        <p:nvPicPr>
          <p:cNvPr id="3" name="図 2">
            <a:extLst>
              <a:ext uri="{FF2B5EF4-FFF2-40B4-BE49-F238E27FC236}">
                <a16:creationId xmlns:a16="http://schemas.microsoft.com/office/drawing/2014/main" id="{AE290B98-6E31-4610-B31D-DEFFFF338C3C}"/>
              </a:ext>
            </a:extLst>
          </p:cNvPr>
          <p:cNvPicPr>
            <a:picLocks noChangeAspect="1"/>
          </p:cNvPicPr>
          <p:nvPr/>
        </p:nvPicPr>
        <p:blipFill>
          <a:blip r:embed="rId4"/>
          <a:stretch>
            <a:fillRect/>
          </a:stretch>
        </p:blipFill>
        <p:spPr>
          <a:xfrm rot="16200000">
            <a:off x="6708606" y="2741339"/>
            <a:ext cx="3151562" cy="4626147"/>
          </a:xfrm>
          <a:prstGeom prst="rect">
            <a:avLst/>
          </a:prstGeom>
        </p:spPr>
      </p:pic>
      <p:sp>
        <p:nvSpPr>
          <p:cNvPr id="10" name="正方形/長方形 9">
            <a:extLst>
              <a:ext uri="{FF2B5EF4-FFF2-40B4-BE49-F238E27FC236}">
                <a16:creationId xmlns:a16="http://schemas.microsoft.com/office/drawing/2014/main" id="{E627DB73-A9DB-4B12-83E0-17C1C4C4F7B0}"/>
              </a:ext>
            </a:extLst>
          </p:cNvPr>
          <p:cNvSpPr/>
          <p:nvPr/>
        </p:nvSpPr>
        <p:spPr>
          <a:xfrm>
            <a:off x="546499" y="6627863"/>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Donald A. Neumann et al</a:t>
            </a:r>
            <a:r>
              <a:rPr lang="ja-JP" altLang="en-US" sz="900" dirty="0">
                <a:solidFill>
                  <a:sysClr val="windowText" lastClr="000000"/>
                </a:solidFill>
              </a:rPr>
              <a:t>：</a:t>
            </a:r>
            <a:r>
              <a:rPr lang="en-US" altLang="ja-JP" sz="900" dirty="0">
                <a:solidFill>
                  <a:sysClr val="windowText" lastClr="000000"/>
                </a:solidFill>
              </a:rPr>
              <a:t>Kinesiology of the Musculoskeletal System: Foundations for Rehabilitation, 2edition</a:t>
            </a:r>
            <a:r>
              <a:rPr lang="ja-JP" altLang="en-US" sz="900" dirty="0">
                <a:solidFill>
                  <a:sysClr val="windowText" lastClr="000000"/>
                </a:solidFill>
              </a:rPr>
              <a:t>：</a:t>
            </a:r>
            <a:r>
              <a:rPr lang="en-US" altLang="ja-JP" sz="900" dirty="0">
                <a:solidFill>
                  <a:sysClr val="windowText" lastClr="000000"/>
                </a:solidFill>
              </a:rPr>
              <a:t>Mosby</a:t>
            </a:r>
            <a:r>
              <a:rPr lang="ja-JP" altLang="en-US" sz="900" dirty="0" err="1">
                <a:solidFill>
                  <a:sysClr val="windowText" lastClr="000000"/>
                </a:solidFill>
              </a:rPr>
              <a:t>．</a:t>
            </a:r>
            <a:r>
              <a:rPr lang="en-US" altLang="ja-JP" sz="900" dirty="0">
                <a:solidFill>
                  <a:sysClr val="windowText" lastClr="000000"/>
                </a:solidFill>
              </a:rPr>
              <a:t>2009</a:t>
            </a:r>
          </a:p>
        </p:txBody>
      </p:sp>
    </p:spTree>
    <p:extLst>
      <p:ext uri="{BB962C8B-B14F-4D97-AF65-F5344CB8AC3E}">
        <p14:creationId xmlns:p14="http://schemas.microsoft.com/office/powerpoint/2010/main" val="1337575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前庭システムの関与　</a:t>
            </a:r>
          </a:p>
        </p:txBody>
      </p:sp>
      <p:sp>
        <p:nvSpPr>
          <p:cNvPr id="2" name="正方形/長方形 1">
            <a:extLst>
              <a:ext uri="{FF2B5EF4-FFF2-40B4-BE49-F238E27FC236}">
                <a16:creationId xmlns:a16="http://schemas.microsoft.com/office/drawing/2014/main" id="{3FCF92F6-16CF-4292-BD15-252B8C690569}"/>
              </a:ext>
            </a:extLst>
          </p:cNvPr>
          <p:cNvSpPr/>
          <p:nvPr/>
        </p:nvSpPr>
        <p:spPr>
          <a:xfrm>
            <a:off x="197674" y="2116553"/>
            <a:ext cx="11581132" cy="1677382"/>
          </a:xfrm>
          <a:prstGeom prst="rect">
            <a:avLst/>
          </a:prstGeom>
        </p:spPr>
        <p:txBody>
          <a:bodyPr wrap="square">
            <a:spAutoFit/>
          </a:bodyPr>
          <a:lstStyle/>
          <a:p>
            <a:pPr>
              <a:lnSpc>
                <a:spcPct val="150000"/>
              </a:lnSpc>
              <a:buFont typeface="Wingdings" panose="05000000000000000000" pitchFamily="2" charset="2"/>
              <a:buChar char="p"/>
            </a:pPr>
            <a:r>
              <a:rPr lang="ja-JP" altLang="en-US" sz="1400" b="1" dirty="0"/>
              <a:t>三次元すべてにおいて角加速を感知する三半規管と，線形加速</a:t>
            </a:r>
            <a:r>
              <a:rPr lang="en-US" altLang="ja-JP" sz="1400" b="1" dirty="0"/>
              <a:t>(</a:t>
            </a:r>
            <a:r>
              <a:rPr lang="ja-JP" altLang="en-US" sz="1400" b="1" dirty="0"/>
              <a:t>すなわち重力および並進運動</a:t>
            </a:r>
            <a:r>
              <a:rPr lang="en-US" altLang="ja-JP" sz="1400" b="1" dirty="0"/>
              <a:t>)</a:t>
            </a:r>
            <a:r>
              <a:rPr lang="ja-JP" altLang="en-US" sz="1400" b="1" dirty="0"/>
              <a:t>を感知する</a:t>
            </a:r>
            <a:r>
              <a:rPr lang="en-US" altLang="ja-JP" sz="1400" b="1" dirty="0"/>
              <a:t>2</a:t>
            </a:r>
            <a:r>
              <a:rPr lang="ja-JP" altLang="en-US" sz="1400" b="1" dirty="0" err="1"/>
              <a:t>つの</a:t>
            </a:r>
            <a:r>
              <a:rPr lang="ja-JP" altLang="en-US" sz="1400" b="1" dirty="0"/>
              <a:t>耳石器</a:t>
            </a:r>
            <a:r>
              <a:rPr lang="en-US" altLang="ja-JP" sz="1400" b="1" dirty="0"/>
              <a:t>(</a:t>
            </a:r>
            <a:r>
              <a:rPr lang="ja-JP" altLang="en-US" sz="1400" b="1" dirty="0"/>
              <a:t>球形襄および卵形襄）がある．</a:t>
            </a:r>
            <a:endParaRPr lang="en-US" altLang="ja-JP" sz="1400" b="1" dirty="0"/>
          </a:p>
          <a:p>
            <a:pPr>
              <a:lnSpc>
                <a:spcPct val="150000"/>
              </a:lnSpc>
              <a:buFont typeface="Wingdings" panose="05000000000000000000" pitchFamily="2" charset="2"/>
              <a:buChar char="p"/>
            </a:pPr>
            <a:r>
              <a:rPr lang="ja-JP" altLang="en-US" sz="1400" b="1" dirty="0"/>
              <a:t>三半規管は内側前庭核を経由して頭頸部の運動ニューロンに影響を及ぼし，耳石器は外側前庭核を通じて脊髄運動ニューロンを支配する</a:t>
            </a:r>
            <a:endParaRPr lang="en-US" altLang="ja-JP" sz="1400" b="1" dirty="0"/>
          </a:p>
          <a:p>
            <a:pPr>
              <a:lnSpc>
                <a:spcPct val="150000"/>
              </a:lnSpc>
              <a:buFont typeface="Wingdings" panose="05000000000000000000" pitchFamily="2" charset="2"/>
              <a:buChar char="p"/>
            </a:pPr>
            <a:r>
              <a:rPr lang="ja-JP" altLang="en-US" sz="1400" b="1" dirty="0"/>
              <a:t> 内耳神経はこれらの器官の受容器からの信号を前庭核に送信する．寝返りにおいても頭頸部の動きから角加速や線形加速を感知することで，適切な四肢の位置，頭頸部の位置のコントロールをサポートする</a:t>
            </a:r>
          </a:p>
        </p:txBody>
      </p:sp>
      <p:pic>
        <p:nvPicPr>
          <p:cNvPr id="3" name="図 2">
            <a:extLst>
              <a:ext uri="{FF2B5EF4-FFF2-40B4-BE49-F238E27FC236}">
                <a16:creationId xmlns:a16="http://schemas.microsoft.com/office/drawing/2014/main" id="{79691A79-9F2F-44F3-888B-115412A1570E}"/>
              </a:ext>
            </a:extLst>
          </p:cNvPr>
          <p:cNvPicPr>
            <a:picLocks noChangeAspect="1"/>
          </p:cNvPicPr>
          <p:nvPr/>
        </p:nvPicPr>
        <p:blipFill>
          <a:blip r:embed="rId3"/>
          <a:stretch>
            <a:fillRect/>
          </a:stretch>
        </p:blipFill>
        <p:spPr>
          <a:xfrm>
            <a:off x="500957" y="4284151"/>
            <a:ext cx="5835056" cy="2083948"/>
          </a:xfrm>
          <a:prstGeom prst="rect">
            <a:avLst/>
          </a:prstGeom>
        </p:spPr>
      </p:pic>
      <p:pic>
        <p:nvPicPr>
          <p:cNvPr id="8" name="コンテンツ プレースホルダー 2">
            <a:extLst>
              <a:ext uri="{FF2B5EF4-FFF2-40B4-BE49-F238E27FC236}">
                <a16:creationId xmlns:a16="http://schemas.microsoft.com/office/drawing/2014/main" id="{EB463C6F-9A90-430B-8AC7-A90942D0B9EA}"/>
              </a:ext>
            </a:extLst>
          </p:cNvPr>
          <p:cNvPicPr>
            <a:picLocks noGrp="1" noChangeAspect="1"/>
          </p:cNvPicPr>
          <p:nvPr>
            <p:ph idx="1"/>
          </p:nvPr>
        </p:nvPicPr>
        <p:blipFill rotWithShape="1">
          <a:blip r:embed="rId4">
            <a:clrChange>
              <a:clrFrom>
                <a:srgbClr val="FFFFFF"/>
              </a:clrFrom>
              <a:clrTo>
                <a:srgbClr val="FFFFFF">
                  <a:alpha val="0"/>
                </a:srgbClr>
              </a:clrTo>
            </a:clrChange>
          </a:blip>
          <a:srcRect t="65868" b="6314"/>
          <a:stretch/>
        </p:blipFill>
        <p:spPr>
          <a:xfrm>
            <a:off x="6336013" y="4422321"/>
            <a:ext cx="5526003" cy="1636552"/>
          </a:xfrm>
          <a:prstGeom prst="rect">
            <a:avLst/>
          </a:prstGeom>
        </p:spPr>
      </p:pic>
      <p:sp>
        <p:nvSpPr>
          <p:cNvPr id="10" name="テキスト ボックス 9">
            <a:extLst>
              <a:ext uri="{FF2B5EF4-FFF2-40B4-BE49-F238E27FC236}">
                <a16:creationId xmlns:a16="http://schemas.microsoft.com/office/drawing/2014/main" id="{45FC6207-A8F9-4D1F-9286-55A4971C3616}"/>
              </a:ext>
            </a:extLst>
          </p:cNvPr>
          <p:cNvSpPr txBox="1"/>
          <p:nvPr/>
        </p:nvSpPr>
        <p:spPr>
          <a:xfrm flipH="1">
            <a:off x="9691871" y="6560301"/>
            <a:ext cx="2500129" cy="253916"/>
          </a:xfrm>
          <a:prstGeom prst="rect">
            <a:avLst/>
          </a:prstGeom>
          <a:noFill/>
        </p:spPr>
        <p:txBody>
          <a:bodyPr wrap="square" rtlCol="0">
            <a:spAutoFit/>
          </a:bodyPr>
          <a:lstStyle/>
          <a:p>
            <a:r>
              <a:rPr kumimoji="1" lang="ja-JP" altLang="en-US" sz="1050" dirty="0">
                <a:solidFill>
                  <a:sysClr val="windowText" lastClr="000000"/>
                </a:solidFill>
              </a:rPr>
              <a:t>金子唯史：脳卒中の動作分析　</a:t>
            </a:r>
            <a:r>
              <a:rPr kumimoji="1" lang="en-US" altLang="ja-JP" sz="1050" dirty="0">
                <a:solidFill>
                  <a:sysClr val="windowText" lastClr="000000"/>
                </a:solidFill>
              </a:rPr>
              <a:t>2018</a:t>
            </a:r>
            <a:endParaRPr kumimoji="1" lang="ja-JP" altLang="en-US" sz="1050" dirty="0">
              <a:solidFill>
                <a:sysClr val="windowText" lastClr="000000"/>
              </a:solidFill>
            </a:endParaRPr>
          </a:p>
        </p:txBody>
      </p:sp>
    </p:spTree>
    <p:extLst>
      <p:ext uri="{BB962C8B-B14F-4D97-AF65-F5344CB8AC3E}">
        <p14:creationId xmlns:p14="http://schemas.microsoft.com/office/powerpoint/2010/main" val="1196975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0221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前庭システムの関与　</a:t>
            </a:r>
          </a:p>
        </p:txBody>
      </p:sp>
      <p:sp>
        <p:nvSpPr>
          <p:cNvPr id="5" name="コンテンツ プレースホルダー 1">
            <a:extLst>
              <a:ext uri="{FF2B5EF4-FFF2-40B4-BE49-F238E27FC236}">
                <a16:creationId xmlns:a16="http://schemas.microsoft.com/office/drawing/2014/main" id="{6AD22C86-96AC-4243-A3B2-7134DEBEE6C3}"/>
              </a:ext>
            </a:extLst>
          </p:cNvPr>
          <p:cNvSpPr>
            <a:spLocks noGrp="1"/>
          </p:cNvSpPr>
          <p:nvPr>
            <p:ph idx="1"/>
          </p:nvPr>
        </p:nvSpPr>
        <p:spPr>
          <a:xfrm>
            <a:off x="143332" y="1939595"/>
            <a:ext cx="11683268" cy="3449824"/>
          </a:xfrm>
        </p:spPr>
        <p:txBody>
          <a:bodyPr>
            <a:normAutofit/>
          </a:bodyPr>
          <a:lstStyle/>
          <a:p>
            <a:pPr>
              <a:lnSpc>
                <a:spcPct val="160000"/>
              </a:lnSpc>
              <a:buFont typeface="Wingdings" panose="05000000000000000000" pitchFamily="2" charset="2"/>
              <a:buChar char="p"/>
            </a:pPr>
            <a:r>
              <a:rPr lang="ja-JP" altLang="en-US" sz="1600" b="1" dirty="0"/>
              <a:t>前庭系は，空間内の頭部の動きを検出することによって自己運動情報</a:t>
            </a:r>
            <a:r>
              <a:rPr lang="en-US" altLang="ja-JP" sz="1600" b="1" dirty="0"/>
              <a:t>(self-motion)</a:t>
            </a:r>
            <a:r>
              <a:rPr lang="ja-JP" altLang="en-US" sz="1600" b="1" dirty="0" err="1"/>
              <a:t>を検</a:t>
            </a:r>
            <a:r>
              <a:rPr lang="ja-JP" altLang="en-US" sz="1600" b="1" dirty="0"/>
              <a:t>出 </a:t>
            </a:r>
            <a:endParaRPr lang="en-US" altLang="ja-JP" sz="1600" b="1" dirty="0"/>
          </a:p>
          <a:p>
            <a:pPr>
              <a:lnSpc>
                <a:spcPct val="160000"/>
              </a:lnSpc>
              <a:buFont typeface="Wingdings" panose="05000000000000000000" pitchFamily="2" charset="2"/>
              <a:buChar char="p"/>
            </a:pPr>
            <a:r>
              <a:rPr lang="ja-JP" altLang="en-US" sz="1600" b="1" dirty="0"/>
              <a:t>前庭システムは自身の運動に「主体感」を与え，視線の安定化，バランスおよび姿勢の制御において重要な役割を果たす</a:t>
            </a:r>
            <a:endParaRPr lang="en-US" altLang="ja-JP" sz="1600" b="1" dirty="0"/>
          </a:p>
          <a:p>
            <a:pPr>
              <a:lnSpc>
                <a:spcPct val="160000"/>
              </a:lnSpc>
              <a:buFont typeface="Wingdings" panose="05000000000000000000" pitchFamily="2" charset="2"/>
              <a:buChar char="p"/>
            </a:pPr>
            <a:r>
              <a:rPr lang="ja-JP" altLang="en-US" sz="1600" b="1" dirty="0"/>
              <a:t>寝返りの場合，頭部の回転と眼球運動の制御は必須であり，起き上がりが加われば， さらなる重力との関係性，頭頸部の角度，運動の加速度など，多くの情報処理が要求される</a:t>
            </a:r>
            <a:endParaRPr lang="en-US" altLang="ja-JP" sz="1600" b="1" dirty="0"/>
          </a:p>
          <a:p>
            <a:pPr>
              <a:lnSpc>
                <a:spcPct val="160000"/>
              </a:lnSpc>
              <a:buFont typeface="Wingdings" panose="05000000000000000000" pitchFamily="2" charset="2"/>
              <a:buChar char="p"/>
            </a:pPr>
            <a:r>
              <a:rPr lang="ja-JP" altLang="en-US" sz="1600" b="1" dirty="0"/>
              <a:t>小脳疾患などにより前庭システムに障害を呈する患者は， めまいや頭頸部のコントロールに大きな問題を呈する場合がある</a:t>
            </a:r>
            <a:endParaRPr lang="en-US" altLang="ja-JP" sz="1600" b="1" dirty="0"/>
          </a:p>
          <a:p>
            <a:pPr>
              <a:lnSpc>
                <a:spcPct val="160000"/>
              </a:lnSpc>
              <a:buFont typeface="Wingdings" panose="05000000000000000000" pitchFamily="2" charset="2"/>
              <a:buChar char="p"/>
            </a:pPr>
            <a:r>
              <a:rPr lang="ja-JP" altLang="en-US" sz="1600" b="1" dirty="0"/>
              <a:t>一般的な被殻出血などの病巣でも前庭系システムを過剰に活用した姿勢コントロールになり，頭頸部が固定的になる患者も少なくない．</a:t>
            </a:r>
          </a:p>
        </p:txBody>
      </p:sp>
      <p:pic>
        <p:nvPicPr>
          <p:cNvPr id="2" name="コンテンツ プレースホルダー 2">
            <a:extLst>
              <a:ext uri="{FF2B5EF4-FFF2-40B4-BE49-F238E27FC236}">
                <a16:creationId xmlns:a16="http://schemas.microsoft.com/office/drawing/2014/main" id="{E1160630-CDCD-4725-A71A-AAC39E0242BF}"/>
              </a:ext>
            </a:extLst>
          </p:cNvPr>
          <p:cNvPicPr>
            <a:picLocks noChangeAspect="1"/>
          </p:cNvPicPr>
          <p:nvPr/>
        </p:nvPicPr>
        <p:blipFill>
          <a:blip r:embed="rId3"/>
          <a:stretch>
            <a:fillRect/>
          </a:stretch>
        </p:blipFill>
        <p:spPr>
          <a:xfrm>
            <a:off x="1958076" y="5013255"/>
            <a:ext cx="7870937" cy="1620180"/>
          </a:xfrm>
          <a:prstGeom prst="rect">
            <a:avLst/>
          </a:prstGeom>
        </p:spPr>
      </p:pic>
      <p:sp>
        <p:nvSpPr>
          <p:cNvPr id="3" name="テキスト ボックス 2">
            <a:extLst>
              <a:ext uri="{FF2B5EF4-FFF2-40B4-BE49-F238E27FC236}">
                <a16:creationId xmlns:a16="http://schemas.microsoft.com/office/drawing/2014/main" id="{25262F59-397A-4855-A817-2CEF7F3E3E77}"/>
              </a:ext>
            </a:extLst>
          </p:cNvPr>
          <p:cNvSpPr txBox="1"/>
          <p:nvPr/>
        </p:nvSpPr>
        <p:spPr>
          <a:xfrm flipH="1">
            <a:off x="9773304" y="6604084"/>
            <a:ext cx="2500129" cy="253916"/>
          </a:xfrm>
          <a:prstGeom prst="rect">
            <a:avLst/>
          </a:prstGeom>
          <a:noFill/>
        </p:spPr>
        <p:txBody>
          <a:bodyPr wrap="square" rtlCol="0">
            <a:spAutoFit/>
          </a:bodyPr>
          <a:lstStyle/>
          <a:p>
            <a:r>
              <a:rPr kumimoji="1" lang="ja-JP" altLang="en-US" sz="1050" dirty="0">
                <a:solidFill>
                  <a:sysClr val="windowText" lastClr="000000"/>
                </a:solidFill>
              </a:rPr>
              <a:t>金子唯史：脳卒中の動作分析　</a:t>
            </a:r>
            <a:r>
              <a:rPr kumimoji="1" lang="en-US" altLang="ja-JP" sz="1050" dirty="0">
                <a:solidFill>
                  <a:sysClr val="windowText" lastClr="000000"/>
                </a:solidFill>
              </a:rPr>
              <a:t>2018</a:t>
            </a:r>
            <a:endParaRPr kumimoji="1" lang="ja-JP" altLang="en-US" sz="1050" dirty="0">
              <a:solidFill>
                <a:sysClr val="windowText" lastClr="000000"/>
              </a:solidFill>
            </a:endParaRPr>
          </a:p>
        </p:txBody>
      </p:sp>
    </p:spTree>
    <p:extLst>
      <p:ext uri="{BB962C8B-B14F-4D97-AF65-F5344CB8AC3E}">
        <p14:creationId xmlns:p14="http://schemas.microsoft.com/office/powerpoint/2010/main" val="2091825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AA2E7-3378-46E4-9E79-52727175C36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845A7DA-5545-41F8-B6B6-F3D5AF62FB4D}"/>
              </a:ext>
            </a:extLst>
          </p:cNvPr>
          <p:cNvSpPr>
            <a:spLocks noGrp="1"/>
          </p:cNvSpPr>
          <p:nvPr>
            <p:ph idx="1"/>
          </p:nvPr>
        </p:nvSpPr>
        <p:spPr/>
        <p:txBody>
          <a:bodyPr/>
          <a:lstStyle/>
          <a:p>
            <a:pPr marL="0" indent="0" algn="l">
              <a:buNone/>
            </a:pPr>
            <a:r>
              <a:rPr lang="ja-JP" altLang="en-US" sz="1800" b="0" i="0" u="none" strike="noStrike" baseline="0" dirty="0">
                <a:solidFill>
                  <a:srgbClr val="828182"/>
                </a:solidFill>
                <a:latin typeface="ＭＳゴシック"/>
              </a:rPr>
              <a:t>動作練習を「正常な動作パターンを再獲得するためのプロセスである」と考えるセ</a:t>
            </a:r>
          </a:p>
          <a:p>
            <a:pPr marL="0" indent="0" algn="l">
              <a:buNone/>
            </a:pPr>
            <a:r>
              <a:rPr lang="ja-JP" altLang="en-US" sz="1800" b="0" i="0" u="none" strike="noStrike" baseline="0" dirty="0">
                <a:solidFill>
                  <a:srgbClr val="828182"/>
                </a:solidFill>
                <a:latin typeface="ＭＳゴシック"/>
              </a:rPr>
              <a:t>ラビストは少なくない</a:t>
            </a:r>
            <a:r>
              <a:rPr lang="ja-JP" altLang="en-US" sz="1800" b="0" i="0" u="none" strike="noStrike" baseline="0" dirty="0">
                <a:solidFill>
                  <a:srgbClr val="B2B2B2"/>
                </a:solidFill>
                <a:latin typeface="ＭＳゴシック"/>
              </a:rPr>
              <a:t>。</a:t>
            </a:r>
            <a:r>
              <a:rPr lang="ja-JP" altLang="en-US" sz="1800" b="0" i="0" u="none" strike="noStrike" baseline="0" dirty="0">
                <a:solidFill>
                  <a:srgbClr val="828182"/>
                </a:solidFill>
                <a:latin typeface="ＭＳゴシック"/>
              </a:rPr>
              <a:t>ただし</a:t>
            </a:r>
            <a:r>
              <a:rPr lang="ja-JP" altLang="en-US" sz="1800" b="0" i="0" u="none" strike="noStrike" baseline="0" dirty="0">
                <a:solidFill>
                  <a:srgbClr val="5D5D5D"/>
                </a:solidFill>
                <a:latin typeface="ＭＳゴシック"/>
              </a:rPr>
              <a:t>， </a:t>
            </a:r>
            <a:r>
              <a:rPr lang="ja-JP" altLang="en-US" sz="1800" b="0" i="0" u="none" strike="noStrike" baseline="0" dirty="0">
                <a:solidFill>
                  <a:srgbClr val="828182"/>
                </a:solidFill>
                <a:latin typeface="ＭＳゴシック"/>
              </a:rPr>
              <a:t>もし「正常な動作パターン」という言葉が「理想的</a:t>
            </a:r>
          </a:p>
          <a:p>
            <a:pPr marL="0" indent="0" algn="l">
              <a:buNone/>
            </a:pPr>
            <a:r>
              <a:rPr lang="ja-JP" altLang="en-US" sz="1800" b="0" i="0" u="none" strike="noStrike" baseline="0" dirty="0">
                <a:solidFill>
                  <a:srgbClr val="828182"/>
                </a:solidFill>
                <a:latin typeface="ＭＳゴシック"/>
              </a:rPr>
              <a:t>な動作フォーム」を意味するのであれば，その考え方は誤りだといわざるをえない。</a:t>
            </a:r>
          </a:p>
          <a:p>
            <a:pPr marL="0" indent="0" algn="l">
              <a:buNone/>
            </a:pPr>
            <a:r>
              <a:rPr lang="ja-JP" altLang="en-US" sz="1800" b="0" i="0" u="none" strike="noStrike" baseline="0" dirty="0">
                <a:solidFill>
                  <a:srgbClr val="828182"/>
                </a:solidFill>
                <a:latin typeface="ＭＳゴシック"/>
              </a:rPr>
              <a:t>ある定製的な動作フォームを獲得する練習は，動作練習の本質からは大きく逸脱す</a:t>
            </a:r>
          </a:p>
          <a:p>
            <a:pPr marL="0" indent="0" algn="l">
              <a:buNone/>
            </a:pPr>
            <a:r>
              <a:rPr lang="ja-JP" altLang="en-US" sz="1800" b="0" i="0" u="none" strike="noStrike" baseline="0" dirty="0">
                <a:solidFill>
                  <a:srgbClr val="828182"/>
                </a:solidFill>
                <a:latin typeface="ＭＳゴシック"/>
              </a:rPr>
              <a:t>る</a:t>
            </a:r>
            <a:r>
              <a:rPr lang="ja-JP" altLang="en-US" sz="1800" b="0" i="0" u="none" strike="noStrike" baseline="0" dirty="0">
                <a:solidFill>
                  <a:srgbClr val="B2B2B2"/>
                </a:solidFill>
                <a:latin typeface="ＭＳゴシック"/>
              </a:rPr>
              <a:t>。</a:t>
            </a:r>
            <a:r>
              <a:rPr lang="ja-JP" altLang="en-US" sz="1800" b="0" i="0" u="none" strike="noStrike" baseline="0" dirty="0">
                <a:solidFill>
                  <a:srgbClr val="828182"/>
                </a:solidFill>
                <a:latin typeface="ＭＳゴシック"/>
              </a:rPr>
              <a:t>動作練習の本質は，その動作を可能にする「動作のメカニズム」を再獲得するこ</a:t>
            </a:r>
          </a:p>
          <a:p>
            <a:pPr marL="0" indent="0" algn="l">
              <a:buNone/>
            </a:pPr>
            <a:r>
              <a:rPr lang="ja-JP" altLang="en-US" sz="1800" b="0" i="0" u="none" strike="noStrike" baseline="0" dirty="0">
                <a:solidFill>
                  <a:srgbClr val="828182"/>
                </a:solidFill>
                <a:latin typeface="ＭＳゴシック"/>
              </a:rPr>
              <a:t>とであり，定型的な動作パターンを学習することではない</a:t>
            </a:r>
            <a:r>
              <a:rPr lang="ja-JP" altLang="en-US" sz="1800" b="0" i="0" u="none" strike="noStrike" baseline="0" dirty="0">
                <a:solidFill>
                  <a:srgbClr val="B2B2B2"/>
                </a:solidFill>
                <a:latin typeface="ＭＳゴシック"/>
              </a:rPr>
              <a:t>。</a:t>
            </a:r>
            <a:r>
              <a:rPr lang="ja-JP" altLang="en-US" sz="1800" b="0" i="0" u="none" strike="noStrike" baseline="0" dirty="0">
                <a:solidFill>
                  <a:srgbClr val="828182"/>
                </a:solidFill>
                <a:latin typeface="ＭＳゴシック"/>
              </a:rPr>
              <a:t>そもそも，動作パター</a:t>
            </a:r>
          </a:p>
          <a:p>
            <a:pPr marL="0" indent="0" algn="l">
              <a:buNone/>
            </a:pPr>
            <a:r>
              <a:rPr lang="ja-JP" altLang="en-US" sz="1800" b="0" i="0" u="none" strike="noStrike" baseline="0" dirty="0">
                <a:solidFill>
                  <a:srgbClr val="828182"/>
                </a:solidFill>
                <a:latin typeface="ＭＳゴシック"/>
              </a:rPr>
              <a:t>ンは環境や課題によって適応的に変容するものであり，冗長性があるため，正常な</a:t>
            </a:r>
          </a:p>
          <a:p>
            <a:pPr marL="0" indent="0" algn="l">
              <a:buNone/>
            </a:pPr>
            <a:r>
              <a:rPr lang="ja-JP" altLang="en-US" sz="1800" b="0" i="0" u="none" strike="noStrike" baseline="0" dirty="0">
                <a:solidFill>
                  <a:srgbClr val="828182"/>
                </a:solidFill>
                <a:latin typeface="ＭＳゴシック"/>
              </a:rPr>
              <a:t>動作フォームというものを定義することは意味をなさない</a:t>
            </a:r>
            <a:r>
              <a:rPr lang="ja-JP" altLang="en-US" sz="1800" b="0" i="0" u="none" strike="noStrike" baseline="0" dirty="0">
                <a:solidFill>
                  <a:srgbClr val="B2B2B2"/>
                </a:solidFill>
                <a:latin typeface="ＭＳゴシック"/>
              </a:rPr>
              <a:t>。</a:t>
            </a:r>
            <a:r>
              <a:rPr lang="ja-JP" altLang="en-US" sz="1800" b="0" i="0" u="none" strike="noStrike" baseline="0" dirty="0">
                <a:solidFill>
                  <a:srgbClr val="828182"/>
                </a:solidFill>
                <a:latin typeface="ＭＳゴシック"/>
              </a:rPr>
              <a:t>それぞれの動作の遂行</a:t>
            </a:r>
          </a:p>
          <a:p>
            <a:pPr marL="0" indent="0" algn="l">
              <a:buNone/>
            </a:pPr>
            <a:r>
              <a:rPr lang="ja-JP" altLang="en-US" sz="1800" b="0" i="0" u="none" strike="noStrike" baseline="0" dirty="0">
                <a:solidFill>
                  <a:srgbClr val="828182"/>
                </a:solidFill>
                <a:latin typeface="ＭＳゴシック"/>
              </a:rPr>
              <a:t>に必須の「動作のメカニズム」を</a:t>
            </a:r>
            <a:r>
              <a:rPr lang="ja-JP" altLang="en-US" sz="1800" b="0" i="0" u="none" strike="noStrike" baseline="0" dirty="0">
                <a:solidFill>
                  <a:srgbClr val="B2B2B2"/>
                </a:solidFill>
                <a:latin typeface="ＭＳゴシック"/>
              </a:rPr>
              <a:t>一</a:t>
            </a:r>
            <a:r>
              <a:rPr lang="ja-JP" altLang="en-US" sz="1800" b="0" i="0" u="none" strike="noStrike" baseline="0" dirty="0">
                <a:solidFill>
                  <a:srgbClr val="979797"/>
                </a:solidFill>
                <a:latin typeface="ＭＳゴシック"/>
              </a:rPr>
              <a:t>つ一つ再獲得することが動作練習の本質なのであ</a:t>
            </a:r>
          </a:p>
          <a:p>
            <a:pPr marL="0" indent="0" algn="l">
              <a:buNone/>
            </a:pPr>
            <a:r>
              <a:rPr lang="ja-JP" altLang="en-US" sz="1800" b="0" i="0" u="none" strike="noStrike" baseline="0" dirty="0">
                <a:solidFill>
                  <a:srgbClr val="828182"/>
                </a:solidFill>
                <a:latin typeface="ＭＳゴシック"/>
              </a:rPr>
              <a:t>る</a:t>
            </a:r>
            <a:r>
              <a:rPr lang="ja-JP" altLang="en-US" sz="1800" b="0" i="0" u="none" strike="noStrike" baseline="0" dirty="0">
                <a:solidFill>
                  <a:srgbClr val="B2B2B2"/>
                </a:solidFill>
                <a:latin typeface="ＭＳゴシック"/>
              </a:rPr>
              <a:t>。</a:t>
            </a:r>
            <a:endParaRPr kumimoji="1" lang="ja-JP" altLang="en-US" dirty="0"/>
          </a:p>
        </p:txBody>
      </p:sp>
    </p:spTree>
    <p:extLst>
      <p:ext uri="{BB962C8B-B14F-4D97-AF65-F5344CB8AC3E}">
        <p14:creationId xmlns:p14="http://schemas.microsoft.com/office/powerpoint/2010/main" val="1140480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042976"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前庭と視覚入力の統合　</a:t>
            </a:r>
          </a:p>
        </p:txBody>
      </p:sp>
      <p:sp>
        <p:nvSpPr>
          <p:cNvPr id="5" name="コンテンツ プレースホルダー 1">
            <a:extLst>
              <a:ext uri="{FF2B5EF4-FFF2-40B4-BE49-F238E27FC236}">
                <a16:creationId xmlns:a16="http://schemas.microsoft.com/office/drawing/2014/main" id="{523769B0-1B19-432E-B084-5007A83991C4}"/>
              </a:ext>
            </a:extLst>
          </p:cNvPr>
          <p:cNvSpPr>
            <a:spLocks noGrp="1"/>
          </p:cNvSpPr>
          <p:nvPr>
            <p:ph idx="1"/>
          </p:nvPr>
        </p:nvSpPr>
        <p:spPr>
          <a:xfrm>
            <a:off x="321519" y="1960931"/>
            <a:ext cx="11548961" cy="3226572"/>
          </a:xfrm>
        </p:spPr>
        <p:txBody>
          <a:bodyPr>
            <a:normAutofit/>
          </a:bodyPr>
          <a:lstStyle/>
          <a:p>
            <a:pPr>
              <a:lnSpc>
                <a:spcPct val="160000"/>
              </a:lnSpc>
              <a:buFont typeface="Wingdings" panose="05000000000000000000" pitchFamily="2" charset="2"/>
              <a:buChar char="p"/>
            </a:pPr>
            <a:r>
              <a:rPr lang="ja-JP" altLang="en-US" sz="1200" b="1" dirty="0"/>
              <a:t>前庭系に関連する視覚情報としてオプティカルフロー</a:t>
            </a:r>
            <a:r>
              <a:rPr lang="en-US" altLang="ja-JP" sz="1200" b="1" dirty="0"/>
              <a:t>(</a:t>
            </a:r>
            <a:r>
              <a:rPr lang="ja-JP" altLang="en-US" sz="1200" b="1" dirty="0"/>
              <a:t>光学的流動</a:t>
            </a:r>
            <a:r>
              <a:rPr lang="en-US" altLang="ja-JP" sz="1200" b="1" dirty="0"/>
              <a:t>)</a:t>
            </a:r>
            <a:r>
              <a:rPr lang="ja-JP" altLang="en-US" sz="1200" b="1" dirty="0"/>
              <a:t>は重要な役割を果たす</a:t>
            </a:r>
          </a:p>
          <a:p>
            <a:pPr>
              <a:lnSpc>
                <a:spcPct val="160000"/>
              </a:lnSpc>
              <a:buFont typeface="Wingdings" panose="05000000000000000000" pitchFamily="2" charset="2"/>
              <a:buChar char="p"/>
            </a:pPr>
            <a:r>
              <a:rPr lang="ja-JP" altLang="en-US" sz="1200" b="1" dirty="0"/>
              <a:t> 自己運動の重要な感覚的な手がかりを提供している</a:t>
            </a:r>
          </a:p>
          <a:p>
            <a:pPr>
              <a:lnSpc>
                <a:spcPct val="160000"/>
              </a:lnSpc>
              <a:buFont typeface="Wingdings" panose="05000000000000000000" pitchFamily="2" charset="2"/>
              <a:buChar char="p"/>
            </a:pPr>
            <a:r>
              <a:rPr lang="ja-JP" altLang="en-US" sz="1200" b="1" dirty="0"/>
              <a:t>また、前庭動眼反射</a:t>
            </a:r>
            <a:r>
              <a:rPr lang="en-US" altLang="ja-JP" sz="1200" b="1" dirty="0"/>
              <a:t>(</a:t>
            </a:r>
            <a:r>
              <a:rPr lang="en-US" altLang="ja-JP" sz="1200" b="1" dirty="0" err="1"/>
              <a:t>vestibulo-occularreflex;VOR</a:t>
            </a:r>
            <a:r>
              <a:rPr lang="en-US" altLang="ja-JP" sz="1200" b="1" dirty="0"/>
              <a:t>)</a:t>
            </a:r>
            <a:r>
              <a:rPr lang="ja-JP" altLang="en-US" sz="1200" b="1" dirty="0"/>
              <a:t>を補完する眼球運動の生成を誘発する</a:t>
            </a:r>
            <a:endParaRPr lang="en-US" altLang="ja-JP" sz="1200" b="1" dirty="0"/>
          </a:p>
          <a:p>
            <a:pPr>
              <a:lnSpc>
                <a:spcPct val="160000"/>
              </a:lnSpc>
              <a:buFont typeface="Wingdings" panose="05000000000000000000" pitchFamily="2" charset="2"/>
              <a:buChar char="p"/>
            </a:pPr>
            <a:r>
              <a:rPr lang="ja-JP" altLang="en-US" sz="1200" b="1" dirty="0"/>
              <a:t>頭部の回旋で視界がぶれず</a:t>
            </a:r>
            <a:r>
              <a:rPr lang="en-US" altLang="ja-JP" sz="1200" b="1" dirty="0"/>
              <a:t>,</a:t>
            </a:r>
            <a:r>
              <a:rPr lang="ja-JP" altLang="en-US" sz="1200" b="1" dirty="0"/>
              <a:t>滑らかで連続した視覚世界を維持する際は</a:t>
            </a:r>
            <a:r>
              <a:rPr lang="en-US" altLang="ja-JP" sz="1200" b="1" dirty="0"/>
              <a:t>,</a:t>
            </a:r>
            <a:r>
              <a:rPr lang="ja-JP" altLang="en-US" sz="1200" b="1" dirty="0"/>
              <a:t>オプティカルフローを含む大量の視覚情報と前庭情報を統合する必要がある</a:t>
            </a:r>
            <a:endParaRPr lang="en-US" altLang="ja-JP" sz="1200" b="1" dirty="0"/>
          </a:p>
          <a:p>
            <a:pPr>
              <a:lnSpc>
                <a:spcPct val="160000"/>
              </a:lnSpc>
              <a:buFont typeface="Wingdings" panose="05000000000000000000" pitchFamily="2" charset="2"/>
              <a:buChar char="p"/>
            </a:pPr>
            <a:r>
              <a:rPr lang="ja-JP" altLang="en-US" sz="1200" b="1" dirty="0"/>
              <a:t>脳領域において， この役目を頭頂葉の背側</a:t>
            </a:r>
            <a:r>
              <a:rPr lang="en-US" altLang="ja-JP" sz="1200" b="1" dirty="0"/>
              <a:t>MST</a:t>
            </a:r>
            <a:r>
              <a:rPr lang="ja-JP" altLang="en-US" sz="1200" b="1" dirty="0"/>
              <a:t>野，腹側頭頂間野</a:t>
            </a:r>
            <a:r>
              <a:rPr lang="en-US" altLang="ja-JP" sz="1200" b="1" dirty="0"/>
              <a:t>(</a:t>
            </a:r>
            <a:r>
              <a:rPr lang="en-US" altLang="ja-JP" sz="1200" b="1" dirty="0" err="1"/>
              <a:t>ventralintraparietalarea;VIP</a:t>
            </a:r>
            <a:r>
              <a:rPr lang="en-US" altLang="ja-JP" sz="1200" b="1" dirty="0"/>
              <a:t>)</a:t>
            </a:r>
            <a:r>
              <a:rPr lang="ja-JP" altLang="en-US" sz="1200" b="1" dirty="0"/>
              <a:t>が担うと報告されている</a:t>
            </a:r>
            <a:endParaRPr lang="en-US" altLang="ja-JP" sz="1200" b="1" dirty="0"/>
          </a:p>
          <a:p>
            <a:pPr>
              <a:lnSpc>
                <a:spcPct val="160000"/>
              </a:lnSpc>
              <a:buFont typeface="Wingdings" panose="05000000000000000000" pitchFamily="2" charset="2"/>
              <a:buChar char="p"/>
            </a:pPr>
            <a:r>
              <a:rPr lang="ja-JP" altLang="en-US" sz="1200" b="1" dirty="0"/>
              <a:t>寝返りや起き上がりでは， このような前庭と視覚入力の統合は必須の機能といえる．</a:t>
            </a:r>
          </a:p>
          <a:p>
            <a:pPr>
              <a:lnSpc>
                <a:spcPct val="160000"/>
              </a:lnSpc>
              <a:buFont typeface="Wingdings" panose="05000000000000000000" pitchFamily="2" charset="2"/>
              <a:buChar char="p"/>
            </a:pPr>
            <a:endParaRPr kumimoji="1" lang="ja-JP" altLang="en-US" sz="1200" b="1" dirty="0"/>
          </a:p>
        </p:txBody>
      </p:sp>
      <p:pic>
        <p:nvPicPr>
          <p:cNvPr id="2" name="図 1">
            <a:extLst>
              <a:ext uri="{FF2B5EF4-FFF2-40B4-BE49-F238E27FC236}">
                <a16:creationId xmlns:a16="http://schemas.microsoft.com/office/drawing/2014/main" id="{8CEE3CE6-ED93-47DB-9EF4-D6E5E231A46A}"/>
              </a:ext>
            </a:extLst>
          </p:cNvPr>
          <p:cNvPicPr>
            <a:picLocks noChangeAspect="1"/>
          </p:cNvPicPr>
          <p:nvPr/>
        </p:nvPicPr>
        <p:blipFill>
          <a:blip r:embed="rId3"/>
          <a:stretch>
            <a:fillRect/>
          </a:stretch>
        </p:blipFill>
        <p:spPr>
          <a:xfrm>
            <a:off x="1195376" y="4465893"/>
            <a:ext cx="4533479" cy="2278223"/>
          </a:xfrm>
          <a:prstGeom prst="rect">
            <a:avLst/>
          </a:prstGeom>
        </p:spPr>
      </p:pic>
      <p:pic>
        <p:nvPicPr>
          <p:cNvPr id="3" name="図 2">
            <a:extLst>
              <a:ext uri="{FF2B5EF4-FFF2-40B4-BE49-F238E27FC236}">
                <a16:creationId xmlns:a16="http://schemas.microsoft.com/office/drawing/2014/main" id="{BAA1D218-73D6-414B-AE6D-784FD843B3C4}"/>
              </a:ext>
            </a:extLst>
          </p:cNvPr>
          <p:cNvPicPr>
            <a:picLocks noChangeAspect="1"/>
          </p:cNvPicPr>
          <p:nvPr/>
        </p:nvPicPr>
        <p:blipFill>
          <a:blip r:embed="rId4"/>
          <a:stretch>
            <a:fillRect/>
          </a:stretch>
        </p:blipFill>
        <p:spPr>
          <a:xfrm>
            <a:off x="7232059" y="4296992"/>
            <a:ext cx="3595399" cy="2378705"/>
          </a:xfrm>
          <a:prstGeom prst="rect">
            <a:avLst/>
          </a:prstGeom>
        </p:spPr>
      </p:pic>
      <p:sp>
        <p:nvSpPr>
          <p:cNvPr id="10" name="テキスト ボックス 9">
            <a:extLst>
              <a:ext uri="{FF2B5EF4-FFF2-40B4-BE49-F238E27FC236}">
                <a16:creationId xmlns:a16="http://schemas.microsoft.com/office/drawing/2014/main" id="{1276B1BF-B096-44DE-AE15-1499FC7B6E9C}"/>
              </a:ext>
            </a:extLst>
          </p:cNvPr>
          <p:cNvSpPr txBox="1"/>
          <p:nvPr/>
        </p:nvSpPr>
        <p:spPr>
          <a:xfrm flipH="1">
            <a:off x="9746559" y="6617158"/>
            <a:ext cx="2500129" cy="253916"/>
          </a:xfrm>
          <a:prstGeom prst="rect">
            <a:avLst/>
          </a:prstGeom>
          <a:noFill/>
        </p:spPr>
        <p:txBody>
          <a:bodyPr wrap="square" rtlCol="0">
            <a:spAutoFit/>
          </a:bodyPr>
          <a:lstStyle/>
          <a:p>
            <a:r>
              <a:rPr kumimoji="1" lang="ja-JP" altLang="en-US" sz="1050" dirty="0"/>
              <a:t>金子唯史：脳卒中の動作分析　</a:t>
            </a:r>
            <a:r>
              <a:rPr kumimoji="1" lang="en-US" altLang="ja-JP" sz="1050" dirty="0"/>
              <a:t>2018</a:t>
            </a:r>
            <a:endParaRPr kumimoji="1" lang="ja-JP" altLang="en-US" sz="1050" dirty="0"/>
          </a:p>
        </p:txBody>
      </p:sp>
    </p:spTree>
    <p:extLst>
      <p:ext uri="{BB962C8B-B14F-4D97-AF65-F5344CB8AC3E}">
        <p14:creationId xmlns:p14="http://schemas.microsoft.com/office/powerpoint/2010/main" val="1851290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5649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寝返りについて　</a:t>
            </a:r>
          </a:p>
        </p:txBody>
      </p:sp>
      <p:sp>
        <p:nvSpPr>
          <p:cNvPr id="3" name="正方形/長方形 2">
            <a:extLst>
              <a:ext uri="{FF2B5EF4-FFF2-40B4-BE49-F238E27FC236}">
                <a16:creationId xmlns:a16="http://schemas.microsoft.com/office/drawing/2014/main" id="{99F5FDED-710C-454A-9709-C03861973BC2}"/>
              </a:ext>
            </a:extLst>
          </p:cNvPr>
          <p:cNvSpPr/>
          <p:nvPr/>
        </p:nvSpPr>
        <p:spPr>
          <a:xfrm>
            <a:off x="391240" y="2122235"/>
            <a:ext cx="11118574" cy="1677382"/>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sz="1400" b="1" dirty="0">
                <a:solidFill>
                  <a:srgbClr val="000000"/>
                </a:solidFill>
                <a:latin typeface="&amp;quot"/>
              </a:rPr>
              <a:t>非麻痺側へは有意に長い回旋時間がかかる（平均差</a:t>
            </a:r>
            <a:r>
              <a:rPr lang="en-US" altLang="ja-JP" sz="1400" b="1" dirty="0">
                <a:solidFill>
                  <a:srgbClr val="000000"/>
                </a:solidFill>
                <a:latin typeface="&amp;quot"/>
              </a:rPr>
              <a:t>0.427</a:t>
            </a:r>
            <a:r>
              <a:rPr lang="ja-JP" altLang="en-US" sz="1400" b="1" dirty="0">
                <a:solidFill>
                  <a:srgbClr val="000000"/>
                </a:solidFill>
                <a:latin typeface="&amp;quot"/>
              </a:rPr>
              <a:t>秒， </a:t>
            </a:r>
            <a:r>
              <a:rPr lang="en-US" altLang="ja-JP" sz="1400" b="1" i="1" dirty="0">
                <a:solidFill>
                  <a:srgbClr val="000000"/>
                </a:solidFill>
                <a:latin typeface="&amp;quot"/>
              </a:rPr>
              <a:t>P</a:t>
            </a:r>
            <a:r>
              <a:rPr lang="ja-JP" altLang="en-US" sz="1400" b="1" dirty="0">
                <a:solidFill>
                  <a:srgbClr val="000000"/>
                </a:solidFill>
                <a:latin typeface="&amp;quot"/>
              </a:rPr>
              <a:t> </a:t>
            </a:r>
            <a:r>
              <a:rPr lang="en-US" altLang="ja-JP" sz="1400" b="1" dirty="0">
                <a:solidFill>
                  <a:srgbClr val="000000"/>
                </a:solidFill>
                <a:latin typeface="&amp;quot"/>
              </a:rPr>
              <a:t>= 0.005</a:t>
            </a:r>
            <a:r>
              <a:rPr lang="ja-JP" altLang="en-US" sz="1400" b="1" dirty="0">
                <a:solidFill>
                  <a:srgbClr val="000000"/>
                </a:solidFill>
                <a:latin typeface="&amp;quot"/>
              </a:rPr>
              <a:t>）</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solidFill>
                  <a:srgbClr val="000000"/>
                </a:solidFill>
                <a:latin typeface="&amp;quot"/>
              </a:rPr>
              <a:t>上肢の機能不全（</a:t>
            </a:r>
            <a:r>
              <a:rPr lang="en-US" altLang="ja-JP" sz="1400" b="1" dirty="0">
                <a:solidFill>
                  <a:srgbClr val="000000"/>
                </a:solidFill>
                <a:latin typeface="&amp;quot"/>
              </a:rPr>
              <a:t>BSUE≦3</a:t>
            </a:r>
            <a:r>
              <a:rPr lang="ja-JP" altLang="en-US" sz="1400" b="1" dirty="0">
                <a:solidFill>
                  <a:srgbClr val="000000"/>
                </a:solidFill>
                <a:latin typeface="&amp;quot"/>
              </a:rPr>
              <a:t>）が素早さ（ターンのピーク</a:t>
            </a:r>
            <a:r>
              <a:rPr lang="en-US" altLang="ja-JP" sz="1400" b="1" dirty="0">
                <a:solidFill>
                  <a:srgbClr val="000000"/>
                </a:solidFill>
                <a:latin typeface="&amp;quot"/>
              </a:rPr>
              <a:t>/</a:t>
            </a:r>
            <a:r>
              <a:rPr lang="ja-JP" altLang="en-US" sz="1400" b="1" dirty="0">
                <a:solidFill>
                  <a:srgbClr val="000000"/>
                </a:solidFill>
                <a:latin typeface="&amp;quot"/>
              </a:rPr>
              <a:t>時間）と関連していることを明らかにした</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t>「麻痺側から戻る」と比較して、非麻痺側に位置する側から戻ってくる力は，高いバック・フォース（平均差</a:t>
            </a:r>
            <a:r>
              <a:rPr lang="en-US" altLang="ja-JP" sz="1400" b="1" dirty="0"/>
              <a:t>1.234kg</a:t>
            </a:r>
            <a:r>
              <a:rPr lang="ja-JP" altLang="en-US" sz="1400" b="1" dirty="0"/>
              <a:t>・</a:t>
            </a:r>
            <a:r>
              <a:rPr lang="en-US" altLang="ja-JP" sz="1400" b="1" dirty="0"/>
              <a:t>m / s </a:t>
            </a:r>
            <a:r>
              <a:rPr lang="en-US" altLang="ja-JP" sz="1400" b="1" baseline="30000" dirty="0"/>
              <a:t>2</a:t>
            </a:r>
            <a:r>
              <a:rPr lang="ja-JP" altLang="en-US" sz="1400" b="1" dirty="0"/>
              <a:t> 、 </a:t>
            </a:r>
            <a:r>
              <a:rPr lang="en-US" altLang="ja-JP" sz="1400" b="1" i="1" dirty="0"/>
              <a:t>P</a:t>
            </a:r>
            <a:r>
              <a:rPr lang="ja-JP" altLang="en-US" sz="1400" b="1" dirty="0"/>
              <a:t> </a:t>
            </a:r>
            <a:r>
              <a:rPr lang="en-US" altLang="ja-JP" sz="1400" b="1" dirty="0"/>
              <a:t>= 0.002</a:t>
            </a:r>
            <a:r>
              <a:rPr lang="ja-JP" altLang="en-US" sz="1400" b="1" dirty="0"/>
              <a:t>）差は</a:t>
            </a:r>
            <a:r>
              <a:rPr lang="en-US" altLang="ja-JP" sz="1400" b="1" dirty="0"/>
              <a:t>0.022</a:t>
            </a:r>
            <a:r>
              <a:rPr lang="ja-JP" altLang="en-US" sz="1400" b="1" dirty="0"/>
              <a:t>、 </a:t>
            </a:r>
            <a:r>
              <a:rPr lang="en-US" altLang="ja-JP" sz="1400" b="1" i="1" dirty="0"/>
              <a:t>P</a:t>
            </a:r>
            <a:r>
              <a:rPr lang="ja-JP" altLang="en-US" sz="1400" b="1" dirty="0"/>
              <a:t> </a:t>
            </a:r>
            <a:r>
              <a:rPr lang="en-US" altLang="ja-JP" sz="1400" b="1" dirty="0"/>
              <a:t>= 0.001</a:t>
            </a:r>
            <a:r>
              <a:rPr lang="ja-JP" altLang="en-US" sz="1400" b="1" dirty="0"/>
              <a:t>）</a:t>
            </a:r>
            <a:endParaRPr lang="en-US" altLang="ja-JP" sz="1400" b="1" dirty="0"/>
          </a:p>
          <a:p>
            <a:pPr marL="285750" indent="-285750">
              <a:lnSpc>
                <a:spcPct val="150000"/>
              </a:lnSpc>
              <a:buFont typeface="Wingdings" panose="05000000000000000000" pitchFamily="2" charset="2"/>
              <a:buChar char="p"/>
            </a:pPr>
            <a:endParaRPr lang="ja-JP" altLang="en-US" sz="1400" b="1" dirty="0"/>
          </a:p>
        </p:txBody>
      </p:sp>
      <p:sp>
        <p:nvSpPr>
          <p:cNvPr id="9" name="正方形/長方形 8">
            <a:extLst>
              <a:ext uri="{FF2B5EF4-FFF2-40B4-BE49-F238E27FC236}">
                <a16:creationId xmlns:a16="http://schemas.microsoft.com/office/drawing/2014/main" id="{DAA21B69-EAA2-48C3-8219-1DCD224B914C}"/>
              </a:ext>
            </a:extLst>
          </p:cNvPr>
          <p:cNvSpPr/>
          <p:nvPr/>
        </p:nvSpPr>
        <p:spPr>
          <a:xfrm>
            <a:off x="3233441" y="6560127"/>
            <a:ext cx="9020905" cy="230832"/>
          </a:xfrm>
          <a:prstGeom prst="rect">
            <a:avLst/>
          </a:prstGeom>
        </p:spPr>
        <p:txBody>
          <a:bodyPr wrap="square">
            <a:spAutoFit/>
          </a:bodyPr>
          <a:lstStyle/>
          <a:p>
            <a:r>
              <a:rPr lang="en-US" altLang="ja-JP" sz="900" dirty="0">
                <a:latin typeface="+mn-ea"/>
              </a:rPr>
              <a:t>Chiang SL</a:t>
            </a:r>
            <a:r>
              <a:rPr lang="ja-JP" altLang="en-US" sz="900" dirty="0">
                <a:latin typeface="+mn-ea"/>
              </a:rPr>
              <a:t> </a:t>
            </a:r>
            <a:r>
              <a:rPr lang="en-US" altLang="ja-JP" sz="900" dirty="0">
                <a:latin typeface="+mn-ea"/>
              </a:rPr>
              <a:t>at</a:t>
            </a:r>
            <a:r>
              <a:rPr lang="ja-JP" altLang="en-US" sz="900" dirty="0">
                <a:latin typeface="+mn-ea"/>
              </a:rPr>
              <a:t> </a:t>
            </a:r>
            <a:r>
              <a:rPr lang="en-US" altLang="ja-JP" sz="900" dirty="0">
                <a:latin typeface="+mn-ea"/>
              </a:rPr>
              <a:t>.Analysis of Trunk Rolling Performances by Mattress Mobility Detection System in Poststroke Patients: A Pilot Study.</a:t>
            </a:r>
            <a:r>
              <a:rPr lang="en-US" altLang="ja-JP" sz="900" dirty="0">
                <a:latin typeface="+mn-ea"/>
                <a:hlinkClick r:id="rId3" tooltip="BioMed research international.">
                  <a:extLst>
                    <a:ext uri="{A12FA001-AC4F-418D-AE19-62706E023703}">
                      <ahyp:hlinkClr xmlns:ahyp="http://schemas.microsoft.com/office/drawing/2018/hyperlinkcolor" val="tx"/>
                    </a:ext>
                  </a:extLst>
                </a:hlinkClick>
              </a:rPr>
              <a:t> </a:t>
            </a:r>
            <a:r>
              <a:rPr lang="en-US" altLang="ja-JP" sz="900" dirty="0">
                <a:latin typeface="+mn-ea"/>
              </a:rPr>
              <a:t>Biomed Res Int. 2016;2016:8743051</a:t>
            </a:r>
            <a:endParaRPr lang="ja-JP" altLang="en-US" sz="900" dirty="0">
              <a:latin typeface="+mn-ea"/>
            </a:endParaRPr>
          </a:p>
        </p:txBody>
      </p:sp>
      <p:pic>
        <p:nvPicPr>
          <p:cNvPr id="11" name="図 10">
            <a:extLst>
              <a:ext uri="{FF2B5EF4-FFF2-40B4-BE49-F238E27FC236}">
                <a16:creationId xmlns:a16="http://schemas.microsoft.com/office/drawing/2014/main" id="{04253616-568E-4E87-8134-9FF055C19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97" y="4179311"/>
            <a:ext cx="5446930" cy="2102003"/>
          </a:xfrm>
          <a:prstGeom prst="rect">
            <a:avLst/>
          </a:prstGeom>
        </p:spPr>
      </p:pic>
      <p:pic>
        <p:nvPicPr>
          <p:cNvPr id="13" name="図 12">
            <a:extLst>
              <a:ext uri="{FF2B5EF4-FFF2-40B4-BE49-F238E27FC236}">
                <a16:creationId xmlns:a16="http://schemas.microsoft.com/office/drawing/2014/main" id="{A4786CA8-78B0-41FF-AB91-2B529E8BB5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451" y="4317849"/>
            <a:ext cx="5378952" cy="1963465"/>
          </a:xfrm>
          <a:prstGeom prst="rect">
            <a:avLst/>
          </a:prstGeom>
        </p:spPr>
      </p:pic>
    </p:spTree>
    <p:extLst>
      <p:ext uri="{BB962C8B-B14F-4D97-AF65-F5344CB8AC3E}">
        <p14:creationId xmlns:p14="http://schemas.microsoft.com/office/powerpoint/2010/main" val="49447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寝返りの構成要素　</a:t>
            </a:r>
          </a:p>
        </p:txBody>
      </p:sp>
      <p:pic>
        <p:nvPicPr>
          <p:cNvPr id="3" name="図 2">
            <a:extLst>
              <a:ext uri="{FF2B5EF4-FFF2-40B4-BE49-F238E27FC236}">
                <a16:creationId xmlns:a16="http://schemas.microsoft.com/office/drawing/2014/main" id="{63146CEC-3304-45D9-8024-657F3F3339D5}"/>
              </a:ext>
            </a:extLst>
          </p:cNvPr>
          <p:cNvPicPr>
            <a:picLocks noChangeAspect="1"/>
          </p:cNvPicPr>
          <p:nvPr/>
        </p:nvPicPr>
        <p:blipFill>
          <a:blip r:embed="rId3"/>
          <a:stretch>
            <a:fillRect/>
          </a:stretch>
        </p:blipFill>
        <p:spPr>
          <a:xfrm>
            <a:off x="1100821" y="1908709"/>
            <a:ext cx="9404206" cy="4505271"/>
          </a:xfrm>
          <a:prstGeom prst="rect">
            <a:avLst/>
          </a:prstGeom>
        </p:spPr>
      </p:pic>
      <p:sp>
        <p:nvSpPr>
          <p:cNvPr id="5" name="正方形/長方形 4">
            <a:extLst>
              <a:ext uri="{FF2B5EF4-FFF2-40B4-BE49-F238E27FC236}">
                <a16:creationId xmlns:a16="http://schemas.microsoft.com/office/drawing/2014/main" id="{2CCA5169-5698-4F99-94B3-721F74EF4060}"/>
              </a:ext>
            </a:extLst>
          </p:cNvPr>
          <p:cNvSpPr/>
          <p:nvPr/>
        </p:nvSpPr>
        <p:spPr>
          <a:xfrm>
            <a:off x="639331" y="6647643"/>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Berta </a:t>
            </a:r>
            <a:r>
              <a:rPr lang="en-US" altLang="ja-JP" sz="900" dirty="0" err="1">
                <a:solidFill>
                  <a:sysClr val="windowText" lastClr="000000"/>
                </a:solidFill>
              </a:rPr>
              <a:t>Bobath</a:t>
            </a:r>
            <a:r>
              <a:rPr lang="ja-JP" altLang="en-US" sz="900" dirty="0">
                <a:solidFill>
                  <a:sysClr val="windowText" lastClr="000000"/>
                </a:solidFill>
              </a:rPr>
              <a:t>：</a:t>
            </a:r>
            <a:r>
              <a:rPr lang="en-US" altLang="ja-JP" sz="900" dirty="0">
                <a:solidFill>
                  <a:sysClr val="windowText" lastClr="000000"/>
                </a:solidFill>
              </a:rPr>
              <a:t>Adult Hemiplegia</a:t>
            </a:r>
            <a:r>
              <a:rPr lang="ja-JP" altLang="en-US" sz="900" dirty="0">
                <a:solidFill>
                  <a:sysClr val="windowText" lastClr="000000"/>
                </a:solidFill>
              </a:rPr>
              <a:t>：</a:t>
            </a:r>
            <a:r>
              <a:rPr lang="en-US" altLang="ja-JP" sz="900" dirty="0">
                <a:solidFill>
                  <a:sysClr val="windowText" lastClr="000000"/>
                </a:solidFill>
              </a:rPr>
              <a:t>Evaluation and Treatment</a:t>
            </a:r>
            <a:r>
              <a:rPr lang="ja-JP" altLang="en-US" sz="900" dirty="0" err="1">
                <a:solidFill>
                  <a:sysClr val="windowText" lastClr="000000"/>
                </a:solidFill>
              </a:rPr>
              <a:t>．</a:t>
            </a:r>
            <a:r>
              <a:rPr lang="en-US" altLang="ja-JP" sz="900" dirty="0">
                <a:solidFill>
                  <a:sysClr val="windowText" lastClr="000000"/>
                </a:solidFill>
              </a:rPr>
              <a:t>Butterworth-Heinemann Ltd</a:t>
            </a:r>
            <a:r>
              <a:rPr lang="ja-JP" altLang="en-US" sz="900" dirty="0" err="1">
                <a:solidFill>
                  <a:sysClr val="windowText" lastClr="000000"/>
                </a:solidFill>
              </a:rPr>
              <a:t>．</a:t>
            </a:r>
            <a:r>
              <a:rPr lang="en-US" altLang="ja-JP" sz="900" dirty="0">
                <a:solidFill>
                  <a:sysClr val="windowText" lastClr="000000"/>
                </a:solidFill>
              </a:rPr>
              <a:t>1978</a:t>
            </a:r>
          </a:p>
        </p:txBody>
      </p:sp>
    </p:spTree>
    <p:extLst>
      <p:ext uri="{BB962C8B-B14F-4D97-AF65-F5344CB8AC3E}">
        <p14:creationId xmlns:p14="http://schemas.microsoft.com/office/powerpoint/2010/main" val="4165209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181522"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寝返りを４相で捉える　</a:t>
            </a:r>
          </a:p>
        </p:txBody>
      </p:sp>
      <p:pic>
        <p:nvPicPr>
          <p:cNvPr id="3" name="図 2">
            <a:extLst>
              <a:ext uri="{FF2B5EF4-FFF2-40B4-BE49-F238E27FC236}">
                <a16:creationId xmlns:a16="http://schemas.microsoft.com/office/drawing/2014/main" id="{AA553E53-5B73-43A8-A962-55155C5704A3}"/>
              </a:ext>
            </a:extLst>
          </p:cNvPr>
          <p:cNvPicPr>
            <a:picLocks noChangeAspect="1"/>
          </p:cNvPicPr>
          <p:nvPr/>
        </p:nvPicPr>
        <p:blipFill>
          <a:blip r:embed="rId3"/>
          <a:stretch>
            <a:fillRect/>
          </a:stretch>
        </p:blipFill>
        <p:spPr>
          <a:xfrm>
            <a:off x="869795" y="2206716"/>
            <a:ext cx="9310213" cy="4140002"/>
          </a:xfrm>
          <a:prstGeom prst="rect">
            <a:avLst/>
          </a:prstGeom>
        </p:spPr>
      </p:pic>
      <p:sp>
        <p:nvSpPr>
          <p:cNvPr id="5" name="正方形/長方形 4">
            <a:extLst>
              <a:ext uri="{FF2B5EF4-FFF2-40B4-BE49-F238E27FC236}">
                <a16:creationId xmlns:a16="http://schemas.microsoft.com/office/drawing/2014/main" id="{A0B17A61-41CD-429E-B0B3-78561C3E23B0}"/>
              </a:ext>
            </a:extLst>
          </p:cNvPr>
          <p:cNvSpPr/>
          <p:nvPr/>
        </p:nvSpPr>
        <p:spPr>
          <a:xfrm>
            <a:off x="674217" y="6625792"/>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Donald A. Neumann et al</a:t>
            </a:r>
            <a:r>
              <a:rPr lang="ja-JP" altLang="en-US" sz="900" dirty="0">
                <a:solidFill>
                  <a:sysClr val="windowText" lastClr="000000"/>
                </a:solidFill>
              </a:rPr>
              <a:t>：</a:t>
            </a:r>
            <a:r>
              <a:rPr lang="en-US" altLang="ja-JP" sz="900" dirty="0">
                <a:solidFill>
                  <a:sysClr val="windowText" lastClr="000000"/>
                </a:solidFill>
              </a:rPr>
              <a:t>Kinesiology of the Musculoskeletal System: Foundations for Rehabilitation, 2edition</a:t>
            </a:r>
            <a:r>
              <a:rPr lang="ja-JP" altLang="en-US" sz="900" dirty="0">
                <a:solidFill>
                  <a:sysClr val="windowText" lastClr="000000"/>
                </a:solidFill>
              </a:rPr>
              <a:t>：</a:t>
            </a:r>
            <a:r>
              <a:rPr lang="en-US" altLang="ja-JP" sz="900" dirty="0">
                <a:solidFill>
                  <a:sysClr val="windowText" lastClr="000000"/>
                </a:solidFill>
              </a:rPr>
              <a:t>Mosby</a:t>
            </a:r>
            <a:r>
              <a:rPr lang="ja-JP" altLang="en-US" sz="900" dirty="0" err="1">
                <a:solidFill>
                  <a:sysClr val="windowText" lastClr="000000"/>
                </a:solidFill>
              </a:rPr>
              <a:t>．</a:t>
            </a:r>
            <a:r>
              <a:rPr lang="en-US" altLang="ja-JP" sz="900" dirty="0">
                <a:solidFill>
                  <a:sysClr val="windowText" lastClr="000000"/>
                </a:solidFill>
              </a:rPr>
              <a:t>2009</a:t>
            </a:r>
          </a:p>
        </p:txBody>
      </p:sp>
    </p:spTree>
    <p:extLst>
      <p:ext uri="{BB962C8B-B14F-4D97-AF65-F5344CB8AC3E}">
        <p14:creationId xmlns:p14="http://schemas.microsoft.com/office/powerpoint/2010/main" val="256785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1375486"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１．</a:t>
            </a:r>
            <a:r>
              <a:rPr lang="en-US" altLang="ja-JP" sz="4000" b="1" dirty="0">
                <a:ln w="0"/>
                <a:solidFill>
                  <a:schemeClr val="tx1">
                    <a:lumMod val="65000"/>
                    <a:lumOff val="35000"/>
                  </a:schemeClr>
                </a:solidFill>
              </a:rPr>
              <a:t>Supine【</a:t>
            </a:r>
            <a:r>
              <a:rPr lang="ja-JP" altLang="en-US" sz="4000" b="1" dirty="0">
                <a:ln w="0"/>
                <a:solidFill>
                  <a:schemeClr val="tx1">
                    <a:lumMod val="65000"/>
                    <a:lumOff val="35000"/>
                  </a:schemeClr>
                </a:solidFill>
              </a:rPr>
              <a:t>開始四位</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　</a:t>
            </a:r>
          </a:p>
        </p:txBody>
      </p:sp>
      <p:sp>
        <p:nvSpPr>
          <p:cNvPr id="2" name="正方形/長方形 1">
            <a:extLst>
              <a:ext uri="{FF2B5EF4-FFF2-40B4-BE49-F238E27FC236}">
                <a16:creationId xmlns:a16="http://schemas.microsoft.com/office/drawing/2014/main" id="{333B7F16-4C0B-4FCA-A59E-2F6063241DE6}"/>
              </a:ext>
            </a:extLst>
          </p:cNvPr>
          <p:cNvSpPr/>
          <p:nvPr/>
        </p:nvSpPr>
        <p:spPr>
          <a:xfrm>
            <a:off x="397699" y="2374329"/>
            <a:ext cx="7893397" cy="3376758"/>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b="1" dirty="0"/>
              <a:t>寝返りにおける背臥位は身体が安楽で，次に生じる頭頸部の運動や体軸内回旋の準備ができていることが重要</a:t>
            </a:r>
            <a:endParaRPr lang="en-US" altLang="ja-JP" b="1" dirty="0"/>
          </a:p>
          <a:p>
            <a:pPr marL="285750" indent="-285750">
              <a:lnSpc>
                <a:spcPct val="150000"/>
              </a:lnSpc>
              <a:buFont typeface="Wingdings" panose="05000000000000000000" pitchFamily="2" charset="2"/>
              <a:buChar char="p"/>
            </a:pPr>
            <a:endParaRPr lang="en-US" altLang="ja-JP" b="1" dirty="0"/>
          </a:p>
          <a:p>
            <a:pPr marL="285750" indent="-285750">
              <a:lnSpc>
                <a:spcPct val="150000"/>
              </a:lnSpc>
              <a:buFont typeface="Wingdings" panose="05000000000000000000" pitchFamily="2" charset="2"/>
              <a:buChar char="p"/>
            </a:pPr>
            <a:r>
              <a:rPr lang="ja-JP" altLang="en-US" b="1" dirty="0"/>
              <a:t>頭頸部運動や体軸内回旋の準備において，</a:t>
            </a:r>
            <a:r>
              <a:rPr lang="en-US" altLang="ja-JP" b="1" dirty="0"/>
              <a:t>Midline</a:t>
            </a:r>
            <a:r>
              <a:rPr lang="ja-JP" altLang="en-US" b="1" dirty="0"/>
              <a:t>を基にした垂直身体軸</a:t>
            </a:r>
            <a:r>
              <a:rPr lang="en-US" altLang="ja-JP" b="1" dirty="0"/>
              <a:t>(LBA)</a:t>
            </a:r>
            <a:r>
              <a:rPr lang="ja-JP" altLang="en-US" b="1" dirty="0"/>
              <a:t>が必要</a:t>
            </a:r>
            <a:endParaRPr lang="en-US" altLang="ja-JP" b="1" dirty="0"/>
          </a:p>
          <a:p>
            <a:pPr marL="285750" indent="-285750">
              <a:lnSpc>
                <a:spcPct val="150000"/>
              </a:lnSpc>
              <a:buFont typeface="Wingdings" panose="05000000000000000000" pitchFamily="2" charset="2"/>
              <a:buChar char="p"/>
            </a:pPr>
            <a:endParaRPr lang="en-US" altLang="ja-JP" b="1" dirty="0"/>
          </a:p>
          <a:p>
            <a:pPr marL="285750" indent="-285750">
              <a:lnSpc>
                <a:spcPct val="150000"/>
              </a:lnSpc>
              <a:buFont typeface="Wingdings" panose="05000000000000000000" pitchFamily="2" charset="2"/>
              <a:buChar char="p"/>
            </a:pPr>
            <a:r>
              <a:rPr lang="ja-JP" altLang="en-US" b="1" dirty="0"/>
              <a:t>寝返りは回転軸の連続的変化で，脊柱を中心とした</a:t>
            </a:r>
            <a:r>
              <a:rPr lang="en-US" altLang="ja-JP" b="1" dirty="0"/>
              <a:t>LBA</a:t>
            </a:r>
            <a:r>
              <a:rPr lang="ja-JP" altLang="en-US" b="1" dirty="0"/>
              <a:t>が必要かつ，</a:t>
            </a:r>
            <a:r>
              <a:rPr lang="en-US" altLang="ja-JP" b="1" dirty="0"/>
              <a:t>LBA</a:t>
            </a:r>
            <a:r>
              <a:rPr lang="ja-JP" altLang="en-US" b="1" dirty="0"/>
              <a:t>を開始軸として動作が行われる</a:t>
            </a:r>
          </a:p>
        </p:txBody>
      </p:sp>
      <p:pic>
        <p:nvPicPr>
          <p:cNvPr id="3" name="図 2">
            <a:extLst>
              <a:ext uri="{FF2B5EF4-FFF2-40B4-BE49-F238E27FC236}">
                <a16:creationId xmlns:a16="http://schemas.microsoft.com/office/drawing/2014/main" id="{C8640AAE-24E6-4898-898C-25AD13E06172}"/>
              </a:ext>
            </a:extLst>
          </p:cNvPr>
          <p:cNvPicPr>
            <a:picLocks noChangeAspect="1"/>
          </p:cNvPicPr>
          <p:nvPr/>
        </p:nvPicPr>
        <p:blipFill>
          <a:blip r:embed="rId3"/>
          <a:stretch>
            <a:fillRect/>
          </a:stretch>
        </p:blipFill>
        <p:spPr>
          <a:xfrm>
            <a:off x="9019911" y="1034655"/>
            <a:ext cx="2432515" cy="5486876"/>
          </a:xfrm>
          <a:prstGeom prst="rect">
            <a:avLst/>
          </a:prstGeom>
        </p:spPr>
      </p:pic>
      <p:sp>
        <p:nvSpPr>
          <p:cNvPr id="9" name="正方形/長方形 8">
            <a:extLst>
              <a:ext uri="{FF2B5EF4-FFF2-40B4-BE49-F238E27FC236}">
                <a16:creationId xmlns:a16="http://schemas.microsoft.com/office/drawing/2014/main" id="{4B154C43-260E-4773-9B8B-A78B7A03BE12}"/>
              </a:ext>
            </a:extLst>
          </p:cNvPr>
          <p:cNvSpPr/>
          <p:nvPr/>
        </p:nvSpPr>
        <p:spPr>
          <a:xfrm>
            <a:off x="4441370" y="6666017"/>
            <a:ext cx="7699451" cy="111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Barra J et al</a:t>
            </a:r>
            <a:r>
              <a:rPr lang="ja-JP" altLang="en-US" sz="900" dirty="0">
                <a:solidFill>
                  <a:sysClr val="windowText" lastClr="000000"/>
                </a:solidFill>
              </a:rPr>
              <a:t>：</a:t>
            </a:r>
            <a:r>
              <a:rPr lang="en-US" altLang="ja-JP" sz="900" dirty="0">
                <a:solidFill>
                  <a:sysClr val="windowText" lastClr="000000"/>
                </a:solidFill>
              </a:rPr>
              <a:t>Perception of longitudinal body axis in patients with stroke: a pilot study</a:t>
            </a:r>
            <a:r>
              <a:rPr lang="ja-JP" altLang="en-US" sz="900" dirty="0" err="1">
                <a:solidFill>
                  <a:sysClr val="windowText" lastClr="000000"/>
                </a:solidFill>
              </a:rPr>
              <a:t>．</a:t>
            </a:r>
            <a:r>
              <a:rPr lang="pl-PL" altLang="ja-JP" sz="900" dirty="0">
                <a:solidFill>
                  <a:sysClr val="windowText" lastClr="000000"/>
                </a:solidFill>
              </a:rPr>
              <a:t>J Neurol Neurosurg Psychiatry. 2007 Jan;78(1):43-8</a:t>
            </a:r>
            <a:endParaRPr lang="en-US" altLang="ja-JP" sz="900" dirty="0">
              <a:solidFill>
                <a:sysClr val="windowText" lastClr="000000"/>
              </a:solidFill>
            </a:endParaRPr>
          </a:p>
        </p:txBody>
      </p:sp>
    </p:spTree>
    <p:extLst>
      <p:ext uri="{BB962C8B-B14F-4D97-AF65-F5344CB8AC3E}">
        <p14:creationId xmlns:p14="http://schemas.microsoft.com/office/powerpoint/2010/main" val="9915328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41EEB05-CB71-4926-9D78-FD3391629DF6}"/>
              </a:ext>
            </a:extLst>
          </p:cNvPr>
          <p:cNvSpPr txBox="1"/>
          <p:nvPr/>
        </p:nvSpPr>
        <p:spPr>
          <a:xfrm>
            <a:off x="869795" y="1034655"/>
            <a:ext cx="7009528" cy="707886"/>
          </a:xfrm>
          <a:prstGeom prst="rect">
            <a:avLst/>
          </a:prstGeom>
          <a:noFill/>
        </p:spPr>
        <p:txBody>
          <a:bodyPr wrap="square">
            <a:spAutoFit/>
          </a:bodyPr>
          <a:lstStyle/>
          <a:p>
            <a:pPr algn="ctr">
              <a:defRPr/>
            </a:pPr>
            <a:r>
              <a:rPr lang="en-US" altLang="ja-JP" sz="4000" b="1" dirty="0">
                <a:ln w="0"/>
                <a:solidFill>
                  <a:schemeClr val="tx1">
                    <a:lumMod val="65000"/>
                    <a:lumOff val="35000"/>
                  </a:schemeClr>
                </a:solidFill>
              </a:rPr>
              <a:t>Midline</a:t>
            </a:r>
            <a:r>
              <a:rPr lang="ja-JP" altLang="en-US" sz="4000" b="1" dirty="0">
                <a:ln w="0"/>
                <a:solidFill>
                  <a:schemeClr val="tx1">
                    <a:lumMod val="65000"/>
                    <a:lumOff val="35000"/>
                  </a:schemeClr>
                </a:solidFill>
              </a:rPr>
              <a:t>の捉え方　</a:t>
            </a:r>
          </a:p>
        </p:txBody>
      </p:sp>
      <p:sp>
        <p:nvSpPr>
          <p:cNvPr id="2" name="正方形/長方形 1">
            <a:extLst>
              <a:ext uri="{FF2B5EF4-FFF2-40B4-BE49-F238E27FC236}">
                <a16:creationId xmlns:a16="http://schemas.microsoft.com/office/drawing/2014/main" id="{8F5386D5-23D8-4A3D-9391-EA45150C9E67}"/>
              </a:ext>
            </a:extLst>
          </p:cNvPr>
          <p:cNvSpPr/>
          <p:nvPr/>
        </p:nvSpPr>
        <p:spPr>
          <a:xfrm>
            <a:off x="495723" y="2263873"/>
            <a:ext cx="6182168" cy="1903791"/>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sz="1600" b="1" dirty="0"/>
              <a:t>健常者でも身体軸の知覚にバラつきはあったが，</a:t>
            </a:r>
            <a:r>
              <a:rPr lang="en-US" altLang="ja-JP" sz="1600" b="1" dirty="0"/>
              <a:t>Midline</a:t>
            </a:r>
            <a:r>
              <a:rPr lang="ja-JP" altLang="en-US" sz="1600" b="1" dirty="0"/>
              <a:t>を基準にとした均等なバラつき傾向を示した</a:t>
            </a:r>
            <a:endParaRPr lang="en-US" altLang="ja-JP" sz="1600" b="1" dirty="0"/>
          </a:p>
          <a:p>
            <a:pPr marL="285750" indent="-285750">
              <a:lnSpc>
                <a:spcPct val="150000"/>
              </a:lnSpc>
              <a:buFont typeface="Wingdings" panose="05000000000000000000" pitchFamily="2" charset="2"/>
              <a:buChar char="p"/>
            </a:pPr>
            <a:endParaRPr lang="en-US" altLang="ja-JP" sz="1600" b="1" dirty="0"/>
          </a:p>
          <a:p>
            <a:pPr marL="285750" indent="-285750">
              <a:lnSpc>
                <a:spcPct val="150000"/>
              </a:lnSpc>
              <a:buFont typeface="Wingdings" panose="05000000000000000000" pitchFamily="2" charset="2"/>
              <a:buChar char="p"/>
            </a:pPr>
            <a:r>
              <a:rPr lang="ja-JP" altLang="en-US" sz="1600" b="1" dirty="0"/>
              <a:t>脳卒中患者は現象的な</a:t>
            </a:r>
            <a:r>
              <a:rPr lang="en-US" altLang="ja-JP" sz="1600" b="1" dirty="0"/>
              <a:t>Midline</a:t>
            </a:r>
            <a:r>
              <a:rPr lang="ja-JP" altLang="en-US" sz="1600" b="1" dirty="0"/>
              <a:t>から大幅にずれて身体軸を知覚しており，右半球梗塞</a:t>
            </a:r>
            <a:r>
              <a:rPr lang="en-US" altLang="ja-JP" sz="1600" b="1" dirty="0"/>
              <a:t>(</a:t>
            </a:r>
            <a:r>
              <a:rPr lang="ja-JP" altLang="en-US" sz="1600" b="1" dirty="0"/>
              <a:t>左麻痺</a:t>
            </a:r>
            <a:r>
              <a:rPr lang="en-US" altLang="ja-JP" sz="1600" b="1" dirty="0"/>
              <a:t>)</a:t>
            </a:r>
            <a:r>
              <a:rPr lang="ja-JP" altLang="en-US" sz="1600" b="1" dirty="0"/>
              <a:t>者で著名だった</a:t>
            </a:r>
          </a:p>
        </p:txBody>
      </p:sp>
      <p:pic>
        <p:nvPicPr>
          <p:cNvPr id="7" name="コンテンツ プレースホルダー 5">
            <a:extLst>
              <a:ext uri="{FF2B5EF4-FFF2-40B4-BE49-F238E27FC236}">
                <a16:creationId xmlns:a16="http://schemas.microsoft.com/office/drawing/2014/main" id="{823FAE40-E0E2-478F-A23B-B4504072A773}"/>
              </a:ext>
            </a:extLst>
          </p:cNvPr>
          <p:cNvPicPr>
            <a:picLocks noGrp="1" noChangeAspect="1"/>
          </p:cNvPicPr>
          <p:nvPr>
            <p:ph idx="1"/>
          </p:nvPr>
        </p:nvPicPr>
        <p:blipFill>
          <a:blip r:embed="rId3"/>
          <a:stretch>
            <a:fillRect/>
          </a:stretch>
        </p:blipFill>
        <p:spPr>
          <a:xfrm>
            <a:off x="6916567" y="2056005"/>
            <a:ext cx="5112219" cy="4337868"/>
          </a:xfrm>
          <a:prstGeom prst="rect">
            <a:avLst/>
          </a:prstGeom>
        </p:spPr>
      </p:pic>
      <p:pic>
        <p:nvPicPr>
          <p:cNvPr id="1026" name="Picture 2" descr="Symmetry (geometry) - Wikipedia">
            <a:extLst>
              <a:ext uri="{FF2B5EF4-FFF2-40B4-BE49-F238E27FC236}">
                <a16:creationId xmlns:a16="http://schemas.microsoft.com/office/drawing/2014/main" id="{47BA9BA9-9C3A-4034-993A-C48A8D850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3310" y="4530436"/>
            <a:ext cx="3122613" cy="1946564"/>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1997B074-9B7B-42FA-8DF1-FE1BB96E1F20}"/>
              </a:ext>
            </a:extLst>
          </p:cNvPr>
          <p:cNvSpPr/>
          <p:nvPr/>
        </p:nvSpPr>
        <p:spPr>
          <a:xfrm>
            <a:off x="669154" y="6653337"/>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ysClr val="windowText" lastClr="000000"/>
                </a:solidFill>
              </a:rPr>
              <a:t>Barra J et al</a:t>
            </a:r>
            <a:r>
              <a:rPr lang="ja-JP" altLang="en-US" sz="900" dirty="0">
                <a:solidFill>
                  <a:sysClr val="windowText" lastClr="000000"/>
                </a:solidFill>
              </a:rPr>
              <a:t>：</a:t>
            </a:r>
            <a:r>
              <a:rPr lang="en-US" altLang="ja-JP" sz="900" dirty="0">
                <a:solidFill>
                  <a:sysClr val="windowText" lastClr="000000"/>
                </a:solidFill>
              </a:rPr>
              <a:t>Perception of longitudinal body axis in patients with stroke: a pilot study</a:t>
            </a:r>
            <a:r>
              <a:rPr lang="ja-JP" altLang="en-US" sz="900" dirty="0" err="1">
                <a:solidFill>
                  <a:sysClr val="windowText" lastClr="000000"/>
                </a:solidFill>
              </a:rPr>
              <a:t>．</a:t>
            </a:r>
            <a:r>
              <a:rPr lang="pl-PL" altLang="ja-JP" sz="900" dirty="0">
                <a:solidFill>
                  <a:sysClr val="windowText" lastClr="000000"/>
                </a:solidFill>
              </a:rPr>
              <a:t>J Neurol Neurosurg Psychiatry. 2007 Jan;78(1):43-8</a:t>
            </a:r>
            <a:endParaRPr lang="en-US" altLang="ja-JP" sz="900" dirty="0">
              <a:solidFill>
                <a:sysClr val="windowText" lastClr="000000"/>
              </a:solidFill>
            </a:endParaRPr>
          </a:p>
        </p:txBody>
      </p:sp>
    </p:spTree>
    <p:extLst>
      <p:ext uri="{BB962C8B-B14F-4D97-AF65-F5344CB8AC3E}">
        <p14:creationId xmlns:p14="http://schemas.microsoft.com/office/powerpoint/2010/main" val="1163002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40084ED7-39DD-46C8-AD7B-F829A8272FFE}"/>
              </a:ext>
            </a:extLst>
          </p:cNvPr>
          <p:cNvSpPr/>
          <p:nvPr/>
        </p:nvSpPr>
        <p:spPr>
          <a:xfrm>
            <a:off x="0" y="951571"/>
            <a:ext cx="1739590" cy="87405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3374ECA-BAAA-4D95-AA29-2B24127FB07B}"/>
              </a:ext>
            </a:extLst>
          </p:cNvPr>
          <p:cNvSpPr txBox="1"/>
          <p:nvPr/>
        </p:nvSpPr>
        <p:spPr>
          <a:xfrm>
            <a:off x="1514031" y="1034655"/>
            <a:ext cx="7009528" cy="707886"/>
          </a:xfrm>
          <a:prstGeom prst="rect">
            <a:avLst/>
          </a:prstGeom>
          <a:noFill/>
        </p:spPr>
        <p:txBody>
          <a:bodyPr wrap="square">
            <a:spAutoFit/>
          </a:bodyPr>
          <a:lstStyle/>
          <a:p>
            <a:pPr algn="ctr">
              <a:defRPr/>
            </a:pPr>
            <a:r>
              <a:rPr lang="ja-JP" altLang="en-US" sz="4000" b="1" dirty="0">
                <a:ln w="0"/>
                <a:solidFill>
                  <a:schemeClr val="tx1">
                    <a:lumMod val="65000"/>
                    <a:lumOff val="35000"/>
                  </a:schemeClr>
                </a:solidFill>
              </a:rPr>
              <a:t>２．頭頚部</a:t>
            </a:r>
            <a:r>
              <a:rPr lang="en-US" altLang="ja-JP" sz="4000" b="1" dirty="0">
                <a:ln w="0"/>
                <a:solidFill>
                  <a:schemeClr val="tx1">
                    <a:lumMod val="65000"/>
                    <a:lumOff val="35000"/>
                  </a:schemeClr>
                </a:solidFill>
              </a:rPr>
              <a:t>/</a:t>
            </a:r>
            <a:r>
              <a:rPr lang="ja-JP" altLang="en-US" sz="4000" b="1" dirty="0">
                <a:ln w="0"/>
                <a:solidFill>
                  <a:schemeClr val="tx1">
                    <a:lumMod val="65000"/>
                    <a:lumOff val="35000"/>
                  </a:schemeClr>
                </a:solidFill>
              </a:rPr>
              <a:t>リーチング</a:t>
            </a:r>
          </a:p>
        </p:txBody>
      </p:sp>
      <p:sp>
        <p:nvSpPr>
          <p:cNvPr id="7" name="コンテンツ プレースホルダー 2">
            <a:extLst>
              <a:ext uri="{FF2B5EF4-FFF2-40B4-BE49-F238E27FC236}">
                <a16:creationId xmlns:a16="http://schemas.microsoft.com/office/drawing/2014/main" id="{CAA40DF5-A792-4524-A86E-7F7F241C0681}"/>
              </a:ext>
            </a:extLst>
          </p:cNvPr>
          <p:cNvSpPr>
            <a:spLocks noGrp="1"/>
          </p:cNvSpPr>
          <p:nvPr>
            <p:ph idx="1"/>
          </p:nvPr>
        </p:nvSpPr>
        <p:spPr>
          <a:xfrm>
            <a:off x="460310" y="2467885"/>
            <a:ext cx="4558485" cy="3913890"/>
          </a:xfrm>
        </p:spPr>
        <p:txBody>
          <a:bodyPr>
            <a:normAutofit lnSpcReduction="10000"/>
          </a:bodyPr>
          <a:lstStyle/>
          <a:p>
            <a:pPr>
              <a:lnSpc>
                <a:spcPct val="170000"/>
              </a:lnSpc>
              <a:buClr>
                <a:schemeClr val="tx1"/>
              </a:buClr>
              <a:buFont typeface="Wingdings" panose="05000000000000000000" pitchFamily="2" charset="2"/>
              <a:buChar char="p"/>
            </a:pPr>
            <a:r>
              <a:rPr lang="ja-JP" altLang="en-US" sz="1800" b="1" dirty="0"/>
              <a:t>寝返り動作への移行において，頭頸部屈曲の動きが要求される</a:t>
            </a:r>
          </a:p>
          <a:p>
            <a:pPr>
              <a:lnSpc>
                <a:spcPct val="170000"/>
              </a:lnSpc>
              <a:buClr>
                <a:schemeClr val="tx1"/>
              </a:buClr>
              <a:buFont typeface="Wingdings" panose="05000000000000000000" pitchFamily="2" charset="2"/>
              <a:buChar char="p"/>
            </a:pPr>
            <a:r>
              <a:rPr lang="ja-JP" altLang="en-US" sz="1800" b="1" dirty="0"/>
              <a:t>肩甲帯の前方突出が生じることで</a:t>
            </a:r>
            <a:r>
              <a:rPr lang="ja-JP" altLang="en-US" sz="1800" b="1" dirty="0">
                <a:solidFill>
                  <a:srgbClr val="FF0000"/>
                </a:solidFill>
              </a:rPr>
              <a:t>体幹回旋筋群を賦活</a:t>
            </a:r>
            <a:r>
              <a:rPr lang="ja-JP" altLang="en-US" sz="1800" b="1" dirty="0"/>
              <a:t>させ，続いて脊柱を中心とした体軸内回旋が起きる</a:t>
            </a:r>
          </a:p>
          <a:p>
            <a:pPr>
              <a:lnSpc>
                <a:spcPct val="170000"/>
              </a:lnSpc>
              <a:buClr>
                <a:schemeClr val="tx1"/>
              </a:buClr>
              <a:buFont typeface="Wingdings" panose="05000000000000000000" pitchFamily="2" charset="2"/>
              <a:buChar char="p"/>
            </a:pPr>
            <a:r>
              <a:rPr lang="en-US" altLang="ja-JP" sz="1800" b="1" dirty="0"/>
              <a:t>Reaching</a:t>
            </a:r>
            <a:r>
              <a:rPr lang="ja-JP" altLang="en-US" sz="1800" b="1" dirty="0"/>
              <a:t>によって上肢重量が寝返る方向への関節トルクとして体軸内回旋を補助する</a:t>
            </a:r>
          </a:p>
          <a:p>
            <a:pPr>
              <a:lnSpc>
                <a:spcPct val="170000"/>
              </a:lnSpc>
              <a:buClr>
                <a:schemeClr val="tx1"/>
              </a:buClr>
              <a:buFont typeface="Wingdings" panose="05000000000000000000" pitchFamily="2" charset="2"/>
              <a:buChar char="p"/>
            </a:pPr>
            <a:endParaRPr kumimoji="1" lang="ja-JP" altLang="en-US" sz="1800" b="1" dirty="0"/>
          </a:p>
        </p:txBody>
      </p:sp>
      <p:pic>
        <p:nvPicPr>
          <p:cNvPr id="8" name="図 7">
            <a:extLst>
              <a:ext uri="{FF2B5EF4-FFF2-40B4-BE49-F238E27FC236}">
                <a16:creationId xmlns:a16="http://schemas.microsoft.com/office/drawing/2014/main" id="{E7D6C0B6-FF22-43C4-974D-DF995F6B9E92}"/>
              </a:ext>
            </a:extLst>
          </p:cNvPr>
          <p:cNvPicPr>
            <a:picLocks noChangeAspect="1"/>
          </p:cNvPicPr>
          <p:nvPr/>
        </p:nvPicPr>
        <p:blipFill>
          <a:blip r:embed="rId3"/>
          <a:stretch>
            <a:fillRect/>
          </a:stretch>
        </p:blipFill>
        <p:spPr>
          <a:xfrm>
            <a:off x="5299364" y="2467885"/>
            <a:ext cx="6630306" cy="4036921"/>
          </a:xfrm>
          <a:prstGeom prst="rect">
            <a:avLst/>
          </a:prstGeom>
        </p:spPr>
      </p:pic>
    </p:spTree>
    <p:extLst>
      <p:ext uri="{BB962C8B-B14F-4D97-AF65-F5344CB8AC3E}">
        <p14:creationId xmlns:p14="http://schemas.microsoft.com/office/powerpoint/2010/main" val="2738901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AD2BCF-41AF-434A-930C-C6C22F1DAE5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AE24CFD-4B96-437B-B201-53C99F606F67}"/>
              </a:ext>
            </a:extLst>
          </p:cNvPr>
          <p:cNvSpPr>
            <a:spLocks noGrp="1"/>
          </p:cNvSpPr>
          <p:nvPr>
            <p:ph idx="1"/>
          </p:nvPr>
        </p:nvSpPr>
        <p:spPr/>
        <p:txBody>
          <a:bodyPr/>
          <a:lstStyle/>
          <a:p>
            <a:pPr algn="l"/>
            <a:r>
              <a:rPr lang="ja-JP" altLang="en-US" sz="1800" b="0" i="0" u="none" strike="noStrike" baseline="0" dirty="0">
                <a:solidFill>
                  <a:srgbClr val="727273"/>
                </a:solidFill>
                <a:latin typeface="ＭＳゴシック"/>
              </a:rPr>
              <a:t>ヒトの成長のプロセスを振り返ったとき，乳幼児が寝返ったり，起き上がったり，</a:t>
            </a:r>
          </a:p>
          <a:p>
            <a:pPr algn="l"/>
            <a:r>
              <a:rPr lang="ja-JP" altLang="en-US" sz="1800" b="0" i="0" u="none" strike="noStrike" baseline="0" dirty="0">
                <a:solidFill>
                  <a:srgbClr val="848484"/>
                </a:solidFill>
                <a:latin typeface="ＭＳゴシック"/>
              </a:rPr>
              <a:t>立ち上がったり，歩いたりする動作能力を獲得するのは，「対象物に手を伸ばして</a:t>
            </a:r>
          </a:p>
          <a:p>
            <a:pPr algn="l"/>
            <a:r>
              <a:rPr lang="ja-JP" altLang="en-US" sz="1800" b="0" i="0" u="none" strike="noStrike" baseline="0" dirty="0">
                <a:solidFill>
                  <a:srgbClr val="727273"/>
                </a:solidFill>
                <a:latin typeface="ＭＳゴシック"/>
              </a:rPr>
              <a:t>把持し，それを口に運ぶ」という摂食行動に起因するきわめて原始的なモチベーショ</a:t>
            </a:r>
          </a:p>
          <a:p>
            <a:pPr algn="l"/>
            <a:r>
              <a:rPr lang="ja-JP" altLang="en-US" sz="1800" b="0" i="0" u="none" strike="noStrike" baseline="0" dirty="0">
                <a:solidFill>
                  <a:srgbClr val="727273"/>
                </a:solidFill>
                <a:latin typeface="ＭＳゴシック"/>
              </a:rPr>
              <a:t>ンによって， リーチ動作が誘発されることに端を発していると考えられる</a:t>
            </a:r>
            <a:r>
              <a:rPr lang="ja-JP" altLang="en-US" sz="1800" b="0" i="0" u="none" strike="noStrike" baseline="0" dirty="0">
                <a:solidFill>
                  <a:srgbClr val="9E9EA0"/>
                </a:solidFill>
                <a:latin typeface="ＭＳゴシック"/>
              </a:rPr>
              <a:t>。</a:t>
            </a:r>
            <a:r>
              <a:rPr lang="ja-JP" altLang="en-US" sz="1800" b="0" i="0" u="none" strike="noStrike" baseline="0" dirty="0">
                <a:solidFill>
                  <a:srgbClr val="848484"/>
                </a:solidFill>
                <a:latin typeface="ＭＳゴシック"/>
              </a:rPr>
              <a:t>上肢を</a:t>
            </a:r>
          </a:p>
          <a:p>
            <a:pPr algn="l"/>
            <a:r>
              <a:rPr lang="ja-JP" altLang="en-US" sz="1800" b="0" i="0" u="none" strike="noStrike" baseline="0" dirty="0">
                <a:solidFill>
                  <a:srgbClr val="727273"/>
                </a:solidFill>
                <a:latin typeface="ＭＳゴシック"/>
              </a:rPr>
              <a:t>対象物へ伸ばし手に取ろうとする反応が，肩甲骨の前方突出と休幹の回旋， さらに</a:t>
            </a:r>
          </a:p>
          <a:p>
            <a:pPr algn="l"/>
            <a:r>
              <a:rPr lang="ja-JP" altLang="en-US" sz="1800" b="0" i="0" u="none" strike="noStrike" baseline="0" dirty="0">
                <a:solidFill>
                  <a:srgbClr val="727273"/>
                </a:solidFill>
                <a:latin typeface="ＭＳゴシック"/>
              </a:rPr>
              <a:t>は</a:t>
            </a:r>
            <a:r>
              <a:rPr lang="en-US" altLang="ja-JP" sz="1800" b="0" i="0" u="none" strike="noStrike" baseline="0" dirty="0">
                <a:solidFill>
                  <a:srgbClr val="727273"/>
                </a:solidFill>
                <a:latin typeface="ＭＳゴシック"/>
              </a:rPr>
              <a:t>CPG</a:t>
            </a:r>
            <a:r>
              <a:rPr lang="ja-JP" altLang="en-US" sz="1800" b="0" i="0" u="none" strike="noStrike" baseline="0" dirty="0">
                <a:solidFill>
                  <a:srgbClr val="727273"/>
                </a:solidFill>
                <a:latin typeface="ＭＳゴシック"/>
              </a:rPr>
              <a:t>による両下肢における逆位相の運動を誘発し，寝返りや起き上がりといっ</a:t>
            </a:r>
          </a:p>
          <a:p>
            <a:pPr algn="l"/>
            <a:r>
              <a:rPr lang="ja-JP" altLang="en-US" sz="1800" b="0" i="0" u="none" strike="noStrike" baseline="0" dirty="0">
                <a:solidFill>
                  <a:srgbClr val="727273"/>
                </a:solidFill>
                <a:latin typeface="ＭＳゴシック"/>
              </a:rPr>
              <a:t>た動作へと発展する</a:t>
            </a:r>
            <a:r>
              <a:rPr lang="ja-JP" altLang="en-US" sz="1800" b="0" i="0" u="none" strike="noStrike" baseline="0" dirty="0">
                <a:solidFill>
                  <a:srgbClr val="9E9EA0"/>
                </a:solidFill>
                <a:latin typeface="ＭＳゴシック"/>
              </a:rPr>
              <a:t>。</a:t>
            </a:r>
            <a:endParaRPr kumimoji="1" lang="ja-JP" altLang="en-US" dirty="0"/>
          </a:p>
        </p:txBody>
      </p:sp>
    </p:spTree>
    <p:extLst>
      <p:ext uri="{BB962C8B-B14F-4D97-AF65-F5344CB8AC3E}">
        <p14:creationId xmlns:p14="http://schemas.microsoft.com/office/powerpoint/2010/main" val="1792948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86842E-2BE8-4BDE-BF94-C499D7A5FBD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42478CD-370B-4512-BADA-804A05714A83}"/>
              </a:ext>
            </a:extLst>
          </p:cNvPr>
          <p:cNvSpPr>
            <a:spLocks noGrp="1"/>
          </p:cNvSpPr>
          <p:nvPr>
            <p:ph idx="1"/>
          </p:nvPr>
        </p:nvSpPr>
        <p:spPr/>
        <p:txBody>
          <a:bodyPr/>
          <a:lstStyle/>
          <a:p>
            <a:pPr algn="l"/>
            <a:r>
              <a:rPr lang="ja-JP" altLang="en-US" sz="1800" b="0" i="0" u="none" strike="noStrike" baseline="0" dirty="0">
                <a:solidFill>
                  <a:srgbClr val="777777"/>
                </a:solidFill>
                <a:latin typeface="ＭＳゴシック"/>
              </a:rPr>
              <a:t>リーチ動作における出力方向は，肩関節と手関節を結ぶ方向である（ </a:t>
            </a:r>
            <a:r>
              <a:rPr lang="ja-JP" altLang="en-US" sz="1800" b="0" i="0" u="none" strike="noStrike" baseline="0" dirty="0">
                <a:solidFill>
                  <a:srgbClr val="F77810"/>
                </a:solidFill>
                <a:latin typeface="ＭＳゴシック"/>
              </a:rPr>
              <a:t>図</a:t>
            </a:r>
            <a:r>
              <a:rPr lang="en-US" altLang="ja-JP" sz="1800" b="0" i="0" u="none" strike="noStrike" baseline="0" dirty="0">
                <a:solidFill>
                  <a:srgbClr val="F77810"/>
                </a:solidFill>
                <a:latin typeface="ＭＳゴシック"/>
              </a:rPr>
              <a:t>18</a:t>
            </a:r>
            <a:r>
              <a:rPr lang="en-US" altLang="ja-JP" sz="1800" b="0" i="0" u="none" strike="noStrike" baseline="0" dirty="0">
                <a:solidFill>
                  <a:srgbClr val="8B8A8B"/>
                </a:solidFill>
                <a:latin typeface="ＭＳゴシック"/>
              </a:rPr>
              <a:t>)</a:t>
            </a:r>
            <a:r>
              <a:rPr lang="ja-JP" altLang="en-US" sz="1800" b="0" i="0" u="none" strike="noStrike" baseline="0" dirty="0">
                <a:solidFill>
                  <a:srgbClr val="A6A6A7"/>
                </a:solidFill>
                <a:latin typeface="ＭＳゴシック"/>
              </a:rPr>
              <a:t>。</a:t>
            </a:r>
            <a:r>
              <a:rPr lang="ja-JP" altLang="en-US" sz="1800" b="0" i="0" u="none" strike="noStrike" baseline="0" dirty="0">
                <a:solidFill>
                  <a:srgbClr val="8B8A8B"/>
                </a:solidFill>
                <a:latin typeface="ＭＳゴシック"/>
              </a:rPr>
              <a:t>そ</a:t>
            </a:r>
          </a:p>
          <a:p>
            <a:pPr algn="l"/>
            <a:r>
              <a:rPr lang="ja-JP" altLang="en-US" sz="1800" b="0" i="0" u="none" strike="noStrike" baseline="0" dirty="0">
                <a:solidFill>
                  <a:srgbClr val="777777"/>
                </a:solidFill>
                <a:latin typeface="ＭＳゴシック"/>
              </a:rPr>
              <a:t>の際に活動する筋群は，動作の初期段階では，手先を上腕に平行な方向へ動かすた</a:t>
            </a:r>
          </a:p>
          <a:p>
            <a:pPr algn="l"/>
            <a:r>
              <a:rPr lang="ja-JP" altLang="en-US" sz="1800" b="0" i="0" u="none" strike="noStrike" baseline="0" dirty="0">
                <a:solidFill>
                  <a:srgbClr val="777777"/>
                </a:solidFill>
                <a:latin typeface="ＭＳゴシック"/>
              </a:rPr>
              <a:t>め上腕二頭筋の二関節筋部が主動作筋として活動し，次いで，対象物へ向かって上</a:t>
            </a:r>
          </a:p>
          <a:p>
            <a:pPr algn="l"/>
            <a:r>
              <a:rPr lang="ja-JP" altLang="en-US" sz="1800" b="0" i="0" u="none" strike="noStrike" baseline="0" dirty="0">
                <a:solidFill>
                  <a:srgbClr val="777777"/>
                </a:solidFill>
                <a:latin typeface="ＭＳゴシック"/>
              </a:rPr>
              <a:t>肢を伸ばす段階では上腕三頭筋の二関節筋部と単関節筋部が主動作筋となって出力</a:t>
            </a:r>
          </a:p>
          <a:p>
            <a:pPr algn="l"/>
            <a:r>
              <a:rPr lang="ja-JP" altLang="en-US" sz="1800" b="0" i="0" u="none" strike="noStrike" baseline="0" dirty="0">
                <a:solidFill>
                  <a:srgbClr val="777777"/>
                </a:solidFill>
                <a:latin typeface="ＭＳゴシック"/>
              </a:rPr>
              <a:t>方向の制御が行われる</a:t>
            </a:r>
            <a:endParaRPr kumimoji="1" lang="ja-JP" altLang="en-US" dirty="0"/>
          </a:p>
        </p:txBody>
      </p:sp>
    </p:spTree>
    <p:extLst>
      <p:ext uri="{BB962C8B-B14F-4D97-AF65-F5344CB8AC3E}">
        <p14:creationId xmlns:p14="http://schemas.microsoft.com/office/powerpoint/2010/main" val="1483147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134708-AC8D-418C-9DC0-654B9818E0E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6EF8C1-F28F-49EC-ADD9-7BF3865685B7}"/>
              </a:ext>
            </a:extLst>
          </p:cNvPr>
          <p:cNvSpPr>
            <a:spLocks noGrp="1"/>
          </p:cNvSpPr>
          <p:nvPr>
            <p:ph idx="1"/>
          </p:nvPr>
        </p:nvSpPr>
        <p:spPr/>
        <p:txBody>
          <a:bodyPr/>
          <a:lstStyle/>
          <a:p>
            <a:pPr algn="l"/>
            <a:r>
              <a:rPr lang="ja-JP" altLang="en-US" sz="1800" b="0" i="0" u="none" strike="noStrike" baseline="0" dirty="0">
                <a:solidFill>
                  <a:srgbClr val="747475"/>
                </a:solidFill>
                <a:latin typeface="ＭＳゴシック"/>
              </a:rPr>
              <a:t>和物品を把持して</a:t>
            </a:r>
            <a:r>
              <a:rPr lang="ja-JP" altLang="en-US" sz="1800" b="0" i="0" u="none" strike="noStrike" baseline="0" dirty="0">
                <a:solidFill>
                  <a:srgbClr val="919192"/>
                </a:solidFill>
                <a:latin typeface="ＭＳゴシック"/>
              </a:rPr>
              <a:t>，</a:t>
            </a:r>
            <a:r>
              <a:rPr lang="ja-JP" altLang="en-US" sz="1800" b="0" i="0" u="none" strike="noStrike" baseline="0" dirty="0">
                <a:solidFill>
                  <a:srgbClr val="747475"/>
                </a:solidFill>
                <a:latin typeface="ＭＳゴシック"/>
              </a:rPr>
              <a:t>その物品を目標に向か</a:t>
            </a:r>
            <a:r>
              <a:rPr lang="ja-JP" altLang="en-US" sz="1800" b="0" i="0" u="none" strike="noStrike" baseline="0" dirty="0">
                <a:solidFill>
                  <a:srgbClr val="919192"/>
                </a:solidFill>
                <a:latin typeface="ＭＳゴシック"/>
              </a:rPr>
              <a:t>っ</a:t>
            </a:r>
            <a:r>
              <a:rPr lang="ja-JP" altLang="en-US" sz="1800" b="0" i="0" u="none" strike="noStrike" baseline="0" dirty="0">
                <a:solidFill>
                  <a:srgbClr val="747475"/>
                </a:solidFill>
                <a:latin typeface="ＭＳゴシック"/>
              </a:rPr>
              <a:t>て移動させて意味のある課題を行</a:t>
            </a:r>
          </a:p>
          <a:p>
            <a:pPr algn="l"/>
            <a:r>
              <a:rPr lang="ja-JP" altLang="en-US" sz="1800" b="0" i="0" u="none" strike="noStrike" baseline="0" dirty="0">
                <a:solidFill>
                  <a:srgbClr val="747475"/>
                </a:solidFill>
                <a:latin typeface="ＭＳゴシック"/>
              </a:rPr>
              <a:t>っことで， </a:t>
            </a:r>
            <a:r>
              <a:rPr lang="ja-JP" altLang="en-US" sz="1800" b="0" i="0" u="none" strike="noStrike" baseline="0" dirty="0">
                <a:solidFill>
                  <a:srgbClr val="626263"/>
                </a:solidFill>
                <a:latin typeface="ＭＳゴシック"/>
              </a:rPr>
              <a:t>リーチに必要な神経回路の賦活化を狙う</a:t>
            </a:r>
            <a:endParaRPr kumimoji="1" lang="ja-JP" altLang="en-US" dirty="0"/>
          </a:p>
        </p:txBody>
      </p:sp>
    </p:spTree>
    <p:extLst>
      <p:ext uri="{BB962C8B-B14F-4D97-AF65-F5344CB8AC3E}">
        <p14:creationId xmlns:p14="http://schemas.microsoft.com/office/powerpoint/2010/main" val="66465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2BE851-96C2-4CDD-88C4-CDC705B598A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7F4316D-BB28-4FE3-977E-8F9A3BC22851}"/>
              </a:ext>
            </a:extLst>
          </p:cNvPr>
          <p:cNvSpPr>
            <a:spLocks noGrp="1"/>
          </p:cNvSpPr>
          <p:nvPr>
            <p:ph idx="1"/>
          </p:nvPr>
        </p:nvSpPr>
        <p:spPr/>
        <p:txBody>
          <a:bodyPr/>
          <a:lstStyle/>
          <a:p>
            <a:pPr marL="0" indent="0" algn="l">
              <a:buNone/>
            </a:pPr>
            <a:r>
              <a:rPr lang="ja-JP" altLang="en-US" sz="1800" b="0" i="0" u="none" strike="noStrike" baseline="0" dirty="0">
                <a:solidFill>
                  <a:srgbClr val="828182"/>
                </a:solidFill>
                <a:latin typeface="ＭＳゴシック"/>
              </a:rPr>
              <a:t>正常な動作とはある部位から始まった運動が途切れることなく全身に波及し，</a:t>
            </a:r>
          </a:p>
          <a:p>
            <a:pPr marL="0" indent="0" algn="l">
              <a:buNone/>
            </a:pPr>
            <a:r>
              <a:rPr lang="ja-JP" altLang="en-US" sz="1800" b="0" i="0" u="none" strike="noStrike" baseline="0" dirty="0">
                <a:solidFill>
                  <a:srgbClr val="828182"/>
                </a:solidFill>
                <a:latin typeface="ＭＳゴシック"/>
              </a:rPr>
              <a:t>すべての体節が一連の運動の波及を阻害しないように連続して運動することである</a:t>
            </a:r>
            <a:r>
              <a:rPr lang="ja-JP" altLang="en-US" sz="1800" b="0" i="0" u="none" strike="noStrike" baseline="0" dirty="0">
                <a:solidFill>
                  <a:srgbClr val="B2B2B2"/>
                </a:solidFill>
                <a:latin typeface="ＭＳゴシック"/>
              </a:rPr>
              <a:t>。</a:t>
            </a:r>
          </a:p>
          <a:p>
            <a:pPr marL="0" indent="0" algn="l">
              <a:buNone/>
            </a:pPr>
            <a:r>
              <a:rPr lang="ja-JP" altLang="en-US" sz="1800" b="0" i="0" u="none" strike="noStrike" baseline="0" dirty="0">
                <a:solidFill>
                  <a:srgbClr val="828182"/>
                </a:solidFill>
                <a:latin typeface="ＭＳゴシック"/>
              </a:rPr>
              <a:t>基本動作時の体節間の運動の波及は，神経系による筋活動の協調，関節運動の連鎖</a:t>
            </a:r>
          </a:p>
          <a:p>
            <a:pPr marL="0" indent="0" algn="l">
              <a:buNone/>
            </a:pPr>
            <a:r>
              <a:rPr lang="ja-JP" altLang="en-US" sz="1800" b="0" i="0" u="none" strike="noStrike" baseline="0" dirty="0">
                <a:solidFill>
                  <a:srgbClr val="828182"/>
                </a:solidFill>
                <a:latin typeface="ＭＳゴシック"/>
              </a:rPr>
              <a:t>機構筋の走行の構造的な連続</a:t>
            </a:r>
            <a:r>
              <a:rPr lang="en-US" altLang="ja-JP" sz="1800" b="0" i="0" u="none" strike="noStrike" baseline="0" dirty="0">
                <a:solidFill>
                  <a:srgbClr val="828182"/>
                </a:solidFill>
                <a:latin typeface="ＭＳゴシック"/>
              </a:rPr>
              <a:t>l</a:t>
            </a:r>
            <a:r>
              <a:rPr lang="ja-JP" altLang="en-US" sz="1800" b="0" i="0" u="none" strike="noStrike" baseline="0" dirty="0">
                <a:solidFill>
                  <a:srgbClr val="828182"/>
                </a:solidFill>
                <a:latin typeface="ＭＳゴシック"/>
              </a:rPr>
              <a:t>生，脳や脊髄レベルでパターン化された運動制御な</a:t>
            </a:r>
          </a:p>
          <a:p>
            <a:pPr marL="0" indent="0" algn="l">
              <a:buNone/>
            </a:pPr>
            <a:r>
              <a:rPr lang="ja-JP" altLang="en-US" sz="1800" b="0" i="0" u="none" strike="noStrike" baseline="0" dirty="0">
                <a:solidFill>
                  <a:srgbClr val="828182"/>
                </a:solidFill>
                <a:latin typeface="ＭＳゴシック"/>
              </a:rPr>
              <a:t>どの比較的単純な制御機構によって生成されている</a:t>
            </a:r>
            <a:r>
              <a:rPr lang="ja-JP" altLang="en-US" sz="1800" b="0" i="0" u="none" strike="noStrike" baseline="0" dirty="0">
                <a:solidFill>
                  <a:srgbClr val="B2B2B2"/>
                </a:solidFill>
                <a:latin typeface="ＭＳゴシック"/>
              </a:rPr>
              <a:t>。</a:t>
            </a:r>
            <a:endParaRPr lang="en-US" altLang="ja-JP" sz="1800" b="0" i="0" u="none" strike="noStrike" baseline="0" dirty="0">
              <a:solidFill>
                <a:srgbClr val="B2B2B2"/>
              </a:solidFill>
              <a:latin typeface="ＭＳゴシック"/>
            </a:endParaRPr>
          </a:p>
          <a:p>
            <a:pPr algn="l"/>
            <a:r>
              <a:rPr lang="ja-JP" altLang="en-US" sz="1800" b="0" i="0" u="none" strike="noStrike" baseline="0" dirty="0">
                <a:solidFill>
                  <a:srgbClr val="757575"/>
                </a:solidFill>
                <a:latin typeface="ＭＳゴシック"/>
              </a:rPr>
              <a:t>動作を可能にする</a:t>
            </a:r>
          </a:p>
          <a:p>
            <a:pPr algn="l"/>
            <a:r>
              <a:rPr lang="ja-JP" altLang="en-US" sz="1800" b="0" i="0" u="none" strike="noStrike" baseline="0" dirty="0">
                <a:solidFill>
                  <a:srgbClr val="757575"/>
                </a:solidFill>
                <a:latin typeface="ＭＳゴシック"/>
              </a:rPr>
              <a:t>メカニズムの再獲得は．動作の全体的な文脈の範囲内で練習しなくては意味をなさ</a:t>
            </a:r>
          </a:p>
          <a:p>
            <a:pPr algn="l"/>
            <a:r>
              <a:rPr lang="ja-JP" altLang="en-US" sz="1800" b="0" i="0" u="none" strike="noStrike" baseline="0" dirty="0">
                <a:solidFill>
                  <a:srgbClr val="757575"/>
                </a:solidFill>
                <a:latin typeface="ＭＳゴシック"/>
              </a:rPr>
              <a:t>ない</a:t>
            </a:r>
            <a:r>
              <a:rPr lang="ja-JP" altLang="en-US" sz="1800" b="0" i="0" u="none" strike="noStrike" baseline="0" dirty="0">
                <a:solidFill>
                  <a:srgbClr val="A6A6A7"/>
                </a:solidFill>
                <a:latin typeface="ＭＳゴシック"/>
              </a:rPr>
              <a:t>。</a:t>
            </a:r>
            <a:r>
              <a:rPr lang="ja-JP" altLang="en-US" sz="1800" b="0" i="0" u="none" strike="noStrike" baseline="0" dirty="0">
                <a:solidFill>
                  <a:srgbClr val="757575"/>
                </a:solidFill>
                <a:latin typeface="ＭＳゴシック"/>
              </a:rPr>
              <a:t>そのため， まずは問題のある「動作のメカニズム」に対して機能改善を図り，</a:t>
            </a:r>
          </a:p>
          <a:p>
            <a:pPr algn="l"/>
            <a:r>
              <a:rPr lang="ja-JP" altLang="en-US" sz="1800" b="0" i="0" u="none" strike="noStrike" baseline="0" dirty="0">
                <a:solidFill>
                  <a:srgbClr val="757575"/>
                </a:solidFill>
                <a:latin typeface="ＭＳゴシック"/>
              </a:rPr>
              <a:t>次いでその「動作のメカニズム」の前後のメカニズムが連続して動作の部分として</a:t>
            </a:r>
          </a:p>
          <a:p>
            <a:pPr algn="l"/>
            <a:r>
              <a:rPr lang="ja-JP" altLang="en-US" sz="1800" b="0" i="0" u="none" strike="noStrike" baseline="0" dirty="0">
                <a:solidFill>
                  <a:srgbClr val="757575"/>
                </a:solidFill>
                <a:latin typeface="ＭＳゴシック"/>
              </a:rPr>
              <a:t>結合するように漸進的な練習を行う必要がある</a:t>
            </a:r>
            <a:endParaRPr kumimoji="1" lang="ja-JP" altLang="en-US" dirty="0"/>
          </a:p>
        </p:txBody>
      </p:sp>
    </p:spTree>
    <p:extLst>
      <p:ext uri="{BB962C8B-B14F-4D97-AF65-F5344CB8AC3E}">
        <p14:creationId xmlns:p14="http://schemas.microsoft.com/office/powerpoint/2010/main" val="3184721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5982AD-8B5F-431E-A3E2-C82B67102D4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CCDC24C-4368-4BAB-9026-606FCABE36EC}"/>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517924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70669D-0CFB-4609-8EFF-19D5D997146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626054EB-EA09-4E0D-B0A7-3410C86C8303}"/>
              </a:ext>
            </a:extLst>
          </p:cNvPr>
          <p:cNvSpPr>
            <a:spLocks noGrp="1"/>
          </p:cNvSpPr>
          <p:nvPr>
            <p:ph idx="1"/>
          </p:nvPr>
        </p:nvSpPr>
        <p:spPr/>
        <p:txBody>
          <a:bodyPr/>
          <a:lstStyle/>
          <a:p>
            <a:pPr algn="l"/>
            <a:r>
              <a:rPr lang="ja-JP" altLang="en-US" sz="1800" b="0" i="0" u="none" strike="noStrike" baseline="0" dirty="0">
                <a:solidFill>
                  <a:srgbClr val="817F81"/>
                </a:solidFill>
                <a:latin typeface="ＭＳゴシック"/>
              </a:rPr>
              <a:t>寝返り動作の第</a:t>
            </a:r>
            <a:r>
              <a:rPr lang="en-US" altLang="ja-JP" sz="1800" b="0" i="0" u="none" strike="noStrike" baseline="0" dirty="0">
                <a:solidFill>
                  <a:srgbClr val="817F81"/>
                </a:solidFill>
                <a:latin typeface="ＭＳ明朝"/>
              </a:rPr>
              <a:t>1</a:t>
            </a:r>
            <a:r>
              <a:rPr lang="ja-JP" altLang="en-US" sz="1800" b="0" i="0" u="none" strike="noStrike" baseline="0" dirty="0">
                <a:solidFill>
                  <a:srgbClr val="817F81"/>
                </a:solidFill>
                <a:latin typeface="ＭＳゴシック"/>
              </a:rPr>
              <a:t>相では，上側の上肢</a:t>
            </a:r>
            <a:r>
              <a:rPr lang="ja-JP" altLang="en-US" sz="1800" b="0" i="0" u="none" strike="noStrike" baseline="0" dirty="0">
                <a:solidFill>
                  <a:srgbClr val="9A9A9B"/>
                </a:solidFill>
                <a:latin typeface="ＭＳゴシック"/>
              </a:rPr>
              <a:t>（</a:t>
            </a:r>
            <a:r>
              <a:rPr lang="ja-JP" altLang="en-US" sz="1800" b="0" i="0" u="none" strike="noStrike" baseline="0" dirty="0">
                <a:solidFill>
                  <a:srgbClr val="817F81"/>
                </a:solidFill>
                <a:latin typeface="ＭＳゴシック"/>
              </a:rPr>
              <a:t>左側への寝返りでは右側の上肢</a:t>
            </a:r>
            <a:r>
              <a:rPr lang="ja-JP" altLang="en-US" sz="1800" b="0" i="0" u="none" strike="noStrike" baseline="0" dirty="0">
                <a:solidFill>
                  <a:srgbClr val="9A9A9B"/>
                </a:solidFill>
                <a:latin typeface="ＭＳゴシック"/>
              </a:rPr>
              <a:t>）</a:t>
            </a:r>
            <a:r>
              <a:rPr lang="ja-JP" altLang="en-US" sz="1800" b="0" i="0" u="none" strike="noStrike" baseline="0" dirty="0">
                <a:solidFill>
                  <a:srgbClr val="817F81"/>
                </a:solidFill>
                <a:latin typeface="ＭＳゴシック"/>
              </a:rPr>
              <a:t>が寝返る</a:t>
            </a:r>
          </a:p>
          <a:p>
            <a:pPr algn="l"/>
            <a:r>
              <a:rPr lang="ja-JP" altLang="en-US" sz="1800" b="0" i="0" u="none" strike="noStrike" baseline="0" dirty="0">
                <a:solidFill>
                  <a:srgbClr val="817F81"/>
                </a:solidFill>
                <a:latin typeface="ＭＳゴシック"/>
              </a:rPr>
              <a:t>側ヘリーチされるように，肩甲骨が前鋸筋の活動によ</a:t>
            </a:r>
            <a:r>
              <a:rPr lang="ja-JP" altLang="en-US" sz="1800" b="0" i="0" u="none" strike="noStrike" baseline="0" dirty="0">
                <a:solidFill>
                  <a:srgbClr val="9A9A9B"/>
                </a:solidFill>
                <a:latin typeface="ＭＳゴシック"/>
              </a:rPr>
              <a:t>っ</a:t>
            </a:r>
            <a:r>
              <a:rPr lang="ja-JP" altLang="en-US" sz="1800" b="0" i="0" u="none" strike="noStrike" baseline="0" dirty="0">
                <a:solidFill>
                  <a:srgbClr val="817F81"/>
                </a:solidFill>
                <a:latin typeface="ＭＳゴシック"/>
              </a:rPr>
              <a:t>て前方突出する</a:t>
            </a:r>
            <a:r>
              <a:rPr lang="ja-JP" altLang="en-US" sz="1800" b="0" i="0" u="none" strike="noStrike" baseline="0" dirty="0">
                <a:solidFill>
                  <a:srgbClr val="9A9A9B"/>
                </a:solidFill>
                <a:latin typeface="ＭＳゴシック"/>
              </a:rPr>
              <a:t>（</a:t>
            </a:r>
            <a:r>
              <a:rPr lang="ja-JP" altLang="en-US" sz="1800" b="0" i="0" u="none" strike="noStrike" baseline="0" dirty="0">
                <a:solidFill>
                  <a:srgbClr val="F7841E"/>
                </a:solidFill>
                <a:latin typeface="ＭＳゴシック"/>
              </a:rPr>
              <a:t>図</a:t>
            </a:r>
            <a:r>
              <a:rPr lang="en-US" altLang="ja-JP" sz="1800" b="0" i="0" u="none" strike="noStrike" baseline="0" dirty="0">
                <a:solidFill>
                  <a:srgbClr val="F7841E"/>
                </a:solidFill>
                <a:latin typeface="ＭＳゴシック"/>
              </a:rPr>
              <a:t>4</a:t>
            </a:r>
            <a:r>
              <a:rPr lang="en-US" altLang="ja-JP" sz="1800" b="0" i="0" u="none" strike="noStrike" baseline="0" dirty="0">
                <a:solidFill>
                  <a:srgbClr val="9A9A9B"/>
                </a:solidFill>
                <a:latin typeface="ＭＳゴシック"/>
              </a:rPr>
              <a:t>)</a:t>
            </a:r>
            <a:r>
              <a:rPr lang="ja-JP" altLang="en-US" sz="1800" b="0" i="0" u="none" strike="noStrike" baseline="0" dirty="0">
                <a:solidFill>
                  <a:srgbClr val="9A9A9B"/>
                </a:solidFill>
                <a:latin typeface="ＭＳゴシック"/>
              </a:rPr>
              <a:t>。</a:t>
            </a:r>
            <a:r>
              <a:rPr lang="ja-JP" altLang="en-US" sz="1800" b="0" i="0" u="none" strike="noStrike" baseline="0" dirty="0">
                <a:solidFill>
                  <a:srgbClr val="817F81"/>
                </a:solidFill>
                <a:latin typeface="ＭＳゴシック"/>
              </a:rPr>
              <a:t>こ</a:t>
            </a:r>
          </a:p>
          <a:p>
            <a:pPr algn="l"/>
            <a:r>
              <a:rPr lang="ja-JP" altLang="en-US" sz="1800" b="0" i="0" u="none" strike="noStrike" baseline="0" dirty="0">
                <a:solidFill>
                  <a:srgbClr val="817F81"/>
                </a:solidFill>
                <a:latin typeface="ＭＳゴシック"/>
              </a:rPr>
              <a:t>のとき肩甲骨には上肢の重醤を支えて空間上に保持する土台としての安定性も要</a:t>
            </a:r>
          </a:p>
          <a:p>
            <a:pPr algn="l"/>
            <a:r>
              <a:rPr lang="ja-JP" altLang="en-US" sz="1800" b="0" i="0" u="none" strike="noStrike" baseline="0" dirty="0">
                <a:solidFill>
                  <a:srgbClr val="817F81"/>
                </a:solidFill>
                <a:latin typeface="ＭＳゴシック"/>
              </a:rPr>
              <a:t>求されるが</a:t>
            </a:r>
            <a:r>
              <a:rPr lang="ja-JP" altLang="en-US" sz="1800" b="0" i="0" u="none" strike="noStrike" baseline="0" dirty="0">
                <a:solidFill>
                  <a:srgbClr val="9A9A9B"/>
                </a:solidFill>
                <a:latin typeface="ＭＳゴシック"/>
              </a:rPr>
              <a:t>，</a:t>
            </a:r>
            <a:r>
              <a:rPr lang="ja-JP" altLang="en-US" sz="1800" b="0" i="0" u="none" strike="noStrike" baseline="0" dirty="0">
                <a:solidFill>
                  <a:srgbClr val="817F81"/>
                </a:solidFill>
                <a:latin typeface="ＭＳゴシック"/>
              </a:rPr>
              <a:t>肩甲骨を表と裏から挟むように支える前鋸筋と僧帽筋中部線維がその</a:t>
            </a:r>
          </a:p>
          <a:p>
            <a:pPr algn="l"/>
            <a:r>
              <a:rPr lang="ja-JP" altLang="en-US" sz="1800" b="0" i="0" u="none" strike="noStrike" baseline="0" dirty="0">
                <a:solidFill>
                  <a:srgbClr val="817F81"/>
                </a:solidFill>
                <a:latin typeface="ＭＳゴシック"/>
              </a:rPr>
              <a:t>役割を果たす</a:t>
            </a:r>
            <a:r>
              <a:rPr lang="ja-JP" altLang="en-US" sz="1800" b="0" i="0" u="none" strike="noStrike" baseline="0" dirty="0">
                <a:solidFill>
                  <a:srgbClr val="ABABAB"/>
                </a:solidFill>
                <a:latin typeface="ＭＳゴシック"/>
              </a:rPr>
              <a:t>。</a:t>
            </a:r>
            <a:r>
              <a:rPr lang="ja-JP" altLang="en-US" sz="1800" b="0" i="0" u="none" strike="noStrike" baseline="0" dirty="0">
                <a:solidFill>
                  <a:srgbClr val="817F81"/>
                </a:solidFill>
                <a:latin typeface="ＭＳゴシック"/>
              </a:rPr>
              <a:t>前鋸筋が肩甲骨を前方へ，僧帽筋中部線維が肩甲骨を後方へ牽引し</a:t>
            </a:r>
          </a:p>
          <a:p>
            <a:pPr algn="l"/>
            <a:r>
              <a:rPr lang="ja-JP" altLang="en-US" sz="1800" b="0" i="0" u="none" strike="noStrike" baseline="0" dirty="0">
                <a:solidFill>
                  <a:srgbClr val="817F81"/>
                </a:solidFill>
                <a:latin typeface="ＭＳゴシック"/>
              </a:rPr>
              <a:t>た場合両筋の合力は肩甲骨を胸郭に押し付けて安定させる作用を有することにな</a:t>
            </a:r>
          </a:p>
          <a:p>
            <a:pPr algn="l"/>
            <a:r>
              <a:rPr lang="ja-JP" altLang="en-US" sz="1800" b="0" i="0" u="none" strike="noStrike" baseline="0" dirty="0">
                <a:solidFill>
                  <a:srgbClr val="817F81"/>
                </a:solidFill>
                <a:latin typeface="ＭＳゴシック"/>
              </a:rPr>
              <a:t>る</a:t>
            </a:r>
            <a:r>
              <a:rPr lang="ja-JP" altLang="en-US" sz="1800" b="0" i="0" u="none" strike="noStrike" baseline="0" dirty="0">
                <a:solidFill>
                  <a:srgbClr val="ABABAB"/>
                </a:solidFill>
                <a:latin typeface="ＭＳゴシック"/>
              </a:rPr>
              <a:t>。</a:t>
            </a:r>
          </a:p>
          <a:p>
            <a:pPr algn="l"/>
            <a:r>
              <a:rPr lang="ja-JP" altLang="en-US" sz="1800" b="0" i="0" u="none" strike="noStrike" baseline="0" dirty="0">
                <a:solidFill>
                  <a:srgbClr val="817F81"/>
                </a:solidFill>
                <a:latin typeface="ＭＳゴシック"/>
              </a:rPr>
              <a:t>寝返り動作の第</a:t>
            </a:r>
            <a:r>
              <a:rPr lang="en-US" altLang="ja-JP" sz="1800" b="0" i="0" u="none" strike="noStrike" baseline="0" dirty="0">
                <a:solidFill>
                  <a:srgbClr val="817F81"/>
                </a:solidFill>
                <a:latin typeface="ＭＳ明朝"/>
              </a:rPr>
              <a:t>2</a:t>
            </a:r>
            <a:r>
              <a:rPr lang="ja-JP" altLang="en-US" sz="1800" b="0" i="0" u="none" strike="noStrike" baseline="0" dirty="0">
                <a:solidFill>
                  <a:srgbClr val="817F81"/>
                </a:solidFill>
                <a:latin typeface="ＭＳゴシック"/>
              </a:rPr>
              <a:t>相では，床面に固定された</a:t>
            </a:r>
            <a:r>
              <a:rPr lang="ja-JP" altLang="en-US" sz="1800" b="0" i="0" u="none" strike="noStrike" baseline="0" dirty="0">
                <a:solidFill>
                  <a:srgbClr val="9A9A9B"/>
                </a:solidFill>
                <a:latin typeface="ＭＳゴシック"/>
              </a:rPr>
              <a:t>肩</a:t>
            </a:r>
            <a:r>
              <a:rPr lang="ja-JP" altLang="en-US" sz="1800" b="0" i="0" u="none" strike="noStrike" baseline="0" dirty="0">
                <a:solidFill>
                  <a:srgbClr val="817F81"/>
                </a:solidFill>
                <a:latin typeface="ＭＳゴシック"/>
              </a:rPr>
              <a:t>甲骨の上で胸郭が回旋して下側の</a:t>
            </a:r>
          </a:p>
          <a:p>
            <a:pPr algn="l"/>
            <a:r>
              <a:rPr lang="ja-JP" altLang="en-US" sz="1800" b="0" i="0" u="none" strike="noStrike" baseline="0" dirty="0">
                <a:solidFill>
                  <a:srgbClr val="817F81"/>
                </a:solidFill>
                <a:latin typeface="ＭＳゴシック"/>
              </a:rPr>
              <a:t>肩甲骨が前方突出した位悩に配悩される</a:t>
            </a:r>
            <a:r>
              <a:rPr lang="ja-JP" altLang="en-US" sz="1800" b="0" i="0" u="none" strike="noStrike" baseline="0" dirty="0">
                <a:solidFill>
                  <a:srgbClr val="9A9A9B"/>
                </a:solidFill>
                <a:latin typeface="ＭＳゴシック"/>
              </a:rPr>
              <a:t>（</a:t>
            </a:r>
            <a:r>
              <a:rPr lang="ja-JP" altLang="en-US" sz="1800" b="0" i="0" u="none" strike="noStrike" baseline="0" dirty="0">
                <a:solidFill>
                  <a:srgbClr val="F7841E"/>
                </a:solidFill>
                <a:latin typeface="ＭＳゴシック"/>
              </a:rPr>
              <a:t>図</a:t>
            </a:r>
            <a:r>
              <a:rPr lang="en-US" altLang="ja-JP" sz="1800" b="0" i="0" u="none" strike="noStrike" baseline="0" dirty="0">
                <a:solidFill>
                  <a:srgbClr val="F7841E"/>
                </a:solidFill>
                <a:latin typeface="ＭＳゴシック"/>
              </a:rPr>
              <a:t>Sa</a:t>
            </a:r>
            <a:r>
              <a:rPr lang="en-US" altLang="ja-JP" sz="1800" b="0" i="0" u="none" strike="noStrike" baseline="0" dirty="0">
                <a:solidFill>
                  <a:srgbClr val="9A9A9B"/>
                </a:solidFill>
                <a:latin typeface="ＭＳゴシック"/>
              </a:rPr>
              <a:t>)</a:t>
            </a:r>
            <a:r>
              <a:rPr lang="ja-JP" altLang="en-US" sz="1800" b="0" i="0" u="none" strike="noStrike" baseline="0" dirty="0">
                <a:solidFill>
                  <a:srgbClr val="9A9A9B"/>
                </a:solidFill>
                <a:latin typeface="ＭＳゴシック"/>
              </a:rPr>
              <a:t>。</a:t>
            </a:r>
            <a:r>
              <a:rPr lang="ja-JP" altLang="en-US" sz="1800" b="0" i="0" u="none" strike="noStrike" baseline="0" dirty="0">
                <a:solidFill>
                  <a:srgbClr val="817F81"/>
                </a:solidFill>
                <a:latin typeface="ＭＳゴシック"/>
              </a:rPr>
              <a:t>胸郭の回旋は上側の前鋸筋と菱</a:t>
            </a:r>
          </a:p>
          <a:p>
            <a:pPr algn="l"/>
            <a:r>
              <a:rPr lang="ja-JP" altLang="en-US" sz="1800" b="0" i="0" u="none" strike="noStrike" baseline="0" dirty="0">
                <a:solidFill>
                  <a:srgbClr val="817F81"/>
                </a:solidFill>
                <a:latin typeface="ＭＳゴシック"/>
              </a:rPr>
              <a:t>形筋，外腹斜筋の共同作用によ</a:t>
            </a:r>
            <a:r>
              <a:rPr lang="ja-JP" altLang="en-US" sz="1800" b="0" i="0" u="none" strike="noStrike" baseline="0" dirty="0">
                <a:solidFill>
                  <a:srgbClr val="9A9A9B"/>
                </a:solidFill>
                <a:latin typeface="ＭＳゴシック"/>
              </a:rPr>
              <a:t>っ</a:t>
            </a:r>
            <a:r>
              <a:rPr lang="ja-JP" altLang="en-US" sz="1800" b="0" i="0" u="none" strike="noStrike" baseline="0" dirty="0">
                <a:solidFill>
                  <a:srgbClr val="817F81"/>
                </a:solidFill>
                <a:latin typeface="ＭＳゴシック"/>
              </a:rPr>
              <a:t>て起こる</a:t>
            </a:r>
            <a:r>
              <a:rPr lang="ja-JP" altLang="en-US" sz="1800" b="0" i="0" u="none" strike="noStrike" baseline="0" dirty="0">
                <a:solidFill>
                  <a:srgbClr val="9A9A9B"/>
                </a:solidFill>
                <a:latin typeface="ＭＳゴシック"/>
              </a:rPr>
              <a:t>（</a:t>
            </a:r>
            <a:r>
              <a:rPr lang="ja-JP" altLang="en-US" sz="1800" b="0" i="0" u="none" strike="noStrike" baseline="0" dirty="0">
                <a:solidFill>
                  <a:srgbClr val="F7841E"/>
                </a:solidFill>
                <a:latin typeface="ＭＳゴシック"/>
              </a:rPr>
              <a:t>図</a:t>
            </a:r>
            <a:r>
              <a:rPr lang="en-US" altLang="ja-JP" sz="1800" b="0" i="0" u="none" strike="noStrike" baseline="0" dirty="0">
                <a:solidFill>
                  <a:srgbClr val="F7841E"/>
                </a:solidFill>
                <a:latin typeface="ＭＳゴシック"/>
              </a:rPr>
              <a:t>Sb</a:t>
            </a:r>
            <a:endParaRPr kumimoji="1" lang="ja-JP" altLang="en-US" dirty="0"/>
          </a:p>
        </p:txBody>
      </p:sp>
      <p:pic>
        <p:nvPicPr>
          <p:cNvPr id="5" name="図 4">
            <a:extLst>
              <a:ext uri="{FF2B5EF4-FFF2-40B4-BE49-F238E27FC236}">
                <a16:creationId xmlns:a16="http://schemas.microsoft.com/office/drawing/2014/main" id="{6111274B-78B4-44CA-9AD2-938949AE57FE}"/>
              </a:ext>
            </a:extLst>
          </p:cNvPr>
          <p:cNvPicPr>
            <a:picLocks noChangeAspect="1"/>
          </p:cNvPicPr>
          <p:nvPr/>
        </p:nvPicPr>
        <p:blipFill>
          <a:blip r:embed="rId2"/>
          <a:stretch>
            <a:fillRect/>
          </a:stretch>
        </p:blipFill>
        <p:spPr>
          <a:xfrm>
            <a:off x="3520807" y="0"/>
            <a:ext cx="5150386" cy="6858000"/>
          </a:xfrm>
          <a:prstGeom prst="rect">
            <a:avLst/>
          </a:prstGeom>
        </p:spPr>
      </p:pic>
    </p:spTree>
    <p:extLst>
      <p:ext uri="{BB962C8B-B14F-4D97-AF65-F5344CB8AC3E}">
        <p14:creationId xmlns:p14="http://schemas.microsoft.com/office/powerpoint/2010/main" val="2950843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EB40EB-E306-4189-985C-2CD0D3545FF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24AB314-7774-4EFD-93C2-254426FDDD57}"/>
              </a:ext>
            </a:extLst>
          </p:cNvPr>
          <p:cNvSpPr>
            <a:spLocks noGrp="1"/>
          </p:cNvSpPr>
          <p:nvPr>
            <p:ph idx="1"/>
          </p:nvPr>
        </p:nvSpPr>
        <p:spPr/>
        <p:txBody>
          <a:bodyPr/>
          <a:lstStyle/>
          <a:p>
            <a:pPr algn="l"/>
            <a:r>
              <a:rPr lang="ja-JP" altLang="en-US" sz="1800" b="0" i="0" u="none" strike="noStrike" baseline="0" dirty="0">
                <a:solidFill>
                  <a:srgbClr val="5C5B5C"/>
                </a:solidFill>
                <a:latin typeface="ＭＳゴシック"/>
              </a:rPr>
              <a:t>胸椎部が回旋するためには肋骨の可動性が必要である</a:t>
            </a:r>
            <a:r>
              <a:rPr lang="ja-JP" altLang="en-US" sz="1800" b="0" i="0" u="none" strike="noStrike" baseline="0" dirty="0">
                <a:solidFill>
                  <a:srgbClr val="9A999A"/>
                </a:solidFill>
                <a:latin typeface="ＭＳゴシック"/>
              </a:rPr>
              <a:t>。</a:t>
            </a:r>
            <a:r>
              <a:rPr lang="ja-JP" altLang="en-US" sz="1800" b="0" i="0" u="none" strike="noStrike" baseline="0" dirty="0">
                <a:solidFill>
                  <a:srgbClr val="6D6D6E"/>
                </a:solidFill>
                <a:latin typeface="ＭＳゴシック"/>
              </a:rPr>
              <a:t>肋骨の可動性は肋間筋や，</a:t>
            </a:r>
          </a:p>
          <a:p>
            <a:pPr algn="l"/>
            <a:r>
              <a:rPr lang="ja-JP" altLang="en-US" sz="1800" b="0" i="0" u="none" strike="noStrike" baseline="0" dirty="0">
                <a:solidFill>
                  <a:srgbClr val="6D6D6E"/>
                </a:solidFill>
                <a:latin typeface="ＭＳゴシック"/>
              </a:rPr>
              <a:t>肋骨をまたいで付着する筋群</a:t>
            </a:r>
            <a:r>
              <a:rPr lang="ja-JP" altLang="en-US" sz="1800" b="0" i="0" u="none" strike="noStrike" baseline="0" dirty="0">
                <a:solidFill>
                  <a:srgbClr val="898584"/>
                </a:solidFill>
                <a:latin typeface="ＭＳゴシック"/>
              </a:rPr>
              <a:t>（</a:t>
            </a:r>
            <a:r>
              <a:rPr lang="ja-JP" altLang="en-US" sz="1800" b="0" i="0" u="none" strike="noStrike" baseline="0" dirty="0">
                <a:solidFill>
                  <a:srgbClr val="F8780E"/>
                </a:solidFill>
                <a:latin typeface="ＭＳゴシック"/>
              </a:rPr>
              <a:t>表</a:t>
            </a:r>
            <a:r>
              <a:rPr lang="en-US" altLang="ja-JP" sz="1800" b="0" i="0" u="none" strike="noStrike" baseline="0" dirty="0">
                <a:solidFill>
                  <a:srgbClr val="F8780E"/>
                </a:solidFill>
                <a:latin typeface="ＭＳゴシック"/>
              </a:rPr>
              <a:t>2</a:t>
            </a:r>
            <a:r>
              <a:rPr lang="en-US" altLang="ja-JP" sz="1800" b="0" i="0" u="none" strike="noStrike" baseline="0" dirty="0">
                <a:solidFill>
                  <a:srgbClr val="898584"/>
                </a:solidFill>
                <a:latin typeface="ＭＳゴシック"/>
              </a:rPr>
              <a:t>)</a:t>
            </a:r>
            <a:r>
              <a:rPr lang="ja-JP" altLang="en-US" sz="1800" b="0" i="0" u="none" strike="noStrike" baseline="0" dirty="0">
                <a:solidFill>
                  <a:srgbClr val="6D6D6E"/>
                </a:solidFill>
                <a:latin typeface="ＭＳゴシック"/>
              </a:rPr>
              <a:t>の伸張性に影饗を受ける</a:t>
            </a:r>
            <a:r>
              <a:rPr lang="ja-JP" altLang="en-US" sz="1800" b="0" i="0" u="none" strike="noStrike" baseline="0" dirty="0">
                <a:solidFill>
                  <a:srgbClr val="9A999A"/>
                </a:solidFill>
                <a:latin typeface="ＭＳゴシック"/>
              </a:rPr>
              <a:t>。</a:t>
            </a:r>
            <a:r>
              <a:rPr lang="ja-JP" altLang="en-US" sz="1800" b="0" i="0" u="none" strike="noStrike" baseline="0" dirty="0">
                <a:solidFill>
                  <a:srgbClr val="6D6D6E"/>
                </a:solidFill>
                <a:latin typeface="ＭＳゴシック"/>
              </a:rPr>
              <a:t>これらの筋群の伸張</a:t>
            </a:r>
          </a:p>
          <a:p>
            <a:pPr algn="l"/>
            <a:r>
              <a:rPr lang="ja-JP" altLang="en-US" sz="1800" b="0" i="0" u="none" strike="noStrike" baseline="0" dirty="0">
                <a:solidFill>
                  <a:srgbClr val="6D6D6E"/>
                </a:solidFill>
                <a:latin typeface="ＭＳゴシック"/>
              </a:rPr>
              <a:t>性が低下すると肋骨の可動性が低下し．結果的に胸椎の可動性に制限が生じる</a:t>
            </a:r>
            <a:r>
              <a:rPr lang="ja-JP" altLang="en-US" sz="1800" b="0" i="0" u="none" strike="noStrike" baseline="0" dirty="0">
                <a:solidFill>
                  <a:srgbClr val="9A999A"/>
                </a:solidFill>
                <a:latin typeface="ＭＳゴシック"/>
              </a:rPr>
              <a:t>。</a:t>
            </a:r>
            <a:endParaRPr kumimoji="1" lang="ja-JP" altLang="en-US" dirty="0"/>
          </a:p>
        </p:txBody>
      </p:sp>
      <p:pic>
        <p:nvPicPr>
          <p:cNvPr id="5" name="図 4">
            <a:extLst>
              <a:ext uri="{FF2B5EF4-FFF2-40B4-BE49-F238E27FC236}">
                <a16:creationId xmlns:a16="http://schemas.microsoft.com/office/drawing/2014/main" id="{E1DD3902-45F8-4C6B-AE14-3A275B7D0A44}"/>
              </a:ext>
            </a:extLst>
          </p:cNvPr>
          <p:cNvPicPr>
            <a:picLocks noChangeAspect="1"/>
          </p:cNvPicPr>
          <p:nvPr/>
        </p:nvPicPr>
        <p:blipFill>
          <a:blip r:embed="rId2"/>
          <a:stretch>
            <a:fillRect/>
          </a:stretch>
        </p:blipFill>
        <p:spPr>
          <a:xfrm>
            <a:off x="3286125" y="957262"/>
            <a:ext cx="5619750" cy="4943475"/>
          </a:xfrm>
          <a:prstGeom prst="rect">
            <a:avLst/>
          </a:prstGeom>
        </p:spPr>
      </p:pic>
    </p:spTree>
    <p:extLst>
      <p:ext uri="{BB962C8B-B14F-4D97-AF65-F5344CB8AC3E}">
        <p14:creationId xmlns:p14="http://schemas.microsoft.com/office/powerpoint/2010/main" val="3202430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D74F0C-210B-4CE1-B78A-5745C4931CD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A3B34E4-31EB-435D-86E2-ECD9E2E5F5BB}"/>
              </a:ext>
            </a:extLst>
          </p:cNvPr>
          <p:cNvSpPr>
            <a:spLocks noGrp="1"/>
          </p:cNvSpPr>
          <p:nvPr>
            <p:ph idx="1"/>
          </p:nvPr>
        </p:nvSpPr>
        <p:spPr/>
        <p:txBody>
          <a:bodyPr/>
          <a:lstStyle/>
          <a:p>
            <a:pPr algn="l"/>
            <a:r>
              <a:rPr lang="ja-JP" altLang="en-US" sz="1800" b="0" i="0" u="none" strike="noStrike" baseline="0" dirty="0">
                <a:solidFill>
                  <a:srgbClr val="7E7D7E"/>
                </a:solidFill>
                <a:latin typeface="ＭＳゴシック"/>
              </a:rPr>
              <a:t>寝返り動作における脊柱の回旋運動は，胸椎部で生じる</a:t>
            </a:r>
            <a:r>
              <a:rPr lang="ja-JP" altLang="en-US" sz="1800" b="0" i="0" u="none" strike="noStrike" baseline="0" dirty="0">
                <a:solidFill>
                  <a:srgbClr val="AFAFAF"/>
                </a:solidFill>
                <a:latin typeface="ＭＳゴシック"/>
              </a:rPr>
              <a:t>。</a:t>
            </a:r>
            <a:r>
              <a:rPr lang="ja-JP" altLang="en-US" sz="1800" b="0" i="0" u="none" strike="noStrike" baseline="0" dirty="0">
                <a:solidFill>
                  <a:srgbClr val="7E7D7E"/>
                </a:solidFill>
                <a:latin typeface="ＭＳゴシック"/>
              </a:rPr>
              <a:t>寝返り動作時に胸椎に</a:t>
            </a:r>
          </a:p>
          <a:p>
            <a:pPr algn="l"/>
            <a:r>
              <a:rPr lang="ja-JP" altLang="en-US" sz="1800" b="0" i="0" u="none" strike="noStrike" baseline="0" dirty="0">
                <a:solidFill>
                  <a:srgbClr val="7E7D7E"/>
                </a:solidFill>
                <a:latin typeface="ＭＳゴシック"/>
              </a:rPr>
              <a:t>求められる回旋可動範囲は肩甲骨の前方突出と胸椎の屈曲と回旋の複合運動によ</a:t>
            </a:r>
            <a:r>
              <a:rPr lang="ja-JP" altLang="en-US" sz="1800" b="0" i="0" u="none" strike="noStrike" baseline="0" dirty="0">
                <a:solidFill>
                  <a:srgbClr val="9A9A9A"/>
                </a:solidFill>
                <a:latin typeface="ＭＳゴシック"/>
              </a:rPr>
              <a:t>っ</a:t>
            </a:r>
          </a:p>
          <a:p>
            <a:pPr algn="l"/>
            <a:r>
              <a:rPr lang="ja-JP" altLang="en-US" sz="1800" b="0" i="0" u="none" strike="noStrike" baseline="0" dirty="0">
                <a:solidFill>
                  <a:srgbClr val="7E7D7E"/>
                </a:solidFill>
                <a:latin typeface="ＭＳゴシック"/>
              </a:rPr>
              <a:t>て，寝返りの際に上側の肩が下側の</a:t>
            </a:r>
            <a:r>
              <a:rPr lang="ja-JP" altLang="en-US" sz="1800" b="0" i="0" u="none" strike="noStrike" baseline="0" dirty="0">
                <a:solidFill>
                  <a:srgbClr val="9A9A9A"/>
                </a:solidFill>
                <a:latin typeface="ＭＳゴシック"/>
              </a:rPr>
              <a:t>肩</a:t>
            </a:r>
            <a:r>
              <a:rPr lang="ja-JP" altLang="en-US" sz="1800" b="0" i="0" u="none" strike="noStrike" baseline="0" dirty="0">
                <a:solidFill>
                  <a:srgbClr val="7E7D7E"/>
                </a:solidFill>
                <a:latin typeface="ＭＳゴシック"/>
              </a:rPr>
              <a:t>の上に配列できる程度の可動性が必要となる</a:t>
            </a:r>
            <a:r>
              <a:rPr lang="ja-JP" altLang="en-US" sz="1800" b="0" i="0" u="none" strike="noStrike" baseline="0" dirty="0">
                <a:solidFill>
                  <a:srgbClr val="AFAFAF"/>
                </a:solidFill>
                <a:latin typeface="ＭＳゴシック"/>
              </a:rPr>
              <a:t>。</a:t>
            </a:r>
          </a:p>
          <a:p>
            <a:pPr algn="l"/>
            <a:r>
              <a:rPr lang="ja-JP" altLang="en-US" sz="1800" b="0" i="0" u="none" strike="noStrike" baseline="0" dirty="0">
                <a:solidFill>
                  <a:srgbClr val="7E7D7E"/>
                </a:solidFill>
                <a:latin typeface="ＭＳゴシック"/>
              </a:rPr>
              <a:t>胸椎の運動と肋骨の運動との間にはリズムが存在する</a:t>
            </a:r>
            <a:r>
              <a:rPr lang="en-US" altLang="ja-JP" sz="1800" b="0" i="0" u="none" strike="noStrike" baseline="0" dirty="0">
                <a:solidFill>
                  <a:srgbClr val="7E7D7E"/>
                </a:solidFill>
                <a:latin typeface="ＭＳゴシック"/>
              </a:rPr>
              <a:t>1</a:t>
            </a:r>
            <a:r>
              <a:rPr lang="en-US" altLang="ja-JP" sz="1800" b="0" i="0" u="none" strike="noStrike" baseline="0" dirty="0">
                <a:solidFill>
                  <a:srgbClr val="9A9A9A"/>
                </a:solidFill>
                <a:latin typeface="ＭＳゴシック"/>
              </a:rPr>
              <a:t>8)</a:t>
            </a:r>
            <a:r>
              <a:rPr lang="ja-JP" altLang="en-US" sz="1800" b="0" i="0" u="none" strike="noStrike" baseline="0" dirty="0">
                <a:solidFill>
                  <a:srgbClr val="9A9A9A"/>
                </a:solidFill>
                <a:latin typeface="ＭＳゴシック"/>
              </a:rPr>
              <a:t>。</a:t>
            </a:r>
            <a:r>
              <a:rPr lang="ja-JP" altLang="en-US" sz="1800" b="0" i="0" u="none" strike="noStrike" baseline="0" dirty="0">
                <a:solidFill>
                  <a:srgbClr val="7E7D7E"/>
                </a:solidFill>
                <a:latin typeface="ＭＳゴシック"/>
              </a:rPr>
              <a:t>胸椎が回旋するときに</a:t>
            </a:r>
          </a:p>
          <a:p>
            <a:pPr algn="l"/>
            <a:r>
              <a:rPr lang="ja-JP" altLang="en-US" sz="1800" b="0" i="0" u="none" strike="noStrike" baseline="0" dirty="0">
                <a:solidFill>
                  <a:srgbClr val="7E7D7E"/>
                </a:solidFill>
                <a:latin typeface="ＭＳゴシック"/>
              </a:rPr>
              <a:t>は，回旋する側の肋骨が後方へ軸回旋し反対側の肋骨は前方へ軸回旋をする</a:t>
            </a:r>
            <a:r>
              <a:rPr lang="en-US" altLang="ja-JP" sz="1800" b="0" i="0" u="none" strike="noStrike" baseline="0" dirty="0">
                <a:solidFill>
                  <a:srgbClr val="7E7D7E"/>
                </a:solidFill>
                <a:latin typeface="ＭＳゴシック"/>
              </a:rPr>
              <a:t>1</a:t>
            </a:r>
            <a:r>
              <a:rPr lang="en-US" altLang="ja-JP" sz="1800" b="0" i="0" u="none" strike="noStrike" baseline="0" dirty="0">
                <a:solidFill>
                  <a:srgbClr val="9A9A9A"/>
                </a:solidFill>
                <a:latin typeface="ＭＳゴシック"/>
              </a:rPr>
              <a:t>8)</a:t>
            </a:r>
            <a:r>
              <a:rPr lang="ja-JP" altLang="en-US" sz="1800" b="0" i="0" u="none" strike="noStrike" baseline="0" dirty="0">
                <a:solidFill>
                  <a:srgbClr val="9A9A9A"/>
                </a:solidFill>
                <a:latin typeface="ＭＳゴシック"/>
              </a:rPr>
              <a:t>。</a:t>
            </a:r>
            <a:r>
              <a:rPr lang="ja-JP" altLang="en-US" sz="1800" b="0" i="0" u="none" strike="noStrike" baseline="0" dirty="0">
                <a:solidFill>
                  <a:srgbClr val="7E7D7E"/>
                </a:solidFill>
                <a:latin typeface="ＭＳゴシック"/>
              </a:rPr>
              <a:t>つ</a:t>
            </a:r>
          </a:p>
          <a:p>
            <a:pPr algn="l"/>
            <a:r>
              <a:rPr lang="ja-JP" altLang="en-US" sz="1800" b="0" i="0" u="none" strike="noStrike" baseline="0" dirty="0">
                <a:solidFill>
                  <a:srgbClr val="7E7D7E"/>
                </a:solidFill>
                <a:latin typeface="ＭＳゴシック"/>
              </a:rPr>
              <a:t>まり，寝返りをする際には，下になる側の肋骨が後方回旋し，上になる側の肋骨が</a:t>
            </a:r>
          </a:p>
          <a:p>
            <a:pPr algn="l"/>
            <a:r>
              <a:rPr lang="ja-JP" altLang="en-US" sz="1800" b="0" i="0" u="none" strike="noStrike" baseline="0" dirty="0">
                <a:solidFill>
                  <a:srgbClr val="7E7D7E"/>
                </a:solidFill>
                <a:latin typeface="ＭＳゴシック"/>
              </a:rPr>
              <a:t>前方回旋するということである</a:t>
            </a:r>
            <a:r>
              <a:rPr lang="ja-JP" altLang="en-US" sz="1800" b="0" i="0" u="none" strike="noStrike" baseline="0" dirty="0">
                <a:solidFill>
                  <a:srgbClr val="9A9A9A"/>
                </a:solidFill>
                <a:latin typeface="ＭＳゴシック"/>
              </a:rPr>
              <a:t>（</a:t>
            </a:r>
            <a:r>
              <a:rPr lang="ja-JP" altLang="en-US" sz="1800" b="0" i="0" u="none" strike="noStrike" baseline="0" dirty="0">
                <a:solidFill>
                  <a:srgbClr val="F67D21"/>
                </a:solidFill>
                <a:latin typeface="ＭＳゴシック"/>
              </a:rPr>
              <a:t>図</a:t>
            </a:r>
            <a:r>
              <a:rPr lang="en-US" altLang="ja-JP" sz="1800" b="0" i="0" u="none" strike="noStrike" baseline="0" dirty="0">
                <a:solidFill>
                  <a:srgbClr val="F67D21"/>
                </a:solidFill>
                <a:latin typeface="ＭＳゴシック"/>
              </a:rPr>
              <a:t>43</a:t>
            </a:r>
            <a:r>
              <a:rPr lang="en-US" altLang="ja-JP" sz="1800" b="0" i="0" u="none" strike="noStrike" baseline="0" dirty="0">
                <a:solidFill>
                  <a:srgbClr val="9A9A9A"/>
                </a:solidFill>
                <a:latin typeface="ＭＳゴシック"/>
              </a:rPr>
              <a:t>)</a:t>
            </a:r>
            <a:r>
              <a:rPr lang="ja-JP" altLang="en-US" sz="1800" b="0" i="0" u="none" strike="noStrike" baseline="0" dirty="0">
                <a:solidFill>
                  <a:srgbClr val="9A9A9A"/>
                </a:solidFill>
                <a:latin typeface="ＭＳゴシック"/>
              </a:rPr>
              <a:t>。</a:t>
            </a:r>
            <a:r>
              <a:rPr lang="ja-JP" altLang="en-US" sz="1800" b="0" i="0" u="none" strike="noStrike" baseline="0" dirty="0">
                <a:solidFill>
                  <a:srgbClr val="7E7D7E"/>
                </a:solidFill>
                <a:latin typeface="ＭＳゴシック"/>
              </a:rPr>
              <a:t>胸郭を操作して胸椎の回旋を誘導する際</a:t>
            </a:r>
          </a:p>
          <a:p>
            <a:pPr algn="l"/>
            <a:r>
              <a:rPr lang="ja-JP" altLang="en-US" sz="1800" b="0" i="0" u="none" strike="noStrike" baseline="0" dirty="0">
                <a:solidFill>
                  <a:srgbClr val="7E7D7E"/>
                </a:solidFill>
                <a:latin typeface="ＭＳゴシック"/>
              </a:rPr>
              <a:t>にはこの運動リズムを同時に誘導することが重要である</a:t>
            </a:r>
            <a:r>
              <a:rPr lang="ja-JP" altLang="en-US" sz="1800" b="0" i="0" u="none" strike="noStrike" baseline="0" dirty="0">
                <a:solidFill>
                  <a:srgbClr val="AFAFAF"/>
                </a:solidFill>
                <a:latin typeface="ＭＳゴシック"/>
              </a:rPr>
              <a:t>。</a:t>
            </a:r>
            <a:endParaRPr kumimoji="1" lang="ja-JP" altLang="en-US" dirty="0"/>
          </a:p>
        </p:txBody>
      </p:sp>
    </p:spTree>
    <p:extLst>
      <p:ext uri="{BB962C8B-B14F-4D97-AF65-F5344CB8AC3E}">
        <p14:creationId xmlns:p14="http://schemas.microsoft.com/office/powerpoint/2010/main" val="33743421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553B9-6275-40DF-B9FF-34C5DEA3A80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CD1C125-ED7B-4FFA-99C5-67E859BF45B2}"/>
              </a:ext>
            </a:extLst>
          </p:cNvPr>
          <p:cNvSpPr>
            <a:spLocks noGrp="1"/>
          </p:cNvSpPr>
          <p:nvPr>
            <p:ph idx="1"/>
          </p:nvPr>
        </p:nvSpPr>
        <p:spPr/>
        <p:txBody>
          <a:bodyPr/>
          <a:lstStyle/>
          <a:p>
            <a:pPr algn="l"/>
            <a:r>
              <a:rPr lang="ja-JP" altLang="en-US" sz="1800" b="0" i="0" u="none" strike="noStrike" baseline="0" dirty="0">
                <a:solidFill>
                  <a:srgbClr val="747374"/>
                </a:solidFill>
                <a:latin typeface="ＭＳゴシック"/>
              </a:rPr>
              <a:t>寝返り動作時の腹斜筋群の活動は，第</a:t>
            </a:r>
            <a:r>
              <a:rPr lang="en-US" altLang="ja-JP" sz="1800" b="0" i="0" u="none" strike="noStrike" baseline="0" dirty="0">
                <a:solidFill>
                  <a:srgbClr val="747374"/>
                </a:solidFill>
                <a:latin typeface="ＭＳゴシック"/>
              </a:rPr>
              <a:t>2</a:t>
            </a:r>
            <a:r>
              <a:rPr lang="ja-JP" altLang="en-US" sz="1800" b="0" i="0" u="none" strike="noStrike" baseline="0" dirty="0">
                <a:solidFill>
                  <a:srgbClr val="747374"/>
                </a:solidFill>
                <a:latin typeface="ＭＳゴシック"/>
              </a:rPr>
              <a:t>相と</a:t>
            </a:r>
            <a:r>
              <a:rPr lang="en-US" altLang="ja-JP" sz="1800" b="0" i="0" u="none" strike="noStrike" baseline="0" dirty="0">
                <a:solidFill>
                  <a:srgbClr val="747374"/>
                </a:solidFill>
                <a:latin typeface="ＭＳゴシック"/>
              </a:rPr>
              <a:t>3</a:t>
            </a:r>
            <a:r>
              <a:rPr lang="ja-JP" altLang="en-US" sz="1800" b="0" i="0" u="none" strike="noStrike" baseline="0" dirty="0">
                <a:solidFill>
                  <a:srgbClr val="747374"/>
                </a:solidFill>
                <a:latin typeface="ＭＳゴシック"/>
              </a:rPr>
              <a:t>相とでその作用が逆転する</a:t>
            </a:r>
            <a:r>
              <a:rPr lang="ja-JP" altLang="en-US" sz="1800" b="0" i="0" u="none" strike="noStrike" baseline="0" dirty="0">
                <a:solidFill>
                  <a:srgbClr val="A5A5A6"/>
                </a:solidFill>
                <a:latin typeface="ＭＳゴシック"/>
              </a:rPr>
              <a:t>。</a:t>
            </a:r>
            <a:r>
              <a:rPr lang="ja-JP" altLang="en-US" sz="1800" b="0" i="0" u="none" strike="noStrike" baseline="0" dirty="0">
                <a:solidFill>
                  <a:srgbClr val="747374"/>
                </a:solidFill>
                <a:latin typeface="ＭＳゴシック"/>
              </a:rPr>
              <a:t>第</a:t>
            </a:r>
            <a:r>
              <a:rPr lang="en-US" altLang="ja-JP" sz="1800" b="0" i="0" u="none" strike="noStrike" baseline="0" dirty="0">
                <a:solidFill>
                  <a:srgbClr val="747374"/>
                </a:solidFill>
                <a:latin typeface="ＭＳゴシック"/>
              </a:rPr>
              <a:t>2</a:t>
            </a:r>
          </a:p>
          <a:p>
            <a:pPr algn="l"/>
            <a:r>
              <a:rPr lang="ja-JP" altLang="en-US" sz="1800" b="0" i="0" u="none" strike="noStrike" baseline="0" dirty="0">
                <a:solidFill>
                  <a:srgbClr val="747374"/>
                </a:solidFill>
                <a:latin typeface="ＭＳゴシック"/>
              </a:rPr>
              <a:t>相では上側の外腹斜筋と下側の内腹斜筋が，第</a:t>
            </a:r>
            <a:r>
              <a:rPr lang="en-US" altLang="ja-JP" sz="1800" b="0" i="0" u="none" strike="noStrike" baseline="0" dirty="0">
                <a:solidFill>
                  <a:srgbClr val="747374"/>
                </a:solidFill>
                <a:latin typeface="ＭＳゴシック"/>
              </a:rPr>
              <a:t>3</a:t>
            </a:r>
            <a:r>
              <a:rPr lang="ja-JP" altLang="en-US" sz="1800" b="0" i="0" u="none" strike="noStrike" baseline="0" dirty="0">
                <a:solidFill>
                  <a:srgbClr val="747374"/>
                </a:solidFill>
                <a:latin typeface="ＭＳゴシック"/>
              </a:rPr>
              <a:t>相では上側の内腹斜筋と下側の外</a:t>
            </a:r>
          </a:p>
          <a:p>
            <a:pPr algn="l"/>
            <a:r>
              <a:rPr lang="ja-JP" altLang="en-US" sz="1800" b="0" i="0" u="none" strike="noStrike" baseline="0" dirty="0">
                <a:solidFill>
                  <a:srgbClr val="747374"/>
                </a:solidFill>
                <a:latin typeface="ＭＳゴシック"/>
              </a:rPr>
              <a:t>腹斜筋がペアとなって体軸内回旋を起こす</a:t>
            </a:r>
            <a:r>
              <a:rPr lang="ja-JP" altLang="en-US" sz="1800" b="0" i="0" u="none" strike="noStrike" baseline="0" dirty="0">
                <a:solidFill>
                  <a:srgbClr val="A5A5A6"/>
                </a:solidFill>
                <a:latin typeface="ＭＳゴシック"/>
              </a:rPr>
              <a:t>。</a:t>
            </a:r>
            <a:r>
              <a:rPr lang="ja-JP" altLang="en-US" sz="1800" b="0" i="0" u="none" strike="noStrike" baseline="0" dirty="0">
                <a:solidFill>
                  <a:srgbClr val="747374"/>
                </a:solidFill>
                <a:latin typeface="ＭＳゴシック"/>
              </a:rPr>
              <a:t>この腹斜筋の活動を切り替えるトリガー</a:t>
            </a:r>
          </a:p>
          <a:p>
            <a:pPr algn="l"/>
            <a:r>
              <a:rPr lang="ja-JP" altLang="en-US" sz="1800" b="0" i="0" u="none" strike="noStrike" baseline="0" dirty="0">
                <a:solidFill>
                  <a:srgbClr val="747374"/>
                </a:solidFill>
                <a:latin typeface="ＭＳゴシック"/>
              </a:rPr>
              <a:t>は，上側の僧帽筋下部線維の活動である</a:t>
            </a:r>
            <a:r>
              <a:rPr lang="ja-JP" altLang="en-US" sz="1800" b="0" i="0" u="none" strike="noStrike" baseline="0" dirty="0">
                <a:solidFill>
                  <a:srgbClr val="A5A5A6"/>
                </a:solidFill>
                <a:latin typeface="ＭＳゴシック"/>
              </a:rPr>
              <a:t>。</a:t>
            </a:r>
            <a:endParaRPr kumimoji="1" lang="ja-JP" altLang="en-US" dirty="0"/>
          </a:p>
        </p:txBody>
      </p:sp>
    </p:spTree>
    <p:extLst>
      <p:ext uri="{BB962C8B-B14F-4D97-AF65-F5344CB8AC3E}">
        <p14:creationId xmlns:p14="http://schemas.microsoft.com/office/powerpoint/2010/main" val="2243851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99CA3D-B29A-4778-BD78-B0F3E4E94A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47862F9-303E-46DB-897D-B8F6DA4F98D4}"/>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927508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66F98A-1603-48FF-87A6-1C6706DCE4E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F8648A9-9B3F-4393-ABEF-1268234A8679}"/>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54847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DEC2BB-86D7-4A73-A582-36B3C3AD304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03677B7-270A-4607-933F-4BC0948499DE}"/>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451488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253F0F-AA66-4EA7-A981-E34F7D1257D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21650CB-7C78-4A7E-807F-67E944B8EA9F}"/>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440973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680151-5FB4-44DC-82C4-17EC6BD40DB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96459C0-2CBE-43AF-919C-C042C76067BF}"/>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056259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54E650-48E6-4259-9D80-1DB50B3AFB50}"/>
              </a:ext>
            </a:extLst>
          </p:cNvPr>
          <p:cNvSpPr>
            <a:spLocks noGrp="1"/>
          </p:cNvSpPr>
          <p:nvPr>
            <p:ph type="title"/>
          </p:nvPr>
        </p:nvSpPr>
        <p:spPr>
          <a:xfrm>
            <a:off x="928254" y="1244888"/>
            <a:ext cx="10515600" cy="1325563"/>
          </a:xfrm>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7828B4F-97D9-466C-B1AC-4AA0529648CE}"/>
              </a:ext>
            </a:extLst>
          </p:cNvPr>
          <p:cNvSpPr>
            <a:spLocks noGrp="1"/>
          </p:cNvSpPr>
          <p:nvPr>
            <p:ph idx="1"/>
          </p:nvPr>
        </p:nvSpPr>
        <p:spPr>
          <a:xfrm>
            <a:off x="117764" y="1027906"/>
            <a:ext cx="10515600" cy="4351338"/>
          </a:xfrm>
        </p:spPr>
        <p:txBody>
          <a:bodyPr/>
          <a:lstStyle/>
          <a:p>
            <a:pPr algn="l"/>
            <a:r>
              <a:rPr lang="ja-JP" altLang="en-US" sz="1800" b="0" i="0" u="none" strike="noStrike" baseline="0" dirty="0">
                <a:solidFill>
                  <a:srgbClr val="747374"/>
                </a:solidFill>
                <a:latin typeface="ＭＳゴシック"/>
              </a:rPr>
              <a:t>このように，状況に合わせて運動を制御する能力を学習しなくては実用的な動作</a:t>
            </a:r>
          </a:p>
          <a:p>
            <a:pPr algn="l"/>
            <a:r>
              <a:rPr lang="ja-JP" altLang="en-US" sz="1800" b="0" i="0" u="none" strike="noStrike" baseline="0" dirty="0">
                <a:solidFill>
                  <a:srgbClr val="747374"/>
                </a:solidFill>
                <a:latin typeface="ＭＳゴシック"/>
              </a:rPr>
              <a:t>にはならない</a:t>
            </a:r>
            <a:r>
              <a:rPr lang="ja-JP" altLang="en-US" sz="1800" b="0" i="0" u="none" strike="noStrike" baseline="0" dirty="0">
                <a:solidFill>
                  <a:srgbClr val="A2A2A3"/>
                </a:solidFill>
                <a:latin typeface="ＭＳゴシック"/>
              </a:rPr>
              <a:t>。</a:t>
            </a:r>
            <a:r>
              <a:rPr lang="ja-JP" altLang="en-US" sz="1800" b="0" i="0" u="none" strike="noStrike" baseline="0" dirty="0">
                <a:solidFill>
                  <a:srgbClr val="747374"/>
                </a:solidFill>
                <a:latin typeface="ＭＳゴシック"/>
              </a:rPr>
              <a:t>動作練習の最終到達目標は，状況に合わせて運動を変化させる能力</a:t>
            </a:r>
          </a:p>
          <a:p>
            <a:pPr algn="l"/>
            <a:r>
              <a:rPr lang="ja-JP" altLang="en-US" sz="1800" b="0" i="0" u="none" strike="noStrike" baseline="0" dirty="0">
                <a:solidFill>
                  <a:srgbClr val="747374"/>
                </a:solidFill>
                <a:latin typeface="ＭＳゴシック"/>
              </a:rPr>
              <a:t>を学習することにある</a:t>
            </a:r>
            <a:r>
              <a:rPr lang="ja-JP" altLang="en-US" sz="1800" b="0" i="0" u="none" strike="noStrike" baseline="0" dirty="0">
                <a:solidFill>
                  <a:srgbClr val="A2A2A3"/>
                </a:solidFill>
                <a:latin typeface="ＭＳゴシック"/>
              </a:rPr>
              <a:t>。</a:t>
            </a:r>
            <a:r>
              <a:rPr lang="ja-JP" altLang="en-US" sz="1800" b="0" i="0" u="none" strike="noStrike" baseline="0" dirty="0">
                <a:solidFill>
                  <a:srgbClr val="747374"/>
                </a:solidFill>
                <a:latin typeface="ＭＳゴシック"/>
              </a:rPr>
              <a:t>ある運動課題を繰り返し練習して運動スキルを再教育する</a:t>
            </a:r>
          </a:p>
          <a:p>
            <a:pPr algn="l"/>
            <a:r>
              <a:rPr lang="ja-JP" altLang="en-US" sz="1800" b="0" i="0" u="none" strike="noStrike" baseline="0" dirty="0">
                <a:solidFill>
                  <a:srgbClr val="747374"/>
                </a:solidFill>
                <a:latin typeface="ＭＳゴシック"/>
              </a:rPr>
              <a:t>ブロック練習では，運動課題のスキルを迅速にマスターできるが</a:t>
            </a:r>
            <a:r>
              <a:rPr lang="ja-JP" altLang="en-US" sz="1800" b="0" i="0" u="none" strike="noStrike" baseline="0" dirty="0">
                <a:solidFill>
                  <a:srgbClr val="545355"/>
                </a:solidFill>
                <a:latin typeface="ＭＳゴシック"/>
              </a:rPr>
              <a:t>，</a:t>
            </a:r>
            <a:r>
              <a:rPr lang="ja-JP" altLang="en-US" sz="1800" b="0" i="0" u="none" strike="noStrike" baseline="0" dirty="0">
                <a:solidFill>
                  <a:srgbClr val="747374"/>
                </a:solidFill>
                <a:latin typeface="ＭＳゴシック"/>
              </a:rPr>
              <a:t>長期学習や新規</a:t>
            </a:r>
          </a:p>
          <a:p>
            <a:pPr algn="l"/>
            <a:r>
              <a:rPr lang="ja-JP" altLang="en-US" sz="1800" b="0" i="0" u="none" strike="noStrike" baseline="0" dirty="0">
                <a:solidFill>
                  <a:srgbClr val="747374"/>
                </a:solidFill>
                <a:latin typeface="ＭＳゴシック"/>
              </a:rPr>
              <a:t>の条件でスキルを転移する能力は制限される</a:t>
            </a:r>
            <a:r>
              <a:rPr lang="en-US" altLang="ja-JP" sz="1800" b="0" i="0" u="none" strike="noStrike" baseline="0" dirty="0">
                <a:solidFill>
                  <a:srgbClr val="747374"/>
                </a:solidFill>
                <a:latin typeface="ＭＳゴシック"/>
              </a:rPr>
              <a:t>11 </a:t>
            </a:r>
            <a:r>
              <a:rPr lang="ja-JP" altLang="en-US" sz="1800" b="0" i="0" u="none" strike="noStrike" baseline="0" dirty="0">
                <a:solidFill>
                  <a:srgbClr val="A2A2A3"/>
                </a:solidFill>
                <a:latin typeface="ＭＳゴシック"/>
              </a:rPr>
              <a:t>）。</a:t>
            </a:r>
            <a:r>
              <a:rPr lang="ja-JP" altLang="en-US" sz="1800" b="0" i="0" u="none" strike="noStrike" baseline="0" dirty="0">
                <a:solidFill>
                  <a:srgbClr val="656465"/>
                </a:solidFill>
                <a:latin typeface="ＭＳゴシック"/>
              </a:rPr>
              <a:t>これに対して， </a:t>
            </a:r>
            <a:r>
              <a:rPr lang="en-US" altLang="ja-JP" sz="1800" b="0" i="0" u="none" strike="noStrike" baseline="0" dirty="0">
                <a:solidFill>
                  <a:srgbClr val="656465"/>
                </a:solidFill>
                <a:latin typeface="ＭＳ明朝"/>
              </a:rPr>
              <a:t>1</a:t>
            </a:r>
            <a:r>
              <a:rPr lang="ja-JP" altLang="en-US" sz="1800" b="0" i="0" u="none" strike="noStrike" baseline="0" dirty="0">
                <a:solidFill>
                  <a:srgbClr val="656465"/>
                </a:solidFill>
                <a:latin typeface="ＭＳゴシック"/>
              </a:rPr>
              <a:t>つの運動課題に</a:t>
            </a:r>
          </a:p>
          <a:p>
            <a:pPr algn="l"/>
            <a:r>
              <a:rPr lang="ja-JP" altLang="en-US" sz="1800" b="0" i="0" u="none" strike="noStrike" baseline="0" dirty="0">
                <a:solidFill>
                  <a:srgbClr val="747374"/>
                </a:solidFill>
                <a:latin typeface="ＭＳゴシック"/>
              </a:rPr>
              <a:t>ついて多くのバ</a:t>
            </a:r>
            <a:r>
              <a:rPr lang="ja-JP" altLang="en-US" sz="1800" b="0" i="0" u="none" strike="noStrike" baseline="0" dirty="0">
                <a:solidFill>
                  <a:srgbClr val="545355"/>
                </a:solidFill>
                <a:latin typeface="ＭＳゴシック"/>
              </a:rPr>
              <a:t>リ</a:t>
            </a:r>
            <a:r>
              <a:rPr lang="ja-JP" altLang="en-US" sz="1800" b="0" i="0" u="none" strike="noStrike" baseline="0" dirty="0">
                <a:solidFill>
                  <a:srgbClr val="747374"/>
                </a:solidFill>
                <a:latin typeface="ＭＳゴシック"/>
              </a:rPr>
              <a:t>エーションを練習する多様性練習は，その運動課題が遭遇するあ</a:t>
            </a:r>
          </a:p>
          <a:p>
            <a:pPr algn="l"/>
            <a:r>
              <a:rPr lang="ja-JP" altLang="en-US" sz="1800" b="0" i="0" u="none" strike="noStrike" baseline="0" dirty="0">
                <a:solidFill>
                  <a:srgbClr val="747374"/>
                </a:solidFill>
                <a:latin typeface="ＭＳゴシック"/>
              </a:rPr>
              <a:t>らゆる状況に対応できる能力（一般</a:t>
            </a:r>
            <a:r>
              <a:rPr lang="ja-JP" altLang="en-US" sz="1800" b="0" i="0" u="none" strike="noStrike" baseline="0" dirty="0">
                <a:solidFill>
                  <a:srgbClr val="545355"/>
                </a:solidFill>
                <a:latin typeface="ＭＳゴシック"/>
              </a:rPr>
              <a:t>化</a:t>
            </a:r>
            <a:r>
              <a:rPr lang="ja-JP" altLang="en-US" sz="1800" b="0" i="0" u="none" strike="noStrike" baseline="0" dirty="0">
                <a:solidFill>
                  <a:srgbClr val="8A898B"/>
                </a:solidFill>
                <a:latin typeface="ＭＳゴシック"/>
              </a:rPr>
              <a:t>）の獲得に有効な方法とされている</a:t>
            </a:r>
            <a:r>
              <a:rPr lang="en-US" altLang="ja-JP" sz="1800" b="0" i="0" u="none" strike="noStrike" baseline="0" dirty="0">
                <a:solidFill>
                  <a:srgbClr val="8A898B"/>
                </a:solidFill>
                <a:latin typeface="ＭＳゴシック"/>
              </a:rPr>
              <a:t>1</a:t>
            </a:r>
            <a:r>
              <a:rPr lang="en-US" altLang="ja-JP" sz="1800" b="0" i="0" u="none" strike="noStrike" baseline="0" dirty="0">
                <a:solidFill>
                  <a:srgbClr val="A2A2A3"/>
                </a:solidFill>
                <a:latin typeface="ＭＳゴシック"/>
              </a:rPr>
              <a:t>2)</a:t>
            </a:r>
            <a:endParaRPr kumimoji="1" lang="ja-JP" altLang="en-US" dirty="0"/>
          </a:p>
        </p:txBody>
      </p:sp>
      <p:sp>
        <p:nvSpPr>
          <p:cNvPr id="7" name="テキスト ボックス 6">
            <a:extLst>
              <a:ext uri="{FF2B5EF4-FFF2-40B4-BE49-F238E27FC236}">
                <a16:creationId xmlns:a16="http://schemas.microsoft.com/office/drawing/2014/main" id="{EF8895AA-F2B8-48F2-A8A5-5242AB720332}"/>
              </a:ext>
            </a:extLst>
          </p:cNvPr>
          <p:cNvSpPr txBox="1"/>
          <p:nvPr/>
        </p:nvSpPr>
        <p:spPr>
          <a:xfrm>
            <a:off x="2327564" y="4740850"/>
            <a:ext cx="6096000" cy="646331"/>
          </a:xfrm>
          <a:prstGeom prst="rect">
            <a:avLst/>
          </a:prstGeom>
          <a:noFill/>
        </p:spPr>
        <p:txBody>
          <a:bodyPr wrap="square">
            <a:spAutoFit/>
          </a:bodyPr>
          <a:lstStyle/>
          <a:p>
            <a:r>
              <a:rPr lang="en-US" altLang="ja-JP" dirty="0"/>
              <a:t>Moxley SE :S </a:t>
            </a:r>
            <a:r>
              <a:rPr lang="en-US" altLang="ja-JP" dirty="0" err="1"/>
              <a:t>chema</a:t>
            </a:r>
            <a:r>
              <a:rPr lang="en-US" altLang="ja-JP" dirty="0"/>
              <a:t> :T he variability of practice hypothesis. JM </a:t>
            </a:r>
            <a:r>
              <a:rPr lang="en-US" altLang="ja-JP" dirty="0" err="1"/>
              <a:t>ot</a:t>
            </a:r>
            <a:r>
              <a:rPr lang="en-US" altLang="ja-JP" dirty="0"/>
              <a:t> </a:t>
            </a:r>
            <a:r>
              <a:rPr lang="en-US" altLang="ja-JP" dirty="0" err="1"/>
              <a:t>Behav</a:t>
            </a:r>
            <a:r>
              <a:rPr lang="en-US" altLang="ja-JP" dirty="0"/>
              <a:t>. 11 (1) :6 5-70. 1979</a:t>
            </a:r>
            <a:endParaRPr lang="ja-JP" altLang="en-US" dirty="0"/>
          </a:p>
        </p:txBody>
      </p:sp>
    </p:spTree>
    <p:extLst>
      <p:ext uri="{BB962C8B-B14F-4D97-AF65-F5344CB8AC3E}">
        <p14:creationId xmlns:p14="http://schemas.microsoft.com/office/powerpoint/2010/main" val="1655667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BAF40F-87C4-47E5-AB1B-D648CF13672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D99CCEB-81C9-49F3-98E0-369A6D46876B}"/>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561689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1D3C5-6E2F-4A2E-A552-4A61AE60E8E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FB7425C-78A8-4656-9169-5AA7E830E068}"/>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540921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EDD6FC-2E69-4000-945A-030C4951227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B690BCC-722A-43F3-81BE-598F38625818}"/>
              </a:ext>
            </a:extLst>
          </p:cNvPr>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838787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回旋に必要な</a:t>
            </a:r>
            <a:r>
              <a:rPr lang="en-US" altLang="ja-JP" sz="2800" b="1" dirty="0">
                <a:ln w="0"/>
                <a:solidFill>
                  <a:schemeClr val="bg1"/>
                </a:solidFill>
                <a:effectLst>
                  <a:outerShdw blurRad="38100" dist="25400" dir="5400000" algn="ctr" rotWithShape="0">
                    <a:srgbClr val="6E747A">
                      <a:alpha val="43000"/>
                    </a:srgbClr>
                  </a:outerShdw>
                </a:effectLst>
              </a:rPr>
              <a:t>Ribs cage</a:t>
            </a:r>
            <a:r>
              <a:rPr lang="ja-JP" altLang="en-US" sz="2800" b="1" dirty="0">
                <a:ln w="0"/>
                <a:solidFill>
                  <a:schemeClr val="bg1"/>
                </a:solidFill>
                <a:effectLst>
                  <a:outerShdw blurRad="38100" dist="25400" dir="5400000" algn="ctr" rotWithShape="0">
                    <a:srgbClr val="6E747A">
                      <a:alpha val="43000"/>
                    </a:srgbClr>
                  </a:outerShdw>
                </a:effectLst>
              </a:rPr>
              <a:t>と</a:t>
            </a:r>
            <a:r>
              <a:rPr lang="en-US" altLang="ja-JP" sz="2800" b="1" dirty="0">
                <a:ln w="0"/>
                <a:solidFill>
                  <a:schemeClr val="bg1"/>
                </a:solidFill>
                <a:effectLst>
                  <a:outerShdw blurRad="38100" dist="25400" dir="5400000" algn="ctr" rotWithShape="0">
                    <a:srgbClr val="6E747A">
                      <a:alpha val="43000"/>
                    </a:srgbClr>
                  </a:outerShdw>
                </a:effectLst>
              </a:rPr>
              <a:t>scapula</a:t>
            </a:r>
            <a:endParaRPr lang="ja-JP" altLang="en-US" sz="2800" b="1" dirty="0">
              <a:ln w="0"/>
              <a:solidFill>
                <a:schemeClr val="bg1"/>
              </a:solidFill>
              <a:effectLst>
                <a:outerShdw blurRad="38100" dist="25400" dir="5400000" algn="ctr" rotWithShape="0">
                  <a:srgbClr val="6E747A">
                    <a:alpha val="43000"/>
                  </a:srgbClr>
                </a:outerShdw>
              </a:effectLst>
            </a:endParaRP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01B8AFED-01E9-4CD4-B618-0AC19D9E8C3C}"/>
              </a:ext>
            </a:extLst>
          </p:cNvPr>
          <p:cNvSpPr/>
          <p:nvPr/>
        </p:nvSpPr>
        <p:spPr>
          <a:xfrm>
            <a:off x="347804" y="1213312"/>
            <a:ext cx="11844196" cy="1299266"/>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p"/>
            </a:pPr>
            <a:r>
              <a:rPr lang="ja-JP" altLang="en-US" b="1" dirty="0"/>
              <a:t>現象的な</a:t>
            </a:r>
            <a:r>
              <a:rPr lang="en-US" altLang="ja-JP" b="1" dirty="0"/>
              <a:t>Scapula</a:t>
            </a:r>
            <a:r>
              <a:rPr lang="ja-JP" altLang="en-US" b="1" dirty="0"/>
              <a:t>の“</a:t>
            </a:r>
            <a:r>
              <a:rPr lang="en-US" altLang="ja-JP" b="1" dirty="0"/>
              <a:t>Protraction</a:t>
            </a:r>
            <a:r>
              <a:rPr lang="ja-JP" altLang="en-US" b="1" dirty="0"/>
              <a:t>”や“</a:t>
            </a:r>
            <a:r>
              <a:rPr lang="en-US" altLang="ja-JP" b="1" dirty="0"/>
              <a:t>Retraction</a:t>
            </a:r>
            <a:r>
              <a:rPr lang="ja-JP" altLang="en-US" b="1" dirty="0"/>
              <a:t>”を求めていては体軸内回旋を誘導することは難しい</a:t>
            </a:r>
            <a:endParaRPr lang="en-US" altLang="ja-JP" b="1" dirty="0"/>
          </a:p>
          <a:p>
            <a:pPr marL="285750" indent="-285750">
              <a:lnSpc>
                <a:spcPct val="150000"/>
              </a:lnSpc>
              <a:buClr>
                <a:schemeClr val="tx1"/>
              </a:buClr>
              <a:buFont typeface="Wingdings" panose="05000000000000000000" pitchFamily="2" charset="2"/>
              <a:buChar char="p"/>
            </a:pPr>
            <a:endParaRPr lang="en-US" altLang="ja-JP" b="1" dirty="0"/>
          </a:p>
          <a:p>
            <a:pPr marL="285750" indent="-285750">
              <a:lnSpc>
                <a:spcPct val="150000"/>
              </a:lnSpc>
              <a:buClr>
                <a:schemeClr val="tx1"/>
              </a:buClr>
              <a:buFont typeface="Wingdings" panose="05000000000000000000" pitchFamily="2" charset="2"/>
              <a:buChar char="p"/>
            </a:pPr>
            <a:r>
              <a:rPr lang="ja-JP" altLang="en-US" b="1" dirty="0">
                <a:solidFill>
                  <a:srgbClr val="FF0000"/>
                </a:solidFill>
              </a:rPr>
              <a:t>求心的</a:t>
            </a:r>
            <a:r>
              <a:rPr lang="en-US" altLang="ja-JP" b="1" dirty="0">
                <a:solidFill>
                  <a:srgbClr val="FF0000"/>
                </a:solidFill>
              </a:rPr>
              <a:t>(Afferent)</a:t>
            </a:r>
            <a:r>
              <a:rPr lang="ja-JP" altLang="en-US" b="1" dirty="0"/>
              <a:t>な活動と</a:t>
            </a:r>
            <a:r>
              <a:rPr lang="ja-JP" altLang="en-US" b="1" dirty="0">
                <a:solidFill>
                  <a:srgbClr val="0070C0"/>
                </a:solidFill>
              </a:rPr>
              <a:t>遠心的</a:t>
            </a:r>
            <a:r>
              <a:rPr lang="en-US" altLang="ja-JP" b="1" dirty="0">
                <a:solidFill>
                  <a:srgbClr val="0070C0"/>
                </a:solidFill>
              </a:rPr>
              <a:t>(Efferent)</a:t>
            </a:r>
            <a:r>
              <a:rPr lang="ja-JP" altLang="en-US" b="1" dirty="0"/>
              <a:t>な活動が相互に左右に起きている状況を提供することが重要</a:t>
            </a:r>
          </a:p>
        </p:txBody>
      </p:sp>
      <p:pic>
        <p:nvPicPr>
          <p:cNvPr id="9" name="図 8">
            <a:extLst>
              <a:ext uri="{FF2B5EF4-FFF2-40B4-BE49-F238E27FC236}">
                <a16:creationId xmlns:a16="http://schemas.microsoft.com/office/drawing/2014/main" id="{179F6FD2-5A34-4113-A500-29F4BAFAD823}"/>
              </a:ext>
            </a:extLst>
          </p:cNvPr>
          <p:cNvPicPr>
            <a:picLocks noChangeAspect="1"/>
          </p:cNvPicPr>
          <p:nvPr/>
        </p:nvPicPr>
        <p:blipFill rotWithShape="1">
          <a:blip r:embed="rId3"/>
          <a:srcRect l="42402"/>
          <a:stretch/>
        </p:blipFill>
        <p:spPr>
          <a:xfrm>
            <a:off x="3403901" y="2286200"/>
            <a:ext cx="5094529" cy="4118445"/>
          </a:xfrm>
          <a:prstGeom prst="rect">
            <a:avLst/>
          </a:prstGeom>
        </p:spPr>
      </p:pic>
    </p:spTree>
    <p:extLst>
      <p:ext uri="{BB962C8B-B14F-4D97-AF65-F5344CB8AC3E}">
        <p14:creationId xmlns:p14="http://schemas.microsoft.com/office/powerpoint/2010/main" val="1067185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2" name="図 1">
            <a:extLst>
              <a:ext uri="{FF2B5EF4-FFF2-40B4-BE49-F238E27FC236}">
                <a16:creationId xmlns:a16="http://schemas.microsoft.com/office/drawing/2014/main" id="{8FB4920A-9252-417E-8903-331DA8AE636C}"/>
              </a:ext>
            </a:extLst>
          </p:cNvPr>
          <p:cNvPicPr>
            <a:picLocks noChangeAspect="1"/>
          </p:cNvPicPr>
          <p:nvPr/>
        </p:nvPicPr>
        <p:blipFill>
          <a:blip r:embed="rId3"/>
          <a:stretch>
            <a:fillRect/>
          </a:stretch>
        </p:blipFill>
        <p:spPr>
          <a:xfrm>
            <a:off x="907395" y="1136870"/>
            <a:ext cx="10377210" cy="5269636"/>
          </a:xfrm>
          <a:prstGeom prst="rect">
            <a:avLst/>
          </a:prstGeom>
        </p:spPr>
      </p:pic>
    </p:spTree>
    <p:extLst>
      <p:ext uri="{BB962C8B-B14F-4D97-AF65-F5344CB8AC3E}">
        <p14:creationId xmlns:p14="http://schemas.microsoft.com/office/powerpoint/2010/main" val="1380176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2EBC3094-F968-4233-A720-9B5659A9CD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36" y="1169038"/>
            <a:ext cx="3300002" cy="5284389"/>
          </a:xfrm>
          <a:prstGeom prst="rect">
            <a:avLst/>
          </a:prstGeom>
        </p:spPr>
      </p:pic>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③上部体幹の</a:t>
            </a:r>
            <a:r>
              <a:rPr lang="en-US" altLang="ja-JP" sz="2800" b="1" dirty="0">
                <a:ln w="0"/>
                <a:solidFill>
                  <a:schemeClr val="bg1"/>
                </a:solidFill>
                <a:effectLst>
                  <a:outerShdw blurRad="38100" dist="25400" dir="5400000" algn="ctr" rotWithShape="0">
                    <a:srgbClr val="6E747A">
                      <a:alpha val="43000"/>
                    </a:srgbClr>
                  </a:outerShdw>
                </a:effectLst>
              </a:rPr>
              <a:t>Rotation</a:t>
            </a:r>
            <a:endParaRPr lang="ja-JP" altLang="en-US" sz="2800" b="1" dirty="0">
              <a:ln w="0"/>
              <a:solidFill>
                <a:schemeClr val="bg1"/>
              </a:solidFill>
              <a:effectLst>
                <a:outerShdw blurRad="38100" dist="25400" dir="5400000" algn="ctr" rotWithShape="0">
                  <a:srgbClr val="6E747A">
                    <a:alpha val="43000"/>
                  </a:srgbClr>
                </a:outerShdw>
              </a:effectLst>
            </a:endParaRP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78B1C5E2-C15D-42E0-871B-A49D24A863E9}"/>
              </a:ext>
            </a:extLst>
          </p:cNvPr>
          <p:cNvSpPr/>
          <p:nvPr/>
        </p:nvSpPr>
        <p:spPr>
          <a:xfrm>
            <a:off x="221173" y="929217"/>
            <a:ext cx="7329983" cy="2130968"/>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b="1" dirty="0"/>
              <a:t>上側肩甲帯の前方突出と上肢</a:t>
            </a:r>
            <a:r>
              <a:rPr lang="en-US" altLang="ja-JP" b="1" dirty="0"/>
              <a:t>Reaching</a:t>
            </a:r>
            <a:r>
              <a:rPr lang="ja-JP" altLang="en-US" b="1" dirty="0"/>
              <a:t>に導かれるように胸椎が回旋し，上部体幹が寝返る方向に回旋していく</a:t>
            </a:r>
          </a:p>
          <a:p>
            <a:pPr marL="285750" indent="-285750">
              <a:lnSpc>
                <a:spcPct val="150000"/>
              </a:lnSpc>
              <a:buFont typeface="Wingdings" panose="05000000000000000000" pitchFamily="2" charset="2"/>
              <a:buChar char="p"/>
            </a:pPr>
            <a:r>
              <a:rPr lang="ja-JP" altLang="en-US" b="1" dirty="0"/>
              <a:t>胸椎回旋に伴い</a:t>
            </a:r>
            <a:r>
              <a:rPr lang="en-US" altLang="ja-JP" b="1" dirty="0"/>
              <a:t>COM</a:t>
            </a:r>
            <a:r>
              <a:rPr lang="ja-JP" altLang="en-US" b="1" dirty="0"/>
              <a:t>が寝返る方向に移動してく</a:t>
            </a:r>
            <a:r>
              <a:rPr lang="en-US" altLang="ja-JP" b="1" dirty="0"/>
              <a:t>(weight</a:t>
            </a:r>
            <a:r>
              <a:rPr lang="ja-JP" altLang="en-US" b="1" dirty="0"/>
              <a:t> </a:t>
            </a:r>
            <a:r>
              <a:rPr lang="en-US" altLang="ja-JP" b="1" dirty="0"/>
              <a:t>shift)</a:t>
            </a:r>
          </a:p>
          <a:p>
            <a:pPr marL="285750" indent="-285750">
              <a:lnSpc>
                <a:spcPct val="150000"/>
              </a:lnSpc>
              <a:buFont typeface="Wingdings" panose="05000000000000000000" pitchFamily="2" charset="2"/>
              <a:buChar char="p"/>
            </a:pPr>
            <a:r>
              <a:rPr lang="ja-JP" altLang="en-US" b="1" dirty="0"/>
              <a:t>その後骨盤の回旋に波及していく</a:t>
            </a:r>
            <a:endParaRPr lang="en-US" altLang="ja-JP" b="1" dirty="0"/>
          </a:p>
          <a:p>
            <a:pPr marL="285750" indent="-285750">
              <a:lnSpc>
                <a:spcPct val="150000"/>
              </a:lnSpc>
              <a:buFont typeface="Wingdings" panose="05000000000000000000" pitchFamily="2" charset="2"/>
              <a:buChar char="p"/>
            </a:pPr>
            <a:r>
              <a:rPr lang="ja-JP" altLang="en-US" b="1" dirty="0"/>
              <a:t>屈曲の要素だけではなく，伸展に切り替わっていく事も重要</a:t>
            </a:r>
            <a:endParaRPr lang="en-US" altLang="ja-JP" b="1" dirty="0"/>
          </a:p>
        </p:txBody>
      </p:sp>
      <p:pic>
        <p:nvPicPr>
          <p:cNvPr id="2" name="図 1">
            <a:extLst>
              <a:ext uri="{FF2B5EF4-FFF2-40B4-BE49-F238E27FC236}">
                <a16:creationId xmlns:a16="http://schemas.microsoft.com/office/drawing/2014/main" id="{3A14DBE3-F2A7-4621-8EF6-2722B97F13AA}"/>
              </a:ext>
            </a:extLst>
          </p:cNvPr>
          <p:cNvPicPr>
            <a:picLocks noChangeAspect="1"/>
          </p:cNvPicPr>
          <p:nvPr/>
        </p:nvPicPr>
        <p:blipFill>
          <a:blip r:embed="rId4"/>
          <a:stretch>
            <a:fillRect/>
          </a:stretch>
        </p:blipFill>
        <p:spPr>
          <a:xfrm>
            <a:off x="858627" y="3335258"/>
            <a:ext cx="2026994" cy="2818015"/>
          </a:xfrm>
          <a:prstGeom prst="rect">
            <a:avLst/>
          </a:prstGeom>
        </p:spPr>
      </p:pic>
      <p:sp>
        <p:nvSpPr>
          <p:cNvPr id="16" name="吹き出し: 線 15">
            <a:extLst>
              <a:ext uri="{FF2B5EF4-FFF2-40B4-BE49-F238E27FC236}">
                <a16:creationId xmlns:a16="http://schemas.microsoft.com/office/drawing/2014/main" id="{A339BFDC-7655-4201-86F3-E74DD2E25231}"/>
              </a:ext>
            </a:extLst>
          </p:cNvPr>
          <p:cNvSpPr/>
          <p:nvPr/>
        </p:nvSpPr>
        <p:spPr>
          <a:xfrm>
            <a:off x="4017123" y="3074886"/>
            <a:ext cx="4041913" cy="648954"/>
          </a:xfrm>
          <a:prstGeom prst="borderCallout1">
            <a:avLst>
              <a:gd name="adj1" fmla="val 44652"/>
              <a:gd name="adj2" fmla="val 104454"/>
              <a:gd name="adj3" fmla="val -144491"/>
              <a:gd name="adj4" fmla="val 151998"/>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荷重側の</a:t>
            </a:r>
            <a:r>
              <a:rPr kumimoji="1" lang="en-US" altLang="ja-JP" dirty="0"/>
              <a:t>scapula set</a:t>
            </a:r>
            <a:r>
              <a:rPr kumimoji="1" lang="ja-JP" altLang="en-US" dirty="0"/>
              <a:t>：</a:t>
            </a:r>
            <a:r>
              <a:rPr kumimoji="1" lang="en-US" altLang="ja-JP" dirty="0"/>
              <a:t>BOS</a:t>
            </a:r>
            <a:endParaRPr kumimoji="1" lang="ja-JP" altLang="en-US" dirty="0"/>
          </a:p>
        </p:txBody>
      </p:sp>
      <p:sp>
        <p:nvSpPr>
          <p:cNvPr id="17" name="フローチャート: 結合子 16">
            <a:extLst>
              <a:ext uri="{FF2B5EF4-FFF2-40B4-BE49-F238E27FC236}">
                <a16:creationId xmlns:a16="http://schemas.microsoft.com/office/drawing/2014/main" id="{86B1A491-06DB-4FF2-A43C-1B187099D85E}"/>
              </a:ext>
            </a:extLst>
          </p:cNvPr>
          <p:cNvSpPr/>
          <p:nvPr/>
        </p:nvSpPr>
        <p:spPr>
          <a:xfrm>
            <a:off x="10139493" y="1958895"/>
            <a:ext cx="251791" cy="251791"/>
          </a:xfrm>
          <a:prstGeom prst="flowChartConnector">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吹き出し: 線 17">
            <a:extLst>
              <a:ext uri="{FF2B5EF4-FFF2-40B4-BE49-F238E27FC236}">
                <a16:creationId xmlns:a16="http://schemas.microsoft.com/office/drawing/2014/main" id="{E9E4B698-95B5-4884-A7D7-6E4F0D3C6E96}"/>
              </a:ext>
            </a:extLst>
          </p:cNvPr>
          <p:cNvSpPr/>
          <p:nvPr/>
        </p:nvSpPr>
        <p:spPr>
          <a:xfrm>
            <a:off x="3631097" y="5071043"/>
            <a:ext cx="4558744" cy="589902"/>
          </a:xfrm>
          <a:prstGeom prst="borderCallout1">
            <a:avLst>
              <a:gd name="adj1" fmla="val 44652"/>
              <a:gd name="adj2" fmla="val 104454"/>
              <a:gd name="adj3" fmla="val -311977"/>
              <a:gd name="adj4" fmla="val 151039"/>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荷重側の</a:t>
            </a:r>
            <a:r>
              <a:rPr lang="en-US" altLang="ja-JP" dirty="0"/>
              <a:t>Hip</a:t>
            </a:r>
            <a:r>
              <a:rPr lang="ja-JP" altLang="en-US" dirty="0"/>
              <a:t>の活動・股関節の安定</a:t>
            </a:r>
            <a:r>
              <a:rPr kumimoji="1" lang="ja-JP" altLang="en-US" dirty="0"/>
              <a:t>：</a:t>
            </a:r>
            <a:r>
              <a:rPr kumimoji="1" lang="en-US" altLang="ja-JP" dirty="0"/>
              <a:t>BOS</a:t>
            </a:r>
            <a:endParaRPr kumimoji="1" lang="ja-JP" altLang="en-US" dirty="0"/>
          </a:p>
        </p:txBody>
      </p:sp>
      <p:sp>
        <p:nvSpPr>
          <p:cNvPr id="19" name="フローチャート: 結合子 18">
            <a:extLst>
              <a:ext uri="{FF2B5EF4-FFF2-40B4-BE49-F238E27FC236}">
                <a16:creationId xmlns:a16="http://schemas.microsoft.com/office/drawing/2014/main" id="{EDD6865D-4900-4412-BA0F-D5417AA5CB86}"/>
              </a:ext>
            </a:extLst>
          </p:cNvPr>
          <p:cNvSpPr/>
          <p:nvPr/>
        </p:nvSpPr>
        <p:spPr>
          <a:xfrm>
            <a:off x="10478078" y="3024608"/>
            <a:ext cx="251791" cy="251791"/>
          </a:xfrm>
          <a:prstGeom prst="flowChartConnector">
            <a:avLst/>
          </a:prstGeom>
          <a:solidFill>
            <a:srgbClr val="00B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吹き出し: 線 19">
            <a:extLst>
              <a:ext uri="{FF2B5EF4-FFF2-40B4-BE49-F238E27FC236}">
                <a16:creationId xmlns:a16="http://schemas.microsoft.com/office/drawing/2014/main" id="{7B70B0BB-4ECB-48AB-AE85-903D4D9698CD}"/>
              </a:ext>
            </a:extLst>
          </p:cNvPr>
          <p:cNvSpPr/>
          <p:nvPr/>
        </p:nvSpPr>
        <p:spPr>
          <a:xfrm>
            <a:off x="3640301" y="5839781"/>
            <a:ext cx="4558744" cy="589902"/>
          </a:xfrm>
          <a:prstGeom prst="borderCallout1">
            <a:avLst>
              <a:gd name="adj1" fmla="val 44652"/>
              <a:gd name="adj2" fmla="val 104454"/>
              <a:gd name="adj3" fmla="val 13770"/>
              <a:gd name="adj4" fmla="val 165705"/>
            </a:avLst>
          </a:prstGeom>
          <a:ln w="3810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床反力を生成</a:t>
            </a:r>
            <a:endParaRPr kumimoji="1" lang="ja-JP" altLang="en-US" dirty="0"/>
          </a:p>
        </p:txBody>
      </p:sp>
      <p:sp>
        <p:nvSpPr>
          <p:cNvPr id="21" name="フローチャート: 結合子 20">
            <a:extLst>
              <a:ext uri="{FF2B5EF4-FFF2-40B4-BE49-F238E27FC236}">
                <a16:creationId xmlns:a16="http://schemas.microsoft.com/office/drawing/2014/main" id="{E6CCA5F0-3702-4D56-8903-206B4F10BCFF}"/>
              </a:ext>
            </a:extLst>
          </p:cNvPr>
          <p:cNvSpPr/>
          <p:nvPr/>
        </p:nvSpPr>
        <p:spPr>
          <a:xfrm>
            <a:off x="11081582" y="5790087"/>
            <a:ext cx="251791" cy="251791"/>
          </a:xfrm>
          <a:prstGeom prst="flowChartConnector">
            <a:avLst/>
          </a:prstGeom>
          <a:solidFill>
            <a:srgbClr val="00B0F0"/>
          </a:solidFill>
          <a:ln>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左 21">
            <a:extLst>
              <a:ext uri="{FF2B5EF4-FFF2-40B4-BE49-F238E27FC236}">
                <a16:creationId xmlns:a16="http://schemas.microsoft.com/office/drawing/2014/main" id="{0302F609-84FC-4D3D-B81D-0CA0C120E426}"/>
              </a:ext>
            </a:extLst>
          </p:cNvPr>
          <p:cNvSpPr/>
          <p:nvPr/>
        </p:nvSpPr>
        <p:spPr>
          <a:xfrm rot="13495035">
            <a:off x="11392556" y="5827709"/>
            <a:ext cx="658554" cy="450419"/>
          </a:xfrm>
          <a:prstGeom prst="leftArrow">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吹き出し: 線 22">
            <a:extLst>
              <a:ext uri="{FF2B5EF4-FFF2-40B4-BE49-F238E27FC236}">
                <a16:creationId xmlns:a16="http://schemas.microsoft.com/office/drawing/2014/main" id="{A3DD061E-3C86-47D7-91DA-16AF016D2F8E}"/>
              </a:ext>
            </a:extLst>
          </p:cNvPr>
          <p:cNvSpPr/>
          <p:nvPr/>
        </p:nvSpPr>
        <p:spPr>
          <a:xfrm>
            <a:off x="3631097" y="3982998"/>
            <a:ext cx="4558744" cy="648954"/>
          </a:xfrm>
          <a:prstGeom prst="borderCallout1">
            <a:avLst>
              <a:gd name="adj1" fmla="val 44652"/>
              <a:gd name="adj2" fmla="val 104454"/>
              <a:gd name="adj3" fmla="val -211422"/>
              <a:gd name="adj4" fmla="val 150197"/>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外腹斜筋と内腹斜筋の連結</a:t>
            </a:r>
          </a:p>
        </p:txBody>
      </p:sp>
      <p:sp>
        <p:nvSpPr>
          <p:cNvPr id="24" name="フローチャート: 結合子 23">
            <a:extLst>
              <a:ext uri="{FF2B5EF4-FFF2-40B4-BE49-F238E27FC236}">
                <a16:creationId xmlns:a16="http://schemas.microsoft.com/office/drawing/2014/main" id="{B14E1EAB-30A4-4712-AC74-155825EBBF33}"/>
              </a:ext>
            </a:extLst>
          </p:cNvPr>
          <p:cNvSpPr/>
          <p:nvPr/>
        </p:nvSpPr>
        <p:spPr>
          <a:xfrm>
            <a:off x="10418966" y="2428804"/>
            <a:ext cx="251791" cy="251791"/>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EBF853D2-1610-4CC8-9ACC-4F84F1DCDC1D}"/>
              </a:ext>
            </a:extLst>
          </p:cNvPr>
          <p:cNvCxnSpPr>
            <a:cxnSpLocks/>
          </p:cNvCxnSpPr>
          <p:nvPr/>
        </p:nvCxnSpPr>
        <p:spPr>
          <a:xfrm>
            <a:off x="10831948" y="1600445"/>
            <a:ext cx="834820" cy="1528460"/>
          </a:xfrm>
          <a:prstGeom prst="line">
            <a:avLst/>
          </a:prstGeom>
          <a:ln w="76200">
            <a:solidFill>
              <a:srgbClr val="FC88F4"/>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12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EAFD28-3257-4300-97A0-9C0D48C1025B}"/>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4B11C33-D9C5-4E27-9E3F-63A37C563AE2}"/>
              </a:ext>
            </a:extLst>
          </p:cNvPr>
          <p:cNvPicPr>
            <a:picLocks noGrp="1" noChangeAspect="1"/>
          </p:cNvPicPr>
          <p:nvPr>
            <p:ph idx="1"/>
          </p:nvPr>
        </p:nvPicPr>
        <p:blipFill>
          <a:blip r:embed="rId2"/>
          <a:stretch>
            <a:fillRect/>
          </a:stretch>
        </p:blipFill>
        <p:spPr>
          <a:xfrm>
            <a:off x="1415834" y="1825625"/>
            <a:ext cx="9360331" cy="4351338"/>
          </a:xfrm>
        </p:spPr>
      </p:pic>
    </p:spTree>
    <p:extLst>
      <p:ext uri="{BB962C8B-B14F-4D97-AF65-F5344CB8AC3E}">
        <p14:creationId xmlns:p14="http://schemas.microsoft.com/office/powerpoint/2010/main" val="8072872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荷重側の</a:t>
            </a:r>
            <a:r>
              <a:rPr lang="en-US" altLang="ja-JP" sz="2800" b="1" dirty="0">
                <a:ln w="0"/>
                <a:solidFill>
                  <a:schemeClr val="bg1"/>
                </a:solidFill>
                <a:effectLst>
                  <a:outerShdw blurRad="38100" dist="25400" dir="5400000" algn="ctr" rotWithShape="0">
                    <a:srgbClr val="6E747A">
                      <a:alpha val="43000"/>
                    </a:srgbClr>
                  </a:outerShdw>
                </a:effectLst>
              </a:rPr>
              <a:t>scapula</a:t>
            </a:r>
            <a:r>
              <a:rPr lang="ja-JP" altLang="en-US" sz="2800" b="1" dirty="0">
                <a:ln w="0"/>
                <a:solidFill>
                  <a:schemeClr val="bg1"/>
                </a:solidFill>
                <a:effectLst>
                  <a:outerShdw blurRad="38100" dist="25400" dir="5400000" algn="ctr" rotWithShape="0">
                    <a:srgbClr val="6E747A">
                      <a:alpha val="43000"/>
                    </a:srgbClr>
                  </a:outerShdw>
                </a:effectLst>
              </a:rPr>
              <a:t> </a:t>
            </a:r>
            <a:r>
              <a:rPr lang="en-US" altLang="ja-JP" sz="2800" b="1" dirty="0">
                <a:ln w="0"/>
                <a:solidFill>
                  <a:schemeClr val="bg1"/>
                </a:solidFill>
                <a:effectLst>
                  <a:outerShdw blurRad="38100" dist="25400" dir="5400000" algn="ctr" rotWithShape="0">
                    <a:srgbClr val="6E747A">
                      <a:alpha val="43000"/>
                    </a:srgbClr>
                  </a:outerShdw>
                </a:effectLst>
              </a:rPr>
              <a:t>movement</a:t>
            </a:r>
            <a:endParaRPr lang="ja-JP" altLang="en-US" sz="2800" b="1" dirty="0">
              <a:ln w="0"/>
              <a:solidFill>
                <a:schemeClr val="bg1"/>
              </a:solidFill>
              <a:effectLst>
                <a:outerShdw blurRad="38100" dist="25400" dir="5400000" algn="ctr" rotWithShape="0">
                  <a:srgbClr val="6E747A">
                    <a:alpha val="43000"/>
                  </a:srgbClr>
                </a:outerShdw>
              </a:effectLst>
            </a:endParaRP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四角形: 角を丸くする 7">
            <a:extLst>
              <a:ext uri="{FF2B5EF4-FFF2-40B4-BE49-F238E27FC236}">
                <a16:creationId xmlns:a16="http://schemas.microsoft.com/office/drawing/2014/main" id="{A1500428-EAD4-422F-A7CF-B0B5FB5FED5C}"/>
              </a:ext>
            </a:extLst>
          </p:cNvPr>
          <p:cNvSpPr/>
          <p:nvPr/>
        </p:nvSpPr>
        <p:spPr>
          <a:xfrm>
            <a:off x="228197" y="992683"/>
            <a:ext cx="11612603" cy="1190465"/>
          </a:xfrm>
          <a:prstGeom prst="roundRect">
            <a:avLst>
              <a:gd name="adj" fmla="val 0"/>
            </a:avLst>
          </a:prstGeom>
          <a:noFill/>
          <a:ln w="19050">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lnSpc>
                <a:spcPct val="150000"/>
              </a:lnSpc>
              <a:buFont typeface="Wingdings" panose="05000000000000000000" pitchFamily="2" charset="2"/>
              <a:buChar char="p"/>
            </a:pPr>
            <a:r>
              <a:rPr lang="ja-JP" altLang="en-US" b="1" dirty="0">
                <a:solidFill>
                  <a:schemeClr val="tx1"/>
                </a:solidFill>
              </a:rPr>
              <a:t>荷重側の</a:t>
            </a:r>
            <a:r>
              <a:rPr lang="en-US" altLang="ja-JP" b="1" dirty="0">
                <a:solidFill>
                  <a:schemeClr val="tx1"/>
                </a:solidFill>
              </a:rPr>
              <a:t>Scapula Protraction</a:t>
            </a:r>
            <a:r>
              <a:rPr lang="ja-JP" altLang="en-US" b="1" dirty="0">
                <a:solidFill>
                  <a:schemeClr val="tx1"/>
                </a:solidFill>
              </a:rPr>
              <a:t>に要求される筋活動は，上側の肩甲骨運動とは異なる</a:t>
            </a:r>
            <a:endParaRPr lang="en-US" altLang="ja-JP" b="1" dirty="0">
              <a:solidFill>
                <a:schemeClr val="tx1"/>
              </a:solidFill>
            </a:endParaRPr>
          </a:p>
          <a:p>
            <a:pPr marL="285750" indent="-285750">
              <a:lnSpc>
                <a:spcPct val="150000"/>
              </a:lnSpc>
              <a:buFont typeface="Wingdings" panose="05000000000000000000" pitchFamily="2" charset="2"/>
              <a:buChar char="p"/>
            </a:pPr>
            <a:r>
              <a:rPr lang="ja-JP" altLang="en-US" b="1" dirty="0">
                <a:solidFill>
                  <a:schemeClr val="tx1"/>
                </a:solidFill>
              </a:rPr>
              <a:t>上側は胸郭に対し肩甲骨が動いていくが，下側は肩甲骨に対して胸郭が運動していくため一層安定性が必要</a:t>
            </a:r>
            <a:endParaRPr lang="en-US" altLang="ja-JP" b="1" dirty="0">
              <a:solidFill>
                <a:schemeClr val="tx1"/>
              </a:solidFill>
            </a:endParaRPr>
          </a:p>
          <a:p>
            <a:pPr marL="285750" indent="-285750">
              <a:lnSpc>
                <a:spcPct val="150000"/>
              </a:lnSpc>
              <a:buFont typeface="Wingdings" panose="05000000000000000000" pitchFamily="2" charset="2"/>
              <a:buChar char="p"/>
            </a:pPr>
            <a:r>
              <a:rPr lang="ja-JP" altLang="en-US" b="1" dirty="0">
                <a:solidFill>
                  <a:schemeClr val="tx1"/>
                </a:solidFill>
              </a:rPr>
              <a:t>肩甲骨が胸郭に巻き込まれるような不安定性がある場合，</a:t>
            </a:r>
            <a:r>
              <a:rPr lang="en-US" altLang="ja-JP" b="1" dirty="0">
                <a:solidFill>
                  <a:schemeClr val="tx1"/>
                </a:solidFill>
              </a:rPr>
              <a:t>Scapula Set</a:t>
            </a:r>
            <a:r>
              <a:rPr lang="ja-JP" altLang="en-US" b="1" dirty="0">
                <a:solidFill>
                  <a:schemeClr val="tx1"/>
                </a:solidFill>
              </a:rPr>
              <a:t>の構築・維持は困難となる</a:t>
            </a:r>
          </a:p>
        </p:txBody>
      </p:sp>
      <p:grpSp>
        <p:nvGrpSpPr>
          <p:cNvPr id="9" name="グループ化 8">
            <a:extLst>
              <a:ext uri="{FF2B5EF4-FFF2-40B4-BE49-F238E27FC236}">
                <a16:creationId xmlns:a16="http://schemas.microsoft.com/office/drawing/2014/main" id="{67A6D3E0-41BE-4ABB-9376-21F62F297D8F}"/>
              </a:ext>
            </a:extLst>
          </p:cNvPr>
          <p:cNvGrpSpPr/>
          <p:nvPr/>
        </p:nvGrpSpPr>
        <p:grpSpPr>
          <a:xfrm>
            <a:off x="967687" y="2411927"/>
            <a:ext cx="10713104" cy="3613970"/>
            <a:chOff x="967687" y="1799279"/>
            <a:chExt cx="10713104" cy="3170377"/>
          </a:xfrm>
        </p:grpSpPr>
        <p:grpSp>
          <p:nvGrpSpPr>
            <p:cNvPr id="14" name="グループ化 13">
              <a:extLst>
                <a:ext uri="{FF2B5EF4-FFF2-40B4-BE49-F238E27FC236}">
                  <a16:creationId xmlns:a16="http://schemas.microsoft.com/office/drawing/2014/main" id="{A9A5201F-8EB8-4370-9224-CBC34840B920}"/>
                </a:ext>
              </a:extLst>
            </p:cNvPr>
            <p:cNvGrpSpPr/>
            <p:nvPr/>
          </p:nvGrpSpPr>
          <p:grpSpPr>
            <a:xfrm>
              <a:off x="4822502" y="2342827"/>
              <a:ext cx="3046246" cy="2626829"/>
              <a:chOff x="4822502" y="2342827"/>
              <a:chExt cx="3046246" cy="2626829"/>
            </a:xfrm>
          </p:grpSpPr>
          <p:pic>
            <p:nvPicPr>
              <p:cNvPr id="27" name="図 26">
                <a:extLst>
                  <a:ext uri="{FF2B5EF4-FFF2-40B4-BE49-F238E27FC236}">
                    <a16:creationId xmlns:a16="http://schemas.microsoft.com/office/drawing/2014/main" id="{D0CEEBD9-420E-4F35-9AD7-F11E0AFFB829}"/>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rot="20143599" flipH="1">
                <a:off x="4922310" y="4210704"/>
                <a:ext cx="1271202" cy="758952"/>
              </a:xfrm>
              <a:prstGeom prst="rect">
                <a:avLst/>
              </a:prstGeom>
            </p:spPr>
          </p:pic>
          <p:pic>
            <p:nvPicPr>
              <p:cNvPr id="28" name="図 27">
                <a:extLst>
                  <a:ext uri="{FF2B5EF4-FFF2-40B4-BE49-F238E27FC236}">
                    <a16:creationId xmlns:a16="http://schemas.microsoft.com/office/drawing/2014/main" id="{0EBE7E78-E283-4170-8F93-261166CB469F}"/>
                  </a:ext>
                </a:extLst>
              </p:cNvPr>
              <p:cNvPicPr>
                <a:picLocks noChangeAspect="1"/>
              </p:cNvPicPr>
              <p:nvPr/>
            </p:nvPicPr>
            <p:blipFill>
              <a:blip r:embed="rId3">
                <a:grayscl/>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flipH="1">
                <a:off x="4822502" y="4058852"/>
                <a:ext cx="1271202" cy="758952"/>
              </a:xfrm>
              <a:prstGeom prst="rect">
                <a:avLst/>
              </a:prstGeom>
            </p:spPr>
          </p:pic>
          <p:pic>
            <p:nvPicPr>
              <p:cNvPr id="29" name="図 28">
                <a:extLst>
                  <a:ext uri="{FF2B5EF4-FFF2-40B4-BE49-F238E27FC236}">
                    <a16:creationId xmlns:a16="http://schemas.microsoft.com/office/drawing/2014/main" id="{56110AC6-7297-417A-A158-A1E2CA1593DC}"/>
                  </a:ext>
                </a:extLst>
              </p:cNvPr>
              <p:cNvPicPr>
                <a:picLocks noChangeAspect="1"/>
              </p:cNvPicPr>
              <p:nvPr/>
            </p:nvPicPr>
            <p:blipFill>
              <a:blip r:embed="rId5">
                <a:grayscl/>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tretch>
                <a:fillRect/>
              </a:stretch>
            </p:blipFill>
            <p:spPr>
              <a:xfrm rot="20180405">
                <a:off x="5071722" y="2342827"/>
                <a:ext cx="2797026" cy="2295144"/>
              </a:xfrm>
              <a:prstGeom prst="rect">
                <a:avLst/>
              </a:prstGeom>
            </p:spPr>
          </p:pic>
        </p:grpSp>
        <p:grpSp>
          <p:nvGrpSpPr>
            <p:cNvPr id="16" name="グループ化 15">
              <a:extLst>
                <a:ext uri="{FF2B5EF4-FFF2-40B4-BE49-F238E27FC236}">
                  <a16:creationId xmlns:a16="http://schemas.microsoft.com/office/drawing/2014/main" id="{D93C1425-8230-400D-93E1-9537AB165915}"/>
                </a:ext>
              </a:extLst>
            </p:cNvPr>
            <p:cNvGrpSpPr/>
            <p:nvPr/>
          </p:nvGrpSpPr>
          <p:grpSpPr>
            <a:xfrm>
              <a:off x="967687" y="2153456"/>
              <a:ext cx="2616275" cy="2752080"/>
              <a:chOff x="593452" y="1868028"/>
              <a:chExt cx="2616275" cy="2752080"/>
            </a:xfrm>
          </p:grpSpPr>
          <p:pic>
            <p:nvPicPr>
              <p:cNvPr id="25" name="図 24">
                <a:extLst>
                  <a:ext uri="{FF2B5EF4-FFF2-40B4-BE49-F238E27FC236}">
                    <a16:creationId xmlns:a16="http://schemas.microsoft.com/office/drawing/2014/main" id="{BBD01926-3100-4BCA-8293-6866EC16C2FA}"/>
                  </a:ext>
                </a:extLst>
              </p:cNvPr>
              <p:cNvPicPr>
                <a:picLocks noChangeAspect="1"/>
              </p:cNvPicPr>
              <p:nvPr/>
            </p:nvPicPr>
            <p:blipFill>
              <a:blip r:embed="rId3">
                <a:grayscl/>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rot="17692656" flipH="1">
                <a:off x="1907841" y="3597356"/>
                <a:ext cx="1115170" cy="930334"/>
              </a:xfrm>
              <a:prstGeom prst="rect">
                <a:avLst/>
              </a:prstGeom>
            </p:spPr>
          </p:pic>
          <p:pic>
            <p:nvPicPr>
              <p:cNvPr id="26" name="図 25">
                <a:extLst>
                  <a:ext uri="{FF2B5EF4-FFF2-40B4-BE49-F238E27FC236}">
                    <a16:creationId xmlns:a16="http://schemas.microsoft.com/office/drawing/2014/main" id="{79E4990A-B9BD-47B6-B832-CE3C839CBEF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tretch>
                <a:fillRect/>
              </a:stretch>
            </p:blipFill>
            <p:spPr>
              <a:xfrm rot="17426404">
                <a:off x="674735" y="1786745"/>
                <a:ext cx="2453709" cy="2616275"/>
              </a:xfrm>
              <a:prstGeom prst="rect">
                <a:avLst/>
              </a:prstGeom>
            </p:spPr>
          </p:pic>
        </p:grpSp>
        <p:grpSp>
          <p:nvGrpSpPr>
            <p:cNvPr id="17" name="グループ化 16">
              <a:extLst>
                <a:ext uri="{FF2B5EF4-FFF2-40B4-BE49-F238E27FC236}">
                  <a16:creationId xmlns:a16="http://schemas.microsoft.com/office/drawing/2014/main" id="{A886C90E-00B1-4618-AB9D-153C8EB9B965}"/>
                </a:ext>
              </a:extLst>
            </p:cNvPr>
            <p:cNvGrpSpPr/>
            <p:nvPr/>
          </p:nvGrpSpPr>
          <p:grpSpPr>
            <a:xfrm>
              <a:off x="9385647" y="1799279"/>
              <a:ext cx="2295144" cy="3052716"/>
              <a:chOff x="9385647" y="1799279"/>
              <a:chExt cx="2295144" cy="3052716"/>
            </a:xfrm>
          </p:grpSpPr>
          <p:pic>
            <p:nvPicPr>
              <p:cNvPr id="22" name="図 21">
                <a:extLst>
                  <a:ext uri="{FF2B5EF4-FFF2-40B4-BE49-F238E27FC236}">
                    <a16:creationId xmlns:a16="http://schemas.microsoft.com/office/drawing/2014/main" id="{E1C2904B-8C32-4ECF-9088-EA095659C1D8}"/>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rot="19501305" flipH="1">
                <a:off x="9656463" y="4093043"/>
                <a:ext cx="1271202" cy="758952"/>
              </a:xfrm>
              <a:prstGeom prst="rect">
                <a:avLst/>
              </a:prstGeom>
            </p:spPr>
          </p:pic>
          <p:pic>
            <p:nvPicPr>
              <p:cNvPr id="23" name="図 22">
                <a:extLst>
                  <a:ext uri="{FF2B5EF4-FFF2-40B4-BE49-F238E27FC236}">
                    <a16:creationId xmlns:a16="http://schemas.microsoft.com/office/drawing/2014/main" id="{A4718753-D46D-4441-AF5C-AA01A21F6BD1}"/>
                  </a:ext>
                </a:extLst>
              </p:cNvPr>
              <p:cNvPicPr>
                <a:picLocks noChangeAspect="1"/>
              </p:cNvPicPr>
              <p:nvPr/>
            </p:nvPicPr>
            <p:blipFill>
              <a:blip r:embed="rId3">
                <a:grayscl/>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tretch>
                <a:fillRect/>
              </a:stretch>
            </p:blipFill>
            <p:spPr>
              <a:xfrm flipH="1">
                <a:off x="9553730" y="4057328"/>
                <a:ext cx="1271202" cy="758952"/>
              </a:xfrm>
              <a:prstGeom prst="rect">
                <a:avLst/>
              </a:prstGeom>
            </p:spPr>
          </p:pic>
          <p:pic>
            <p:nvPicPr>
              <p:cNvPr id="24" name="図 23">
                <a:extLst>
                  <a:ext uri="{FF2B5EF4-FFF2-40B4-BE49-F238E27FC236}">
                    <a16:creationId xmlns:a16="http://schemas.microsoft.com/office/drawing/2014/main" id="{AFE26678-5BA9-4B49-95AF-28F6C81709A7}"/>
                  </a:ext>
                </a:extLst>
              </p:cNvPr>
              <p:cNvPicPr>
                <a:picLocks noChangeAspect="1"/>
              </p:cNvPicPr>
              <p:nvPr/>
            </p:nvPicPr>
            <p:blipFill>
              <a:blip r:embed="rId5">
                <a:grayscl/>
                <a:extLst>
                  <a:ext uri="{BEBA8EAE-BF5A-486C-A8C5-ECC9F3942E4B}">
                    <a14:imgProps xmlns:a14="http://schemas.microsoft.com/office/drawing/2010/main">
                      <a14:imgLayer r:embed="rId6">
                        <a14:imgEffect>
                          <a14:artisticCutout/>
                        </a14:imgEffect>
                      </a14:imgLayer>
                    </a14:imgProps>
                  </a:ext>
                  <a:ext uri="{28A0092B-C50C-407E-A947-70E740481C1C}">
                    <a14:useLocalDpi xmlns:a14="http://schemas.microsoft.com/office/drawing/2010/main" val="0"/>
                  </a:ext>
                </a:extLst>
              </a:blip>
              <a:stretch>
                <a:fillRect/>
              </a:stretch>
            </p:blipFill>
            <p:spPr>
              <a:xfrm rot="18005964">
                <a:off x="9134706" y="2050220"/>
                <a:ext cx="2797026" cy="2295144"/>
              </a:xfrm>
              <a:prstGeom prst="rect">
                <a:avLst/>
              </a:prstGeom>
            </p:spPr>
          </p:pic>
        </p:grpSp>
        <p:sp>
          <p:nvSpPr>
            <p:cNvPr id="18" name="矢印: 下カーブ 17">
              <a:extLst>
                <a:ext uri="{FF2B5EF4-FFF2-40B4-BE49-F238E27FC236}">
                  <a16:creationId xmlns:a16="http://schemas.microsoft.com/office/drawing/2014/main" id="{BFB74BE6-7691-4B20-A9C7-1A8A1FB9BE8C}"/>
                </a:ext>
              </a:extLst>
            </p:cNvPr>
            <p:cNvSpPr/>
            <p:nvPr/>
          </p:nvSpPr>
          <p:spPr>
            <a:xfrm rot="13871278" flipH="1">
              <a:off x="4645343" y="3654148"/>
              <a:ext cx="1439176" cy="475280"/>
            </a:xfrm>
            <a:prstGeom prst="curvedDownArrow">
              <a:avLst>
                <a:gd name="adj1" fmla="val 31404"/>
                <a:gd name="adj2" fmla="val 50000"/>
                <a:gd name="adj3" fmla="val 36225"/>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19" name="矢印: 下カーブ 18">
              <a:extLst>
                <a:ext uri="{FF2B5EF4-FFF2-40B4-BE49-F238E27FC236}">
                  <a16:creationId xmlns:a16="http://schemas.microsoft.com/office/drawing/2014/main" id="{57AE9335-75CA-4EB7-998F-9A7BE0045D6B}"/>
                </a:ext>
              </a:extLst>
            </p:cNvPr>
            <p:cNvSpPr/>
            <p:nvPr/>
          </p:nvSpPr>
          <p:spPr>
            <a:xfrm rot="12880161" flipH="1">
              <a:off x="9268941" y="3747764"/>
              <a:ext cx="1439176" cy="475280"/>
            </a:xfrm>
            <a:prstGeom prst="curvedDownArrow">
              <a:avLst>
                <a:gd name="adj1" fmla="val 31404"/>
                <a:gd name="adj2" fmla="val 50000"/>
                <a:gd name="adj3" fmla="val 36225"/>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0" name="矢印: 下カーブ 19">
              <a:extLst>
                <a:ext uri="{FF2B5EF4-FFF2-40B4-BE49-F238E27FC236}">
                  <a16:creationId xmlns:a16="http://schemas.microsoft.com/office/drawing/2014/main" id="{AB0B0120-AE08-4F44-BF23-40F3FE8EA34A}"/>
                </a:ext>
              </a:extLst>
            </p:cNvPr>
            <p:cNvSpPr/>
            <p:nvPr/>
          </p:nvSpPr>
          <p:spPr>
            <a:xfrm rot="1830205" flipH="1">
              <a:off x="10156796" y="2117472"/>
              <a:ext cx="1439176" cy="475280"/>
            </a:xfrm>
            <a:prstGeom prst="curvedDownArrow">
              <a:avLst>
                <a:gd name="adj1" fmla="val 31404"/>
                <a:gd name="adj2" fmla="val 50000"/>
                <a:gd name="adj3" fmla="val 36225"/>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sp>
          <p:nvSpPr>
            <p:cNvPr id="21" name="矢印: 下カーブ 20">
              <a:extLst>
                <a:ext uri="{FF2B5EF4-FFF2-40B4-BE49-F238E27FC236}">
                  <a16:creationId xmlns:a16="http://schemas.microsoft.com/office/drawing/2014/main" id="{B00DC597-1236-485A-891B-8DF5797D1BE9}"/>
                </a:ext>
              </a:extLst>
            </p:cNvPr>
            <p:cNvSpPr/>
            <p:nvPr/>
          </p:nvSpPr>
          <p:spPr>
            <a:xfrm rot="2870626" flipH="1">
              <a:off x="6607571" y="2746008"/>
              <a:ext cx="1439176" cy="475280"/>
            </a:xfrm>
            <a:prstGeom prst="curvedDownArrow">
              <a:avLst>
                <a:gd name="adj1" fmla="val 31404"/>
                <a:gd name="adj2" fmla="val 50000"/>
                <a:gd name="adj3" fmla="val 36225"/>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solidFill>
                  <a:schemeClr val="tx1"/>
                </a:solidFill>
              </a:endParaRPr>
            </a:p>
          </p:txBody>
        </p:sp>
      </p:grpSp>
      <p:cxnSp>
        <p:nvCxnSpPr>
          <p:cNvPr id="30" name="直線コネクタ 29">
            <a:extLst>
              <a:ext uri="{FF2B5EF4-FFF2-40B4-BE49-F238E27FC236}">
                <a16:creationId xmlns:a16="http://schemas.microsoft.com/office/drawing/2014/main" id="{CB3B036C-0E2E-4CF3-9A37-FDE5D101A1DC}"/>
              </a:ext>
            </a:extLst>
          </p:cNvPr>
          <p:cNvCxnSpPr>
            <a:cxnSpLocks/>
          </p:cNvCxnSpPr>
          <p:nvPr/>
        </p:nvCxnSpPr>
        <p:spPr>
          <a:xfrm flipV="1">
            <a:off x="745588" y="5960851"/>
            <a:ext cx="3137095" cy="2062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フローチャート: 結合子 30">
            <a:extLst>
              <a:ext uri="{FF2B5EF4-FFF2-40B4-BE49-F238E27FC236}">
                <a16:creationId xmlns:a16="http://schemas.microsoft.com/office/drawing/2014/main" id="{EFE2FDEB-FDD3-4552-A8C5-EA353F904AC5}"/>
              </a:ext>
            </a:extLst>
          </p:cNvPr>
          <p:cNvSpPr/>
          <p:nvPr/>
        </p:nvSpPr>
        <p:spPr>
          <a:xfrm>
            <a:off x="1863605" y="5069666"/>
            <a:ext cx="1315719" cy="1163107"/>
          </a:xfrm>
          <a:prstGeom prst="flowChartConnector">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稲妻 31">
            <a:extLst>
              <a:ext uri="{FF2B5EF4-FFF2-40B4-BE49-F238E27FC236}">
                <a16:creationId xmlns:a16="http://schemas.microsoft.com/office/drawing/2014/main" id="{193F3085-8796-4B4E-9C1A-C77B0062BFE6}"/>
              </a:ext>
            </a:extLst>
          </p:cNvPr>
          <p:cNvSpPr/>
          <p:nvPr/>
        </p:nvSpPr>
        <p:spPr>
          <a:xfrm>
            <a:off x="1936161" y="5356064"/>
            <a:ext cx="339663" cy="528868"/>
          </a:xfrm>
          <a:prstGeom prst="lightningBol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稲妻 32">
            <a:extLst>
              <a:ext uri="{FF2B5EF4-FFF2-40B4-BE49-F238E27FC236}">
                <a16:creationId xmlns:a16="http://schemas.microsoft.com/office/drawing/2014/main" id="{46C42C14-5D51-4FE8-AE93-81E94D85965A}"/>
              </a:ext>
            </a:extLst>
          </p:cNvPr>
          <p:cNvSpPr/>
          <p:nvPr/>
        </p:nvSpPr>
        <p:spPr>
          <a:xfrm flipH="1">
            <a:off x="2791114" y="5411363"/>
            <a:ext cx="339663" cy="528868"/>
          </a:xfrm>
          <a:prstGeom prst="lightningBolt">
            <a:avLst/>
          </a:prstGeom>
          <a:solidFill>
            <a:srgbClr val="FFFF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8D8F9935-788E-46EA-96DF-5945ED643353}"/>
              </a:ext>
            </a:extLst>
          </p:cNvPr>
          <p:cNvCxnSpPr>
            <a:cxnSpLocks/>
          </p:cNvCxnSpPr>
          <p:nvPr/>
        </p:nvCxnSpPr>
        <p:spPr>
          <a:xfrm>
            <a:off x="4528788" y="6089516"/>
            <a:ext cx="352506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797C66C0-7CB9-4DF3-9DEF-1654F9DB4C9D}"/>
              </a:ext>
            </a:extLst>
          </p:cNvPr>
          <p:cNvCxnSpPr>
            <a:cxnSpLocks/>
          </p:cNvCxnSpPr>
          <p:nvPr/>
        </p:nvCxnSpPr>
        <p:spPr>
          <a:xfrm>
            <a:off x="8529530" y="5971161"/>
            <a:ext cx="352506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乗算記号 35">
            <a:extLst>
              <a:ext uri="{FF2B5EF4-FFF2-40B4-BE49-F238E27FC236}">
                <a16:creationId xmlns:a16="http://schemas.microsoft.com/office/drawing/2014/main" id="{852CA22B-A56E-42AE-8890-3D48AEC5A323}"/>
              </a:ext>
            </a:extLst>
          </p:cNvPr>
          <p:cNvSpPr/>
          <p:nvPr/>
        </p:nvSpPr>
        <p:spPr>
          <a:xfrm>
            <a:off x="1173478" y="2729475"/>
            <a:ext cx="2066679" cy="1901071"/>
          </a:xfrm>
          <a:prstGeom prst="mathMultiply">
            <a:avLst>
              <a:gd name="adj1" fmla="val 576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5F3BE87-79AE-4A79-8370-17ECF6135129}"/>
              </a:ext>
            </a:extLst>
          </p:cNvPr>
          <p:cNvSpPr/>
          <p:nvPr/>
        </p:nvSpPr>
        <p:spPr>
          <a:xfrm>
            <a:off x="615660" y="6550142"/>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chemeClr val="bg1"/>
                </a:solidFill>
              </a:rPr>
              <a:t>Donald A. Neumann et al</a:t>
            </a:r>
            <a:r>
              <a:rPr lang="ja-JP" altLang="en-US" sz="900" dirty="0">
                <a:solidFill>
                  <a:schemeClr val="bg1"/>
                </a:solidFill>
              </a:rPr>
              <a:t>：</a:t>
            </a:r>
            <a:r>
              <a:rPr lang="en-US" altLang="ja-JP" sz="900" dirty="0">
                <a:solidFill>
                  <a:schemeClr val="bg1"/>
                </a:solidFill>
              </a:rPr>
              <a:t>Kinesiology of the Musculoskeletal System: Foundations for Rehabilitation, 2edition</a:t>
            </a:r>
            <a:r>
              <a:rPr lang="ja-JP" altLang="en-US" sz="900" dirty="0">
                <a:solidFill>
                  <a:schemeClr val="bg1"/>
                </a:solidFill>
              </a:rPr>
              <a:t>：</a:t>
            </a:r>
            <a:r>
              <a:rPr lang="en-US" altLang="ja-JP" sz="900" dirty="0">
                <a:solidFill>
                  <a:schemeClr val="bg1"/>
                </a:solidFill>
              </a:rPr>
              <a:t>Mosby</a:t>
            </a:r>
            <a:r>
              <a:rPr lang="ja-JP" altLang="en-US" sz="900" dirty="0" err="1">
                <a:solidFill>
                  <a:schemeClr val="bg1"/>
                </a:solidFill>
              </a:rPr>
              <a:t>．</a:t>
            </a:r>
            <a:r>
              <a:rPr lang="en-US" altLang="ja-JP" sz="900" dirty="0">
                <a:solidFill>
                  <a:schemeClr val="bg1"/>
                </a:solidFill>
              </a:rPr>
              <a:t>2009</a:t>
            </a:r>
          </a:p>
        </p:txBody>
      </p:sp>
    </p:spTree>
    <p:extLst>
      <p:ext uri="{BB962C8B-B14F-4D97-AF65-F5344CB8AC3E}">
        <p14:creationId xmlns:p14="http://schemas.microsoft.com/office/powerpoint/2010/main" val="704821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荷重側の</a:t>
            </a:r>
            <a:r>
              <a:rPr lang="en-US" altLang="ja-JP" sz="2800" b="1" dirty="0">
                <a:ln w="0"/>
                <a:solidFill>
                  <a:schemeClr val="bg1"/>
                </a:solidFill>
                <a:effectLst>
                  <a:outerShdw blurRad="38100" dist="25400" dir="5400000" algn="ctr" rotWithShape="0">
                    <a:srgbClr val="6E747A">
                      <a:alpha val="43000"/>
                    </a:srgbClr>
                  </a:outerShdw>
                </a:effectLst>
              </a:rPr>
              <a:t>scapula</a:t>
            </a:r>
            <a:r>
              <a:rPr lang="ja-JP" altLang="en-US" sz="2800" b="1" dirty="0">
                <a:ln w="0"/>
                <a:solidFill>
                  <a:schemeClr val="bg1"/>
                </a:solidFill>
                <a:effectLst>
                  <a:outerShdw blurRad="38100" dist="25400" dir="5400000" algn="ctr" rotWithShape="0">
                    <a:srgbClr val="6E747A">
                      <a:alpha val="43000"/>
                    </a:srgbClr>
                  </a:outerShdw>
                </a:effectLst>
              </a:rPr>
              <a:t> </a:t>
            </a:r>
            <a:r>
              <a:rPr lang="en-US" altLang="ja-JP" sz="2800" b="1" dirty="0">
                <a:ln w="0"/>
                <a:solidFill>
                  <a:schemeClr val="bg1"/>
                </a:solidFill>
                <a:effectLst>
                  <a:outerShdw blurRad="38100" dist="25400" dir="5400000" algn="ctr" rotWithShape="0">
                    <a:srgbClr val="6E747A">
                      <a:alpha val="43000"/>
                    </a:srgbClr>
                  </a:outerShdw>
                </a:effectLst>
              </a:rPr>
              <a:t>movement</a:t>
            </a:r>
            <a:endParaRPr lang="ja-JP" altLang="en-US" sz="2800" b="1" dirty="0">
              <a:ln w="0"/>
              <a:solidFill>
                <a:schemeClr val="bg1"/>
              </a:solidFill>
              <a:effectLst>
                <a:outerShdw blurRad="38100" dist="25400" dir="5400000" algn="ctr" rotWithShape="0">
                  <a:srgbClr val="6E747A">
                    <a:alpha val="43000"/>
                  </a:srgbClr>
                </a:outerShdw>
              </a:effectLst>
            </a:endParaRP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8" name="コンテンツ プレースホルダー 4">
            <a:extLst>
              <a:ext uri="{FF2B5EF4-FFF2-40B4-BE49-F238E27FC236}">
                <a16:creationId xmlns:a16="http://schemas.microsoft.com/office/drawing/2014/main" id="{2D8E2345-50B6-4CC8-895D-DF18D4F9A6E0}"/>
              </a:ext>
            </a:extLst>
          </p:cNvPr>
          <p:cNvPicPr>
            <a:picLocks noGrp="1" noChangeAspect="1"/>
          </p:cNvPicPr>
          <p:nvPr>
            <p:ph idx="1"/>
          </p:nvPr>
        </p:nvPicPr>
        <p:blipFill>
          <a:blip r:embed="rId3"/>
          <a:stretch>
            <a:fillRect/>
          </a:stretch>
        </p:blipFill>
        <p:spPr>
          <a:xfrm flipV="1">
            <a:off x="717047" y="2389398"/>
            <a:ext cx="4699572" cy="3953226"/>
          </a:xfrm>
          <a:prstGeom prst="rect">
            <a:avLst/>
          </a:prstGeom>
        </p:spPr>
      </p:pic>
      <p:grpSp>
        <p:nvGrpSpPr>
          <p:cNvPr id="9" name="グループ化 8">
            <a:extLst>
              <a:ext uri="{FF2B5EF4-FFF2-40B4-BE49-F238E27FC236}">
                <a16:creationId xmlns:a16="http://schemas.microsoft.com/office/drawing/2014/main" id="{67C3E040-BABC-45CF-93A3-439E22E96163}"/>
              </a:ext>
            </a:extLst>
          </p:cNvPr>
          <p:cNvGrpSpPr/>
          <p:nvPr/>
        </p:nvGrpSpPr>
        <p:grpSpPr>
          <a:xfrm>
            <a:off x="6934376" y="2104961"/>
            <a:ext cx="4439530" cy="3885869"/>
            <a:chOff x="6104240" y="889811"/>
            <a:chExt cx="5184198" cy="5190326"/>
          </a:xfrm>
        </p:grpSpPr>
        <p:pic>
          <p:nvPicPr>
            <p:cNvPr id="14" name="図 13">
              <a:extLst>
                <a:ext uri="{FF2B5EF4-FFF2-40B4-BE49-F238E27FC236}">
                  <a16:creationId xmlns:a16="http://schemas.microsoft.com/office/drawing/2014/main" id="{F2C93B42-6E00-46DE-AF57-27054024B4BC}"/>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Cutout/>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flipH="1">
              <a:off x="6576410" y="5413858"/>
              <a:ext cx="1159698" cy="557174"/>
            </a:xfrm>
            <a:prstGeom prst="rect">
              <a:avLst/>
            </a:prstGeom>
          </p:spPr>
        </p:pic>
        <p:pic>
          <p:nvPicPr>
            <p:cNvPr id="16" name="図 15">
              <a:extLst>
                <a:ext uri="{FF2B5EF4-FFF2-40B4-BE49-F238E27FC236}">
                  <a16:creationId xmlns:a16="http://schemas.microsoft.com/office/drawing/2014/main" id="{34905122-18C4-4678-8E56-8A47510057A2}"/>
                </a:ext>
              </a:extLst>
            </p:cNvPr>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artisticCutout/>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1977078">
              <a:off x="9007518" y="889811"/>
              <a:ext cx="1159698" cy="557174"/>
            </a:xfrm>
            <a:prstGeom prst="rect">
              <a:avLst/>
            </a:prstGeom>
          </p:spPr>
        </p:pic>
        <p:pic>
          <p:nvPicPr>
            <p:cNvPr id="17" name="図 16">
              <a:extLst>
                <a:ext uri="{FF2B5EF4-FFF2-40B4-BE49-F238E27FC236}">
                  <a16:creationId xmlns:a16="http://schemas.microsoft.com/office/drawing/2014/main" id="{5B2CF8B8-EA7B-4AE2-A8B7-8BE566B57355}"/>
                </a:ext>
              </a:extLst>
            </p:cNvPr>
            <p:cNvPicPr>
              <a:picLocks noChangeAspect="1"/>
            </p:cNvPicPr>
            <p:nvPr/>
          </p:nvPicPr>
          <p:blipFill>
            <a:blip r:embed="rId6">
              <a:grayscl/>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tretch>
              <a:fillRect/>
            </a:stretch>
          </p:blipFill>
          <p:spPr>
            <a:xfrm rot="19623728" flipH="1">
              <a:off x="7320531" y="4883260"/>
              <a:ext cx="2004701" cy="1196877"/>
            </a:xfrm>
            <a:prstGeom prst="rect">
              <a:avLst/>
            </a:prstGeom>
          </p:spPr>
        </p:pic>
        <p:pic>
          <p:nvPicPr>
            <p:cNvPr id="18" name="図 17">
              <a:extLst>
                <a:ext uri="{FF2B5EF4-FFF2-40B4-BE49-F238E27FC236}">
                  <a16:creationId xmlns:a16="http://schemas.microsoft.com/office/drawing/2014/main" id="{FE7BB1F8-7994-4F9B-8D78-0933B12A7070}"/>
                </a:ext>
              </a:extLst>
            </p:cNvPr>
            <p:cNvPicPr>
              <a:picLocks noChangeAspect="1"/>
            </p:cNvPicPr>
            <p:nvPr/>
          </p:nvPicPr>
          <p:blipFill>
            <a:blip r:embed="rId6">
              <a:grayscl/>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tretch>
              <a:fillRect/>
            </a:stretch>
          </p:blipFill>
          <p:spPr>
            <a:xfrm rot="16200000">
              <a:off x="9245134" y="1440133"/>
              <a:ext cx="2004701" cy="1196877"/>
            </a:xfrm>
            <a:prstGeom prst="rect">
              <a:avLst/>
            </a:prstGeom>
          </p:spPr>
        </p:pic>
        <p:sp>
          <p:nvSpPr>
            <p:cNvPr id="19" name="正方形/長方形 18">
              <a:extLst>
                <a:ext uri="{FF2B5EF4-FFF2-40B4-BE49-F238E27FC236}">
                  <a16:creationId xmlns:a16="http://schemas.microsoft.com/office/drawing/2014/main" id="{60B34541-3359-44E9-8109-BF184D1DE2C4}"/>
                </a:ext>
              </a:extLst>
            </p:cNvPr>
            <p:cNvSpPr/>
            <p:nvPr/>
          </p:nvSpPr>
          <p:spPr>
            <a:xfrm>
              <a:off x="9993008" y="4579220"/>
              <a:ext cx="1295430" cy="321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rgbClr val="0070C0"/>
                  </a:solidFill>
                </a:rPr>
                <a:t>Efferent</a:t>
              </a:r>
              <a:endParaRPr kumimoji="1" lang="ja-JP" altLang="en-US" sz="2000" b="1" dirty="0">
                <a:solidFill>
                  <a:srgbClr val="0070C0"/>
                </a:solidFill>
              </a:endParaRPr>
            </a:p>
          </p:txBody>
        </p:sp>
        <p:sp>
          <p:nvSpPr>
            <p:cNvPr id="20" name="正方形/長方形 19">
              <a:extLst>
                <a:ext uri="{FF2B5EF4-FFF2-40B4-BE49-F238E27FC236}">
                  <a16:creationId xmlns:a16="http://schemas.microsoft.com/office/drawing/2014/main" id="{B0F32EC6-ABBE-4207-A369-3B3AE029FB1E}"/>
                </a:ext>
              </a:extLst>
            </p:cNvPr>
            <p:cNvSpPr/>
            <p:nvPr/>
          </p:nvSpPr>
          <p:spPr>
            <a:xfrm>
              <a:off x="7541460" y="1218100"/>
              <a:ext cx="1295430" cy="321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FF0000"/>
                  </a:solidFill>
                </a:rPr>
                <a:t>A</a:t>
              </a:r>
              <a:r>
                <a:rPr kumimoji="1" lang="en-US" altLang="ja-JP" sz="2000" b="1" dirty="0">
                  <a:solidFill>
                    <a:srgbClr val="FF0000"/>
                  </a:solidFill>
                </a:rPr>
                <a:t>fferent</a:t>
              </a:r>
              <a:endParaRPr kumimoji="1" lang="ja-JP" altLang="en-US" sz="2000" b="1" dirty="0">
                <a:solidFill>
                  <a:srgbClr val="FF0000"/>
                </a:solidFill>
              </a:endParaRPr>
            </a:p>
          </p:txBody>
        </p:sp>
        <p:pic>
          <p:nvPicPr>
            <p:cNvPr id="21" name="図 20">
              <a:extLst>
                <a:ext uri="{FF2B5EF4-FFF2-40B4-BE49-F238E27FC236}">
                  <a16:creationId xmlns:a16="http://schemas.microsoft.com/office/drawing/2014/main" id="{97E22753-663D-4EBE-B4DF-F2BA1910879C}"/>
                </a:ext>
              </a:extLst>
            </p:cNvPr>
            <p:cNvPicPr>
              <a:picLocks noChangeAspect="1"/>
            </p:cNvPicPr>
            <p:nvPr/>
          </p:nvPicPr>
          <p:blipFill>
            <a:blip r:embed="rId8">
              <a:grayscl/>
              <a:extLst>
                <a:ext uri="{BEBA8EAE-BF5A-486C-A8C5-ECC9F3942E4B}">
                  <a14:imgProps xmlns:a14="http://schemas.microsoft.com/office/drawing/2010/main">
                    <a14:imgLayer r:embed="rId9">
                      <a14:imgEffect>
                        <a14:artisticCutout/>
                      </a14:imgEffect>
                    </a14:imgLayer>
                  </a14:imgProps>
                </a:ext>
                <a:ext uri="{28A0092B-C50C-407E-A947-70E740481C1C}">
                  <a14:useLocalDpi xmlns:a14="http://schemas.microsoft.com/office/drawing/2010/main" val="0"/>
                </a:ext>
              </a:extLst>
            </a:blip>
            <a:stretch>
              <a:fillRect/>
            </a:stretch>
          </p:blipFill>
          <p:spPr>
            <a:xfrm rot="17945062">
              <a:off x="6736677" y="1838024"/>
              <a:ext cx="4200427" cy="3446727"/>
            </a:xfrm>
            <a:prstGeom prst="rect">
              <a:avLst/>
            </a:prstGeom>
          </p:spPr>
        </p:pic>
        <p:pic>
          <p:nvPicPr>
            <p:cNvPr id="22" name="図 21">
              <a:extLst>
                <a:ext uri="{FF2B5EF4-FFF2-40B4-BE49-F238E27FC236}">
                  <a16:creationId xmlns:a16="http://schemas.microsoft.com/office/drawing/2014/main" id="{51D003C3-FAF4-4404-8D42-FF8E85E02A0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10204518" flipV="1">
              <a:off x="8280114" y="1799575"/>
              <a:ext cx="2144951" cy="489126"/>
            </a:xfrm>
            <a:prstGeom prst="rect">
              <a:avLst/>
            </a:prstGeom>
          </p:spPr>
        </p:pic>
        <p:cxnSp>
          <p:nvCxnSpPr>
            <p:cNvPr id="23" name="直線矢印コネクタ 22">
              <a:extLst>
                <a:ext uri="{FF2B5EF4-FFF2-40B4-BE49-F238E27FC236}">
                  <a16:creationId xmlns:a16="http://schemas.microsoft.com/office/drawing/2014/main" id="{C833B3F1-F469-43AA-A60D-C9B8B69BE49A}"/>
                </a:ext>
              </a:extLst>
            </p:cNvPr>
            <p:cNvCxnSpPr>
              <a:cxnSpLocks/>
              <a:stCxn id="22" idx="1"/>
              <a:endCxn id="22" idx="3"/>
            </p:cNvCxnSpPr>
            <p:nvPr/>
          </p:nvCxnSpPr>
          <p:spPr>
            <a:xfrm flipH="1">
              <a:off x="8296163" y="1859293"/>
              <a:ext cx="2112853" cy="3696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616F7726-5175-41A4-AF4B-034BABDDDC7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9427120" flipV="1">
              <a:off x="7695577" y="1485930"/>
              <a:ext cx="2362322" cy="389005"/>
            </a:xfrm>
            <a:prstGeom prst="rect">
              <a:avLst/>
            </a:prstGeom>
          </p:spPr>
        </p:pic>
        <p:cxnSp>
          <p:nvCxnSpPr>
            <p:cNvPr id="25" name="直線矢印コネクタ 24">
              <a:extLst>
                <a:ext uri="{FF2B5EF4-FFF2-40B4-BE49-F238E27FC236}">
                  <a16:creationId xmlns:a16="http://schemas.microsoft.com/office/drawing/2014/main" id="{78BD0604-2D78-4529-B0EE-9B573F092F0A}"/>
                </a:ext>
              </a:extLst>
            </p:cNvPr>
            <p:cNvCxnSpPr>
              <a:cxnSpLocks/>
              <a:stCxn id="24" idx="1"/>
              <a:endCxn id="24" idx="3"/>
            </p:cNvCxnSpPr>
            <p:nvPr/>
          </p:nvCxnSpPr>
          <p:spPr>
            <a:xfrm flipH="1">
              <a:off x="7788520" y="1221169"/>
              <a:ext cx="2176436" cy="91852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C3F20479-C715-4119-9D91-564EFD6D2C05}"/>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17176527" flipV="1">
              <a:off x="9653476" y="3368411"/>
              <a:ext cx="1643704" cy="425009"/>
            </a:xfrm>
            <a:prstGeom prst="rect">
              <a:avLst/>
            </a:prstGeom>
          </p:spPr>
        </p:pic>
        <p:cxnSp>
          <p:nvCxnSpPr>
            <p:cNvPr id="27" name="直線矢印コネクタ 26">
              <a:extLst>
                <a:ext uri="{FF2B5EF4-FFF2-40B4-BE49-F238E27FC236}">
                  <a16:creationId xmlns:a16="http://schemas.microsoft.com/office/drawing/2014/main" id="{ECB89237-89CB-4814-8B10-DBBE01D06B1A}"/>
                </a:ext>
              </a:extLst>
            </p:cNvPr>
            <p:cNvCxnSpPr>
              <a:cxnSpLocks/>
              <a:endCxn id="26" idx="3"/>
            </p:cNvCxnSpPr>
            <p:nvPr/>
          </p:nvCxnSpPr>
          <p:spPr>
            <a:xfrm flipV="1">
              <a:off x="10497312" y="2791999"/>
              <a:ext cx="208344" cy="6542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421D0F26-E7E0-4A38-BD3B-C2D2DD3AEC4C}"/>
                </a:ext>
              </a:extLst>
            </p:cNvPr>
            <p:cNvCxnSpPr>
              <a:cxnSpLocks/>
              <a:endCxn id="26" idx="1"/>
            </p:cNvCxnSpPr>
            <p:nvPr/>
          </p:nvCxnSpPr>
          <p:spPr>
            <a:xfrm flipH="1">
              <a:off x="10244999" y="3772233"/>
              <a:ext cx="126802" cy="5975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F11E051A-57E2-4EDD-B30F-5775AD3A761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5143884">
              <a:off x="6042773" y="4121939"/>
              <a:ext cx="2576873" cy="387080"/>
            </a:xfrm>
            <a:prstGeom prst="rect">
              <a:avLst/>
            </a:prstGeom>
          </p:spPr>
        </p:pic>
        <p:cxnSp>
          <p:nvCxnSpPr>
            <p:cNvPr id="30" name="直線矢印コネクタ 29">
              <a:extLst>
                <a:ext uri="{FF2B5EF4-FFF2-40B4-BE49-F238E27FC236}">
                  <a16:creationId xmlns:a16="http://schemas.microsoft.com/office/drawing/2014/main" id="{63208EC2-746B-4C64-9D2A-248480DF126F}"/>
                </a:ext>
              </a:extLst>
            </p:cNvPr>
            <p:cNvCxnSpPr>
              <a:cxnSpLocks/>
              <a:stCxn id="29" idx="1"/>
              <a:endCxn id="29" idx="3"/>
            </p:cNvCxnSpPr>
            <p:nvPr/>
          </p:nvCxnSpPr>
          <p:spPr>
            <a:xfrm>
              <a:off x="7235308" y="3030617"/>
              <a:ext cx="191803" cy="25697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図 30">
              <a:extLst>
                <a:ext uri="{FF2B5EF4-FFF2-40B4-BE49-F238E27FC236}">
                  <a16:creationId xmlns:a16="http://schemas.microsoft.com/office/drawing/2014/main" id="{A4C0417B-FD2C-436B-8E00-AA4ACB6AE3A0}"/>
                </a:ext>
              </a:extLst>
            </p:cNvPr>
            <p:cNvPicPr>
              <a:picLocks noChangeAspect="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tretch>
              <a:fillRect/>
            </a:stretch>
          </p:blipFill>
          <p:spPr>
            <a:xfrm rot="7877042" flipV="1">
              <a:off x="8949604" y="4721480"/>
              <a:ext cx="1550975" cy="359435"/>
            </a:xfrm>
            <a:prstGeom prst="rect">
              <a:avLst/>
            </a:prstGeom>
          </p:spPr>
        </p:pic>
        <p:cxnSp>
          <p:nvCxnSpPr>
            <p:cNvPr id="32" name="直線矢印コネクタ 31">
              <a:extLst>
                <a:ext uri="{FF2B5EF4-FFF2-40B4-BE49-F238E27FC236}">
                  <a16:creationId xmlns:a16="http://schemas.microsoft.com/office/drawing/2014/main" id="{37C1479A-4821-4576-8119-223F0A0ACBF9}"/>
                </a:ext>
              </a:extLst>
            </p:cNvPr>
            <p:cNvCxnSpPr>
              <a:cxnSpLocks/>
              <a:endCxn id="31" idx="1"/>
            </p:cNvCxnSpPr>
            <p:nvPr/>
          </p:nvCxnSpPr>
          <p:spPr>
            <a:xfrm flipV="1">
              <a:off x="9893808" y="4318459"/>
              <a:ext cx="342945" cy="3969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58E3586D-5DA0-4A23-8FA4-A44184407750}"/>
                </a:ext>
              </a:extLst>
            </p:cNvPr>
            <p:cNvCxnSpPr>
              <a:cxnSpLocks/>
              <a:endCxn id="31" idx="3"/>
            </p:cNvCxnSpPr>
            <p:nvPr/>
          </p:nvCxnSpPr>
          <p:spPr>
            <a:xfrm flipH="1">
              <a:off x="9213431" y="4930803"/>
              <a:ext cx="485144" cy="5531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89F5843B-D83E-4916-B0D4-59D73FCCC614}"/>
                </a:ext>
              </a:extLst>
            </p:cNvPr>
            <p:cNvSpPr/>
            <p:nvPr/>
          </p:nvSpPr>
          <p:spPr>
            <a:xfrm>
              <a:off x="6104240" y="5122218"/>
              <a:ext cx="1295430" cy="3219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rgbClr val="FF0000"/>
                  </a:solidFill>
                </a:rPr>
                <a:t>A</a:t>
              </a:r>
              <a:r>
                <a:rPr kumimoji="1" lang="en-US" altLang="ja-JP" sz="2000" b="1" dirty="0">
                  <a:solidFill>
                    <a:srgbClr val="FF0000"/>
                  </a:solidFill>
                </a:rPr>
                <a:t>fferent</a:t>
              </a:r>
              <a:endParaRPr kumimoji="1" lang="ja-JP" altLang="en-US" sz="2000" b="1" dirty="0">
                <a:solidFill>
                  <a:srgbClr val="FF0000"/>
                </a:solidFill>
              </a:endParaRPr>
            </a:p>
          </p:txBody>
        </p:sp>
      </p:grpSp>
      <p:sp>
        <p:nvSpPr>
          <p:cNvPr id="35" name="正方形/長方形 34">
            <a:extLst>
              <a:ext uri="{FF2B5EF4-FFF2-40B4-BE49-F238E27FC236}">
                <a16:creationId xmlns:a16="http://schemas.microsoft.com/office/drawing/2014/main" id="{22BB84C1-A9FE-4E22-BDC0-0EF7697B3115}"/>
              </a:ext>
            </a:extLst>
          </p:cNvPr>
          <p:cNvSpPr/>
          <p:nvPr/>
        </p:nvSpPr>
        <p:spPr>
          <a:xfrm>
            <a:off x="212081" y="988762"/>
            <a:ext cx="11613567" cy="884473"/>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p"/>
            </a:pPr>
            <a:r>
              <a:rPr lang="ja-JP" altLang="en-US" b="1" dirty="0"/>
              <a:t>下側の</a:t>
            </a:r>
            <a:r>
              <a:rPr lang="en-US" altLang="ja-JP" b="1" dirty="0"/>
              <a:t>Scapula Set</a:t>
            </a:r>
            <a:r>
              <a:rPr lang="ja-JP" altLang="en-US" b="1" dirty="0"/>
              <a:t>は引き続き要求され，遠心的</a:t>
            </a:r>
            <a:r>
              <a:rPr lang="en-US" altLang="ja-JP" b="1" dirty="0"/>
              <a:t>/</a:t>
            </a:r>
            <a:r>
              <a:rPr lang="ja-JP" altLang="en-US" b="1" dirty="0"/>
              <a:t>求心的な筋活動のバランスが要求される</a:t>
            </a:r>
            <a:endParaRPr lang="en-US" altLang="ja-JP" b="1" dirty="0"/>
          </a:p>
          <a:p>
            <a:pPr marL="285750" indent="-285750">
              <a:lnSpc>
                <a:spcPct val="150000"/>
              </a:lnSpc>
              <a:buClr>
                <a:schemeClr val="tx1"/>
              </a:buClr>
              <a:buFont typeface="Wingdings" panose="05000000000000000000" pitchFamily="2" charset="2"/>
              <a:buChar char="p"/>
            </a:pPr>
            <a:r>
              <a:rPr lang="ja-JP" altLang="en-US" b="1" dirty="0"/>
              <a:t>この相での適度な</a:t>
            </a:r>
            <a:r>
              <a:rPr lang="ja-JP" altLang="en-US" b="1" dirty="0">
                <a:solidFill>
                  <a:srgbClr val="FF0000"/>
                </a:solidFill>
              </a:rPr>
              <a:t>肩甲骨外転は広背筋の遠心的な長さを引き出し，後に続く下部体幹の</a:t>
            </a:r>
            <a:r>
              <a:rPr lang="en-US" altLang="ja-JP" b="1" dirty="0">
                <a:solidFill>
                  <a:srgbClr val="FF0000"/>
                </a:solidFill>
              </a:rPr>
              <a:t>Rotation</a:t>
            </a:r>
            <a:r>
              <a:rPr lang="ja-JP" altLang="en-US" b="1" dirty="0" err="1">
                <a:solidFill>
                  <a:srgbClr val="FF0000"/>
                </a:solidFill>
              </a:rPr>
              <a:t>を促</a:t>
            </a:r>
            <a:r>
              <a:rPr lang="ja-JP" altLang="en-US" b="1" dirty="0">
                <a:solidFill>
                  <a:srgbClr val="FF0000"/>
                </a:solidFill>
              </a:rPr>
              <a:t>通</a:t>
            </a:r>
            <a:r>
              <a:rPr lang="ja-JP" altLang="en-US" b="1" dirty="0"/>
              <a:t>する</a:t>
            </a:r>
          </a:p>
        </p:txBody>
      </p:sp>
      <p:sp>
        <p:nvSpPr>
          <p:cNvPr id="36" name="正方形/長方形 35">
            <a:extLst>
              <a:ext uri="{FF2B5EF4-FFF2-40B4-BE49-F238E27FC236}">
                <a16:creationId xmlns:a16="http://schemas.microsoft.com/office/drawing/2014/main" id="{737A29F0-C4E8-454A-839E-562ABB193D7C}"/>
              </a:ext>
            </a:extLst>
          </p:cNvPr>
          <p:cNvSpPr/>
          <p:nvPr/>
        </p:nvSpPr>
        <p:spPr>
          <a:xfrm>
            <a:off x="547379" y="6593033"/>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chemeClr val="bg1"/>
                </a:solidFill>
              </a:rPr>
              <a:t>Donald A. Neumann et al</a:t>
            </a:r>
            <a:r>
              <a:rPr lang="ja-JP" altLang="en-US" sz="900" dirty="0">
                <a:solidFill>
                  <a:schemeClr val="bg1"/>
                </a:solidFill>
              </a:rPr>
              <a:t>：</a:t>
            </a:r>
            <a:r>
              <a:rPr lang="en-US" altLang="ja-JP" sz="900" dirty="0">
                <a:solidFill>
                  <a:schemeClr val="bg1"/>
                </a:solidFill>
              </a:rPr>
              <a:t>Kinesiology of the Musculoskeletal System: Foundations for Rehabilitation, 2edition</a:t>
            </a:r>
            <a:r>
              <a:rPr lang="ja-JP" altLang="en-US" sz="900" dirty="0">
                <a:solidFill>
                  <a:schemeClr val="bg1"/>
                </a:solidFill>
              </a:rPr>
              <a:t>：</a:t>
            </a:r>
            <a:r>
              <a:rPr lang="en-US" altLang="ja-JP" sz="900" dirty="0">
                <a:solidFill>
                  <a:schemeClr val="bg1"/>
                </a:solidFill>
              </a:rPr>
              <a:t>Mosby</a:t>
            </a:r>
            <a:r>
              <a:rPr lang="ja-JP" altLang="en-US" sz="900" dirty="0" err="1">
                <a:solidFill>
                  <a:schemeClr val="bg1"/>
                </a:solidFill>
              </a:rPr>
              <a:t>．</a:t>
            </a:r>
            <a:r>
              <a:rPr lang="en-US" altLang="ja-JP" sz="900" dirty="0">
                <a:solidFill>
                  <a:schemeClr val="bg1"/>
                </a:solidFill>
              </a:rPr>
              <a:t>2009</a:t>
            </a:r>
          </a:p>
        </p:txBody>
      </p:sp>
    </p:spTree>
    <p:extLst>
      <p:ext uri="{BB962C8B-B14F-4D97-AF65-F5344CB8AC3E}">
        <p14:creationId xmlns:p14="http://schemas.microsoft.com/office/powerpoint/2010/main" val="28161384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協調的に働く</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9" name="正方形/長方形 8">
            <a:extLst>
              <a:ext uri="{FF2B5EF4-FFF2-40B4-BE49-F238E27FC236}">
                <a16:creationId xmlns:a16="http://schemas.microsoft.com/office/drawing/2014/main" id="{E2B94770-9B39-49BC-8EC8-32FA550B3EA7}"/>
              </a:ext>
            </a:extLst>
          </p:cNvPr>
          <p:cNvSpPr/>
          <p:nvPr/>
        </p:nvSpPr>
        <p:spPr>
          <a:xfrm>
            <a:off x="417286" y="1086525"/>
            <a:ext cx="11265983" cy="1895006"/>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p"/>
            </a:pPr>
            <a:r>
              <a:rPr lang="ja-JP" altLang="en-US" sz="2000" b="1" dirty="0"/>
              <a:t>上側下部体幹と下側上部体幹の固定性≒安定性を高めるためには，背部筋群による伸展活動が要求される</a:t>
            </a:r>
            <a:endParaRPr lang="en-US" altLang="ja-JP" sz="2000" b="1" dirty="0"/>
          </a:p>
          <a:p>
            <a:pPr marL="285750" indent="-285750">
              <a:lnSpc>
                <a:spcPct val="150000"/>
              </a:lnSpc>
              <a:buClr>
                <a:schemeClr val="tx1"/>
              </a:buClr>
              <a:buFont typeface="Wingdings" panose="05000000000000000000" pitchFamily="2" charset="2"/>
              <a:buChar char="p"/>
            </a:pPr>
            <a:r>
              <a:rPr lang="ja-JP" altLang="en-US" sz="2000" b="1" dirty="0"/>
              <a:t>屈曲活動と伸展活動の均衡の結果，</a:t>
            </a:r>
            <a:r>
              <a:rPr lang="en-US" altLang="ja-JP" sz="2000" b="1" dirty="0"/>
              <a:t>CORE</a:t>
            </a:r>
            <a:r>
              <a:rPr lang="ja-JP" altLang="en-US" sz="2000" b="1" dirty="0"/>
              <a:t>の活性化と広背筋</a:t>
            </a:r>
            <a:r>
              <a:rPr lang="en-US" altLang="ja-JP" sz="2000" b="1" dirty="0"/>
              <a:t>etc.</a:t>
            </a:r>
            <a:r>
              <a:rPr lang="ja-JP" altLang="en-US" sz="2000" b="1" dirty="0"/>
              <a:t>の遠心性収縮を引き出すことが可能となる</a:t>
            </a:r>
            <a:endParaRPr lang="en-US" altLang="ja-JP" sz="2000" b="1" dirty="0"/>
          </a:p>
        </p:txBody>
      </p:sp>
      <p:pic>
        <p:nvPicPr>
          <p:cNvPr id="14" name="図 13">
            <a:extLst>
              <a:ext uri="{FF2B5EF4-FFF2-40B4-BE49-F238E27FC236}">
                <a16:creationId xmlns:a16="http://schemas.microsoft.com/office/drawing/2014/main" id="{6E1A29A5-4417-4786-97E4-CC0646533B2B}"/>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511867" y="3199284"/>
            <a:ext cx="2184070" cy="3036390"/>
          </a:xfrm>
          <a:prstGeom prst="rect">
            <a:avLst/>
          </a:prstGeom>
        </p:spPr>
      </p:pic>
      <p:pic>
        <p:nvPicPr>
          <p:cNvPr id="16" name="コンテンツ プレースホルダー 4">
            <a:extLst>
              <a:ext uri="{FF2B5EF4-FFF2-40B4-BE49-F238E27FC236}">
                <a16:creationId xmlns:a16="http://schemas.microsoft.com/office/drawing/2014/main" id="{1F2F22FE-0E12-4944-A871-7600A7C0A9E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17688" y="3204318"/>
            <a:ext cx="7324915" cy="3173922"/>
          </a:xfrm>
        </p:spPr>
      </p:pic>
      <p:cxnSp>
        <p:nvCxnSpPr>
          <p:cNvPr id="18" name="直線コネクタ 17">
            <a:extLst>
              <a:ext uri="{FF2B5EF4-FFF2-40B4-BE49-F238E27FC236}">
                <a16:creationId xmlns:a16="http://schemas.microsoft.com/office/drawing/2014/main" id="{0393E184-B3A3-43D2-8693-F80D9F41D8DC}"/>
              </a:ext>
            </a:extLst>
          </p:cNvPr>
          <p:cNvCxnSpPr>
            <a:cxnSpLocks/>
          </p:cNvCxnSpPr>
          <p:nvPr/>
        </p:nvCxnSpPr>
        <p:spPr>
          <a:xfrm flipV="1">
            <a:off x="6654689" y="4529796"/>
            <a:ext cx="1795017" cy="1381745"/>
          </a:xfrm>
          <a:prstGeom prst="line">
            <a:avLst/>
          </a:prstGeom>
          <a:ln w="57150">
            <a:solidFill>
              <a:srgbClr val="FF0000">
                <a:alpha val="39000"/>
              </a:srgbClr>
            </a:solidFill>
            <a:prstDash val="sys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C9F85E0-F334-4C48-AB2D-ADB5DDFC7207}"/>
              </a:ext>
            </a:extLst>
          </p:cNvPr>
          <p:cNvSpPr txBox="1"/>
          <p:nvPr/>
        </p:nvSpPr>
        <p:spPr>
          <a:xfrm>
            <a:off x="8609428" y="4048408"/>
            <a:ext cx="672770" cy="461665"/>
          </a:xfrm>
          <a:prstGeom prst="rect">
            <a:avLst/>
          </a:prstGeom>
          <a:solidFill>
            <a:schemeClr val="accent6">
              <a:lumMod val="60000"/>
              <a:lumOff val="40000"/>
              <a:alpha val="49000"/>
            </a:schemeClr>
          </a:solidFill>
        </p:spPr>
        <p:txBody>
          <a:bodyPr wrap="square" rtlCol="0">
            <a:spAutoFit/>
          </a:bodyPr>
          <a:lstStyle/>
          <a:p>
            <a:pPr algn="ctr"/>
            <a:r>
              <a:rPr kumimoji="1" lang="en-US" altLang="ja-JP" sz="2400" dirty="0">
                <a:solidFill>
                  <a:schemeClr val="tx1">
                    <a:lumMod val="75000"/>
                    <a:lumOff val="25000"/>
                  </a:schemeClr>
                </a:solidFill>
              </a:rPr>
              <a:t>EO</a:t>
            </a:r>
            <a:endParaRPr kumimoji="1" lang="ja-JP" altLang="en-US" sz="2400" dirty="0">
              <a:solidFill>
                <a:schemeClr val="tx1">
                  <a:lumMod val="75000"/>
                  <a:lumOff val="25000"/>
                </a:schemeClr>
              </a:solidFill>
            </a:endParaRPr>
          </a:p>
        </p:txBody>
      </p:sp>
      <p:sp>
        <p:nvSpPr>
          <p:cNvPr id="20" name="テキスト ボックス 19">
            <a:extLst>
              <a:ext uri="{FF2B5EF4-FFF2-40B4-BE49-F238E27FC236}">
                <a16:creationId xmlns:a16="http://schemas.microsoft.com/office/drawing/2014/main" id="{CED84E80-5AEF-45D1-9A9E-22B54839A922}"/>
              </a:ext>
            </a:extLst>
          </p:cNvPr>
          <p:cNvSpPr txBox="1"/>
          <p:nvPr/>
        </p:nvSpPr>
        <p:spPr>
          <a:xfrm>
            <a:off x="5931723" y="5911541"/>
            <a:ext cx="672770" cy="461665"/>
          </a:xfrm>
          <a:prstGeom prst="rect">
            <a:avLst/>
          </a:prstGeom>
          <a:solidFill>
            <a:schemeClr val="accent6">
              <a:lumMod val="60000"/>
              <a:lumOff val="40000"/>
              <a:alpha val="49000"/>
            </a:schemeClr>
          </a:solidFill>
        </p:spPr>
        <p:txBody>
          <a:bodyPr wrap="square" rtlCol="0">
            <a:spAutoFit/>
          </a:bodyPr>
          <a:lstStyle/>
          <a:p>
            <a:pPr algn="ctr"/>
            <a:r>
              <a:rPr lang="en-US" altLang="ja-JP" sz="2400" dirty="0">
                <a:solidFill>
                  <a:schemeClr val="tx1">
                    <a:lumMod val="75000"/>
                    <a:lumOff val="25000"/>
                  </a:schemeClr>
                </a:solidFill>
              </a:rPr>
              <a:t>I</a:t>
            </a:r>
            <a:r>
              <a:rPr kumimoji="1" lang="en-US" altLang="ja-JP" sz="2400" dirty="0">
                <a:solidFill>
                  <a:schemeClr val="tx1">
                    <a:lumMod val="75000"/>
                    <a:lumOff val="25000"/>
                  </a:schemeClr>
                </a:solidFill>
              </a:rPr>
              <a:t>O</a:t>
            </a:r>
            <a:endParaRPr kumimoji="1" lang="ja-JP" altLang="en-US" sz="2400" dirty="0">
              <a:solidFill>
                <a:schemeClr val="tx1">
                  <a:lumMod val="75000"/>
                  <a:lumOff val="25000"/>
                </a:schemeClr>
              </a:solidFill>
            </a:endParaRPr>
          </a:p>
        </p:txBody>
      </p:sp>
      <p:cxnSp>
        <p:nvCxnSpPr>
          <p:cNvPr id="21" name="直線矢印コネクタ 20">
            <a:extLst>
              <a:ext uri="{FF2B5EF4-FFF2-40B4-BE49-F238E27FC236}">
                <a16:creationId xmlns:a16="http://schemas.microsoft.com/office/drawing/2014/main" id="{23B78879-7F85-4D08-9656-479F1AA3D405}"/>
              </a:ext>
            </a:extLst>
          </p:cNvPr>
          <p:cNvCxnSpPr>
            <a:cxnSpLocks/>
          </p:cNvCxnSpPr>
          <p:nvPr/>
        </p:nvCxnSpPr>
        <p:spPr>
          <a:xfrm flipH="1">
            <a:off x="8945813" y="3808020"/>
            <a:ext cx="1056317" cy="1293438"/>
          </a:xfrm>
          <a:prstGeom prst="straightConnector1">
            <a:avLst/>
          </a:prstGeom>
          <a:ln w="57150">
            <a:solidFill>
              <a:srgbClr val="7030A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矢印: 左 21">
            <a:extLst>
              <a:ext uri="{FF2B5EF4-FFF2-40B4-BE49-F238E27FC236}">
                <a16:creationId xmlns:a16="http://schemas.microsoft.com/office/drawing/2014/main" id="{D827892F-178F-46A1-B4D9-3BCF943884CD}"/>
              </a:ext>
            </a:extLst>
          </p:cNvPr>
          <p:cNvSpPr/>
          <p:nvPr/>
        </p:nvSpPr>
        <p:spPr>
          <a:xfrm rot="262164">
            <a:off x="8255728" y="5361970"/>
            <a:ext cx="1781855" cy="394465"/>
          </a:xfrm>
          <a:prstGeom prst="leftArrow">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左 22">
            <a:extLst>
              <a:ext uri="{FF2B5EF4-FFF2-40B4-BE49-F238E27FC236}">
                <a16:creationId xmlns:a16="http://schemas.microsoft.com/office/drawing/2014/main" id="{50F2D129-CD86-4F8D-AAF9-BDC2667D0659}"/>
              </a:ext>
            </a:extLst>
          </p:cNvPr>
          <p:cNvSpPr/>
          <p:nvPr/>
        </p:nvSpPr>
        <p:spPr>
          <a:xfrm rot="11015586">
            <a:off x="6278718" y="5268949"/>
            <a:ext cx="1781855" cy="394465"/>
          </a:xfrm>
          <a:prstGeom prst="leftArrow">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D2E37907-D41D-48C7-8133-194284322DCF}"/>
              </a:ext>
            </a:extLst>
          </p:cNvPr>
          <p:cNvSpPr txBox="1"/>
          <p:nvPr/>
        </p:nvSpPr>
        <p:spPr>
          <a:xfrm>
            <a:off x="10194360" y="5403269"/>
            <a:ext cx="733410" cy="461665"/>
          </a:xfrm>
          <a:prstGeom prst="rect">
            <a:avLst/>
          </a:prstGeom>
          <a:solidFill>
            <a:schemeClr val="accent6">
              <a:lumMod val="60000"/>
              <a:lumOff val="40000"/>
            </a:schemeClr>
          </a:solidFill>
        </p:spPr>
        <p:txBody>
          <a:bodyPr wrap="square" rtlCol="0">
            <a:spAutoFit/>
          </a:bodyPr>
          <a:lstStyle/>
          <a:p>
            <a:pPr algn="ctr"/>
            <a:r>
              <a:rPr lang="en-US" altLang="ja-JP" sz="2400" dirty="0"/>
              <a:t>LD</a:t>
            </a:r>
          </a:p>
        </p:txBody>
      </p:sp>
      <p:sp>
        <p:nvSpPr>
          <p:cNvPr id="25" name="テキスト ボックス 24">
            <a:extLst>
              <a:ext uri="{FF2B5EF4-FFF2-40B4-BE49-F238E27FC236}">
                <a16:creationId xmlns:a16="http://schemas.microsoft.com/office/drawing/2014/main" id="{66036DDE-174E-4033-866A-B41971B2EBAB}"/>
              </a:ext>
            </a:extLst>
          </p:cNvPr>
          <p:cNvSpPr txBox="1"/>
          <p:nvPr/>
        </p:nvSpPr>
        <p:spPr>
          <a:xfrm>
            <a:off x="5565018" y="4750674"/>
            <a:ext cx="733410" cy="461665"/>
          </a:xfrm>
          <a:prstGeom prst="rect">
            <a:avLst/>
          </a:prstGeom>
          <a:solidFill>
            <a:schemeClr val="accent6">
              <a:lumMod val="60000"/>
              <a:lumOff val="40000"/>
            </a:schemeClr>
          </a:solidFill>
        </p:spPr>
        <p:txBody>
          <a:bodyPr wrap="square" rtlCol="0">
            <a:spAutoFit/>
          </a:bodyPr>
          <a:lstStyle/>
          <a:p>
            <a:pPr algn="ctr"/>
            <a:r>
              <a:rPr lang="en-US" altLang="ja-JP" sz="2400" dirty="0"/>
              <a:t>GM</a:t>
            </a:r>
          </a:p>
        </p:txBody>
      </p:sp>
      <p:cxnSp>
        <p:nvCxnSpPr>
          <p:cNvPr id="26" name="直線矢印コネクタ 25">
            <a:extLst>
              <a:ext uri="{FF2B5EF4-FFF2-40B4-BE49-F238E27FC236}">
                <a16:creationId xmlns:a16="http://schemas.microsoft.com/office/drawing/2014/main" id="{7A2C2194-91F9-401F-A588-7BF00E5A3C95}"/>
              </a:ext>
            </a:extLst>
          </p:cNvPr>
          <p:cNvCxnSpPr>
            <a:cxnSpLocks/>
          </p:cNvCxnSpPr>
          <p:nvPr/>
        </p:nvCxnSpPr>
        <p:spPr>
          <a:xfrm flipH="1">
            <a:off x="6604493" y="4510073"/>
            <a:ext cx="1153159" cy="339834"/>
          </a:xfrm>
          <a:prstGeom prst="straightConnector1">
            <a:avLst/>
          </a:prstGeom>
          <a:ln w="57150">
            <a:solidFill>
              <a:srgbClr val="7030A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矢印: 下カーブ 26">
            <a:extLst>
              <a:ext uri="{FF2B5EF4-FFF2-40B4-BE49-F238E27FC236}">
                <a16:creationId xmlns:a16="http://schemas.microsoft.com/office/drawing/2014/main" id="{422C85E4-1BB1-4FDE-A2E7-1FC867C64F91}"/>
              </a:ext>
            </a:extLst>
          </p:cNvPr>
          <p:cNvSpPr/>
          <p:nvPr/>
        </p:nvSpPr>
        <p:spPr>
          <a:xfrm rot="12824664" flipV="1">
            <a:off x="8675188" y="2948695"/>
            <a:ext cx="2142096" cy="822367"/>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07568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BE50C9B-52AE-4BE6-9128-77AA3801155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1C43089-776E-4957-9D62-BDF18C516630}"/>
              </a:ext>
            </a:extLst>
          </p:cNvPr>
          <p:cNvSpPr>
            <a:spLocks noGrp="1"/>
          </p:cNvSpPr>
          <p:nvPr>
            <p:ph idx="1"/>
          </p:nvPr>
        </p:nvSpPr>
        <p:spPr/>
        <p:txBody>
          <a:bodyPr/>
          <a:lstStyle/>
          <a:p>
            <a:pPr algn="l"/>
            <a:r>
              <a:rPr lang="ja-JP" altLang="en-US" sz="1800" b="0" i="0" u="none" strike="noStrike" baseline="0" dirty="0">
                <a:solidFill>
                  <a:srgbClr val="787879"/>
                </a:solidFill>
                <a:latin typeface="ＭＳゴシック"/>
              </a:rPr>
              <a:t>代償動作とは動作を行うために必要な機能に欠損がある場合に，別の機能を</a:t>
            </a:r>
          </a:p>
          <a:p>
            <a:pPr algn="l"/>
            <a:r>
              <a:rPr lang="ja-JP" altLang="en-US" sz="1800" b="0" i="0" u="none" strike="noStrike" baseline="0" dirty="0">
                <a:solidFill>
                  <a:srgbClr val="787879"/>
                </a:solidFill>
                <a:latin typeface="ＭＳゴシック"/>
              </a:rPr>
              <a:t>使って遂行される動作をいう</a:t>
            </a:r>
            <a:r>
              <a:rPr lang="ja-JP" altLang="en-US" sz="1800" b="0" i="0" u="none" strike="noStrike" baseline="0" dirty="0">
                <a:solidFill>
                  <a:srgbClr val="A6A5A6"/>
                </a:solidFill>
                <a:latin typeface="ＭＳゴシック"/>
              </a:rPr>
              <a:t>。</a:t>
            </a:r>
            <a:r>
              <a:rPr lang="ja-JP" altLang="en-US" sz="1800" b="0" i="0" u="none" strike="noStrike" baseline="0" dirty="0">
                <a:solidFill>
                  <a:srgbClr val="8D8D8D"/>
                </a:solidFill>
                <a:latin typeface="ＭＳゴシック"/>
              </a:rPr>
              <a:t>「動作のメカニズム」に障害を有する患者にとって，</a:t>
            </a:r>
          </a:p>
          <a:p>
            <a:pPr algn="l"/>
            <a:r>
              <a:rPr lang="ja-JP" altLang="en-US" sz="1800" b="0" i="0" u="none" strike="noStrike" baseline="0" dirty="0">
                <a:solidFill>
                  <a:srgbClr val="787879"/>
                </a:solidFill>
                <a:latin typeface="ＭＳゴシック"/>
              </a:rPr>
              <a:t>代償動作を用いて動作を遂行することはやむをえない</a:t>
            </a:r>
            <a:r>
              <a:rPr lang="ja-JP" altLang="en-US" sz="1800" b="0" i="0" u="none" strike="noStrike" baseline="0" dirty="0">
                <a:solidFill>
                  <a:srgbClr val="A6A5A6"/>
                </a:solidFill>
                <a:latin typeface="ＭＳゴシック"/>
              </a:rPr>
              <a:t>。</a:t>
            </a:r>
            <a:r>
              <a:rPr lang="ja-JP" altLang="en-US" sz="1800" b="0" i="0" u="none" strike="noStrike" baseline="0" dirty="0">
                <a:solidFill>
                  <a:srgbClr val="787879"/>
                </a:solidFill>
                <a:latin typeface="ＭＳゴシック"/>
              </a:rPr>
              <a:t>しかし，患者が用いる代償</a:t>
            </a:r>
          </a:p>
          <a:p>
            <a:pPr algn="l"/>
            <a:r>
              <a:rPr lang="ja-JP" altLang="en-US" sz="1800" b="0" i="0" u="none" strike="noStrike" baseline="0" dirty="0">
                <a:solidFill>
                  <a:srgbClr val="787879"/>
                </a:solidFill>
                <a:latin typeface="ＭＳゴシック"/>
              </a:rPr>
              <a:t>動作は非合目的的な動作パターンとなる場合が多い。代償動作は定型化された自由</a:t>
            </a:r>
          </a:p>
          <a:p>
            <a:pPr algn="l"/>
            <a:r>
              <a:rPr lang="ja-JP" altLang="en-US" sz="1800" b="0" i="0" u="none" strike="noStrike" baseline="0" dirty="0">
                <a:solidFill>
                  <a:srgbClr val="787879"/>
                </a:solidFill>
                <a:latin typeface="ＭＳゴシック"/>
              </a:rPr>
              <a:t>度の少ない動作パターンとなるため，環境や動作課題に適応することが難し</a:t>
            </a:r>
            <a:r>
              <a:rPr lang="en-US" altLang="ja-JP" sz="1800" b="0" i="0" u="none" strike="noStrike" baseline="0" dirty="0">
                <a:solidFill>
                  <a:srgbClr val="787879"/>
                </a:solidFill>
                <a:latin typeface="ＭＳゴシック"/>
              </a:rPr>
              <a:t>&lt;, </a:t>
            </a:r>
            <a:r>
              <a:rPr lang="ja-JP" altLang="en-US" sz="1800" b="0" i="0" u="none" strike="noStrike" baseline="0" dirty="0">
                <a:solidFill>
                  <a:srgbClr val="787879"/>
                </a:solidFill>
                <a:latin typeface="ＭＳゴシック"/>
              </a:rPr>
              <a:t>日</a:t>
            </a:r>
          </a:p>
          <a:p>
            <a:pPr algn="l"/>
            <a:r>
              <a:rPr lang="ja-JP" altLang="en-US" sz="1800" b="0" i="0" u="none" strike="noStrike" baseline="0" dirty="0">
                <a:solidFill>
                  <a:srgbClr val="787879"/>
                </a:solidFill>
                <a:latin typeface="ＭＳゴシック"/>
              </a:rPr>
              <a:t>常生活のなかで実用化しにくい動作となる傾向が強い。</a:t>
            </a:r>
          </a:p>
          <a:p>
            <a:pPr algn="l"/>
            <a:r>
              <a:rPr lang="ja-JP" altLang="en-US" sz="1800" b="0" i="0" u="none" strike="noStrike" baseline="0" dirty="0">
                <a:solidFill>
                  <a:srgbClr val="686768"/>
                </a:solidFill>
                <a:latin typeface="ＭＳゴシック"/>
              </a:rPr>
              <a:t>例えば寝返り動作で下肢の</a:t>
            </a:r>
            <a:r>
              <a:rPr lang="ja-JP" altLang="en-US" sz="1800" b="0" i="0" u="none" strike="noStrike" baseline="0" dirty="0">
                <a:solidFill>
                  <a:srgbClr val="8D8D8D"/>
                </a:solidFill>
                <a:latin typeface="ＭＳゴシック"/>
              </a:rPr>
              <a:t>重さを使って回転</a:t>
            </a:r>
            <a:r>
              <a:rPr lang="ja-JP" altLang="en-US" sz="1800" b="0" i="0" u="none" strike="noStrike" baseline="0" dirty="0">
                <a:solidFill>
                  <a:srgbClr val="686768"/>
                </a:solidFill>
                <a:latin typeface="ＭＳゴシック"/>
              </a:rPr>
              <a:t>力を得</a:t>
            </a:r>
            <a:endParaRPr kumimoji="1" lang="ja-JP" altLang="en-US" dirty="0"/>
          </a:p>
        </p:txBody>
      </p:sp>
    </p:spTree>
    <p:extLst>
      <p:ext uri="{BB962C8B-B14F-4D97-AF65-F5344CB8AC3E}">
        <p14:creationId xmlns:p14="http://schemas.microsoft.com/office/powerpoint/2010/main" val="3528748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2" name="図 1">
            <a:extLst>
              <a:ext uri="{FF2B5EF4-FFF2-40B4-BE49-F238E27FC236}">
                <a16:creationId xmlns:a16="http://schemas.microsoft.com/office/drawing/2014/main" id="{6523575A-2FD0-4E45-9347-5C71C5A2F593}"/>
              </a:ext>
            </a:extLst>
          </p:cNvPr>
          <p:cNvPicPr>
            <a:picLocks noChangeAspect="1"/>
          </p:cNvPicPr>
          <p:nvPr/>
        </p:nvPicPr>
        <p:blipFill>
          <a:blip r:embed="rId3"/>
          <a:stretch>
            <a:fillRect/>
          </a:stretch>
        </p:blipFill>
        <p:spPr>
          <a:xfrm>
            <a:off x="973605" y="1170985"/>
            <a:ext cx="9927961" cy="5126734"/>
          </a:xfrm>
          <a:prstGeom prst="rect">
            <a:avLst/>
          </a:prstGeom>
        </p:spPr>
      </p:pic>
    </p:spTree>
    <p:extLst>
      <p:ext uri="{BB962C8B-B14F-4D97-AF65-F5344CB8AC3E}">
        <p14:creationId xmlns:p14="http://schemas.microsoft.com/office/powerpoint/2010/main" val="3742374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④下部体幹の</a:t>
            </a:r>
            <a:r>
              <a:rPr lang="en-US" altLang="ja-JP" sz="2800" b="1" dirty="0">
                <a:ln w="0"/>
                <a:solidFill>
                  <a:schemeClr val="bg1"/>
                </a:solidFill>
                <a:effectLst>
                  <a:outerShdw blurRad="38100" dist="25400" dir="5400000" algn="ctr" rotWithShape="0">
                    <a:srgbClr val="6E747A">
                      <a:alpha val="43000"/>
                    </a:srgbClr>
                  </a:outerShdw>
                </a:effectLst>
              </a:rPr>
              <a:t>Rotation</a:t>
            </a:r>
            <a:endParaRPr lang="ja-JP" altLang="en-US" sz="2800" b="1" dirty="0">
              <a:ln w="0"/>
              <a:solidFill>
                <a:schemeClr val="bg1"/>
              </a:solidFill>
              <a:effectLst>
                <a:outerShdw blurRad="38100" dist="25400" dir="5400000" algn="ctr" rotWithShape="0">
                  <a:srgbClr val="6E747A">
                    <a:alpha val="43000"/>
                  </a:srgbClr>
                </a:outerShdw>
              </a:effectLst>
            </a:endParaRP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71A7AE6A-4F08-4EAB-9B88-A8CC5DF2FCB1}"/>
              </a:ext>
            </a:extLst>
          </p:cNvPr>
          <p:cNvSpPr/>
          <p:nvPr/>
        </p:nvSpPr>
        <p:spPr>
          <a:xfrm>
            <a:off x="240154" y="1245251"/>
            <a:ext cx="9147343" cy="1299971"/>
          </a:xfrm>
          <a:prstGeom prst="rect">
            <a:avLst/>
          </a:prstGeom>
        </p:spPr>
        <p:txBody>
          <a:bodyPr wrap="square">
            <a:spAutoFit/>
          </a:bodyPr>
          <a:lstStyle/>
          <a:p>
            <a:pPr marL="285750" indent="-285750">
              <a:lnSpc>
                <a:spcPct val="150000"/>
              </a:lnSpc>
              <a:buClr>
                <a:schemeClr val="tx1"/>
              </a:buClr>
              <a:buFont typeface="Wingdings" panose="05000000000000000000" pitchFamily="2" charset="2"/>
              <a:buChar char="p"/>
            </a:pPr>
            <a:r>
              <a:rPr lang="ja-JP" altLang="en-US" b="1" dirty="0"/>
              <a:t>支持と運動が逆転し，固定された上部体幹に対して下部体幹が回旋し，側臥位である回旋中間位に復元される</a:t>
            </a:r>
            <a:endParaRPr lang="en-US" altLang="ja-JP" b="1" dirty="0"/>
          </a:p>
          <a:p>
            <a:pPr marL="285750" indent="-285750">
              <a:lnSpc>
                <a:spcPct val="150000"/>
              </a:lnSpc>
              <a:buClr>
                <a:schemeClr val="tx1"/>
              </a:buClr>
              <a:buFont typeface="Wingdings" panose="05000000000000000000" pitchFamily="2" charset="2"/>
              <a:buChar char="p"/>
            </a:pPr>
            <a:r>
              <a:rPr lang="ja-JP" altLang="en-US" b="1" dirty="0"/>
              <a:t>上部体幹が</a:t>
            </a:r>
            <a:r>
              <a:rPr lang="en-US" altLang="ja-JP" b="1" dirty="0"/>
              <a:t>BOS</a:t>
            </a:r>
            <a:r>
              <a:rPr lang="ja-JP" altLang="en-US" b="1" dirty="0"/>
              <a:t>となり，下部体幹が回転の中心となる</a:t>
            </a:r>
          </a:p>
        </p:txBody>
      </p:sp>
      <p:pic>
        <p:nvPicPr>
          <p:cNvPr id="2" name="図 1">
            <a:extLst>
              <a:ext uri="{FF2B5EF4-FFF2-40B4-BE49-F238E27FC236}">
                <a16:creationId xmlns:a16="http://schemas.microsoft.com/office/drawing/2014/main" id="{33221614-0EA9-46F8-87C7-75D806E1989D}"/>
              </a:ext>
            </a:extLst>
          </p:cNvPr>
          <p:cNvPicPr>
            <a:picLocks noChangeAspect="1"/>
          </p:cNvPicPr>
          <p:nvPr/>
        </p:nvPicPr>
        <p:blipFill>
          <a:blip r:embed="rId3"/>
          <a:stretch>
            <a:fillRect/>
          </a:stretch>
        </p:blipFill>
        <p:spPr>
          <a:xfrm>
            <a:off x="1138477" y="2653973"/>
            <a:ext cx="2486229" cy="3646099"/>
          </a:xfrm>
          <a:prstGeom prst="rect">
            <a:avLst/>
          </a:prstGeom>
        </p:spPr>
      </p:pic>
      <p:pic>
        <p:nvPicPr>
          <p:cNvPr id="14" name="図 13">
            <a:extLst>
              <a:ext uri="{FF2B5EF4-FFF2-40B4-BE49-F238E27FC236}">
                <a16:creationId xmlns:a16="http://schemas.microsoft.com/office/drawing/2014/main" id="{501351F8-CB77-4893-9251-2142F5940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4049" y="1137699"/>
            <a:ext cx="2237798" cy="5162373"/>
          </a:xfrm>
          <a:prstGeom prst="rect">
            <a:avLst/>
          </a:prstGeom>
        </p:spPr>
      </p:pic>
      <p:sp>
        <p:nvSpPr>
          <p:cNvPr id="16" name="矢印: 右カーブ 15">
            <a:extLst>
              <a:ext uri="{FF2B5EF4-FFF2-40B4-BE49-F238E27FC236}">
                <a16:creationId xmlns:a16="http://schemas.microsoft.com/office/drawing/2014/main" id="{DE00547F-C084-49BE-BF65-AD0E94F00DC9}"/>
              </a:ext>
            </a:extLst>
          </p:cNvPr>
          <p:cNvSpPr/>
          <p:nvPr/>
        </p:nvSpPr>
        <p:spPr>
          <a:xfrm rot="6146954">
            <a:off x="10861642" y="2429387"/>
            <a:ext cx="432703" cy="8159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吹き出し: 線 16">
            <a:extLst>
              <a:ext uri="{FF2B5EF4-FFF2-40B4-BE49-F238E27FC236}">
                <a16:creationId xmlns:a16="http://schemas.microsoft.com/office/drawing/2014/main" id="{0C75060A-C2B0-415C-BDBB-986112A18B6B}"/>
              </a:ext>
            </a:extLst>
          </p:cNvPr>
          <p:cNvSpPr/>
          <p:nvPr/>
        </p:nvSpPr>
        <p:spPr>
          <a:xfrm>
            <a:off x="3995226" y="2853203"/>
            <a:ext cx="4581988" cy="778564"/>
          </a:xfrm>
          <a:prstGeom prst="borderCallout1">
            <a:avLst>
              <a:gd name="adj1" fmla="val 44652"/>
              <a:gd name="adj2" fmla="val 104454"/>
              <a:gd name="adj3" fmla="val -125833"/>
              <a:gd name="adj4" fmla="val 142657"/>
            </a:avLst>
          </a:prstGeom>
          <a:ln w="3810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荷重側の安定と上部体幹の</a:t>
            </a:r>
            <a:r>
              <a:rPr kumimoji="1" lang="en-US" altLang="ja-JP" dirty="0"/>
              <a:t>stability</a:t>
            </a:r>
            <a:r>
              <a:rPr kumimoji="1" lang="ja-JP" altLang="en-US" dirty="0"/>
              <a:t>の確保</a:t>
            </a:r>
          </a:p>
        </p:txBody>
      </p:sp>
      <p:sp>
        <p:nvSpPr>
          <p:cNvPr id="18" name="吹き出し: 線 17">
            <a:extLst>
              <a:ext uri="{FF2B5EF4-FFF2-40B4-BE49-F238E27FC236}">
                <a16:creationId xmlns:a16="http://schemas.microsoft.com/office/drawing/2014/main" id="{56FF8D24-8AAB-48E7-A957-DE270AF120E1}"/>
              </a:ext>
            </a:extLst>
          </p:cNvPr>
          <p:cNvSpPr/>
          <p:nvPr/>
        </p:nvSpPr>
        <p:spPr>
          <a:xfrm>
            <a:off x="4346918" y="4116951"/>
            <a:ext cx="4230296" cy="778564"/>
          </a:xfrm>
          <a:prstGeom prst="borderCallout1">
            <a:avLst>
              <a:gd name="adj1" fmla="val 44652"/>
              <a:gd name="adj2" fmla="val 104454"/>
              <a:gd name="adj3" fmla="val -213577"/>
              <a:gd name="adj4" fmla="val 153767"/>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t>内腹斜筋と外腹斜筋の活動の切り替え</a:t>
            </a:r>
            <a:endParaRPr kumimoji="1" lang="ja-JP" altLang="en-US" dirty="0"/>
          </a:p>
        </p:txBody>
      </p:sp>
      <p:sp>
        <p:nvSpPr>
          <p:cNvPr id="19" name="フローチャート: 結合子 18">
            <a:extLst>
              <a:ext uri="{FF2B5EF4-FFF2-40B4-BE49-F238E27FC236}">
                <a16:creationId xmlns:a16="http://schemas.microsoft.com/office/drawing/2014/main" id="{03BEFEC7-7D2C-4381-B287-3C725E4B99B2}"/>
              </a:ext>
            </a:extLst>
          </p:cNvPr>
          <p:cNvSpPr/>
          <p:nvPr/>
        </p:nvSpPr>
        <p:spPr>
          <a:xfrm>
            <a:off x="10485664" y="1721900"/>
            <a:ext cx="251791" cy="251791"/>
          </a:xfrm>
          <a:prstGeom prst="flowChartConnector">
            <a:avLst/>
          </a:prstGeom>
          <a:solidFill>
            <a:srgbClr val="FFFF00"/>
          </a:solidFill>
          <a:ln>
            <a:solidFill>
              <a:srgbClr val="FFFF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ローチャート: 結合子 19">
            <a:extLst>
              <a:ext uri="{FF2B5EF4-FFF2-40B4-BE49-F238E27FC236}">
                <a16:creationId xmlns:a16="http://schemas.microsoft.com/office/drawing/2014/main" id="{1311D4F6-DCF0-4100-9054-86357280525E}"/>
              </a:ext>
            </a:extLst>
          </p:cNvPr>
          <p:cNvSpPr/>
          <p:nvPr/>
        </p:nvSpPr>
        <p:spPr>
          <a:xfrm>
            <a:off x="10759238" y="2338410"/>
            <a:ext cx="251791" cy="251791"/>
          </a:xfrm>
          <a:prstGeom prst="flowChartConnector">
            <a:avLst/>
          </a:prstGeom>
          <a:solidFill>
            <a:srgbClr val="FF00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F589A8AA-6CD6-4E77-9497-FA5AACB3539E}"/>
              </a:ext>
            </a:extLst>
          </p:cNvPr>
          <p:cNvCxnSpPr>
            <a:cxnSpLocks/>
          </p:cNvCxnSpPr>
          <p:nvPr/>
        </p:nvCxnSpPr>
        <p:spPr>
          <a:xfrm flipH="1">
            <a:off x="11374083" y="1697232"/>
            <a:ext cx="46050" cy="9867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吹き出し: 線 21">
            <a:extLst>
              <a:ext uri="{FF2B5EF4-FFF2-40B4-BE49-F238E27FC236}">
                <a16:creationId xmlns:a16="http://schemas.microsoft.com/office/drawing/2014/main" id="{DC75E27D-0A0B-461E-82D6-244A14F80C9D}"/>
              </a:ext>
            </a:extLst>
          </p:cNvPr>
          <p:cNvSpPr/>
          <p:nvPr/>
        </p:nvSpPr>
        <p:spPr>
          <a:xfrm>
            <a:off x="4171072" y="5577647"/>
            <a:ext cx="4230296" cy="778564"/>
          </a:xfrm>
          <a:prstGeom prst="borderCallout1">
            <a:avLst>
              <a:gd name="adj1" fmla="val 44652"/>
              <a:gd name="adj2" fmla="val 104454"/>
              <a:gd name="adj3" fmla="val -282082"/>
              <a:gd name="adj4" fmla="val 169765"/>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荷重側の</a:t>
            </a:r>
            <a:r>
              <a:rPr kumimoji="1" lang="en-US" altLang="ja-JP" dirty="0"/>
              <a:t>Hip</a:t>
            </a:r>
            <a:r>
              <a:rPr kumimoji="1" lang="ja-JP" altLang="en-US" dirty="0"/>
              <a:t>の更なる安定</a:t>
            </a:r>
          </a:p>
        </p:txBody>
      </p:sp>
      <p:sp>
        <p:nvSpPr>
          <p:cNvPr id="23" name="フローチャート: 結合子 22">
            <a:extLst>
              <a:ext uri="{FF2B5EF4-FFF2-40B4-BE49-F238E27FC236}">
                <a16:creationId xmlns:a16="http://schemas.microsoft.com/office/drawing/2014/main" id="{50CD78A9-AAE8-4596-8E1D-BC5283EA70E2}"/>
              </a:ext>
            </a:extLst>
          </p:cNvPr>
          <p:cNvSpPr/>
          <p:nvPr/>
        </p:nvSpPr>
        <p:spPr>
          <a:xfrm>
            <a:off x="11271214" y="3247021"/>
            <a:ext cx="251791" cy="251791"/>
          </a:xfrm>
          <a:prstGeom prst="flowChartConnector">
            <a:avLst/>
          </a:prstGeom>
          <a:solidFill>
            <a:srgbClr val="00B050"/>
          </a:solidFill>
          <a:ln>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687749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協調的に働く</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191E0189-FBB0-404C-8198-52B44364B219}"/>
              </a:ext>
            </a:extLst>
          </p:cNvPr>
          <p:cNvSpPr/>
          <p:nvPr/>
        </p:nvSpPr>
        <p:spPr>
          <a:xfrm>
            <a:off x="277389" y="1153262"/>
            <a:ext cx="11492496" cy="2130968"/>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b="1" dirty="0"/>
              <a:t>下部体幹の</a:t>
            </a:r>
            <a:r>
              <a:rPr lang="en-US" altLang="ja-JP" b="1" dirty="0"/>
              <a:t>Rotation</a:t>
            </a:r>
            <a:r>
              <a:rPr lang="ja-JP" altLang="en-US" b="1" dirty="0"/>
              <a:t>において，下側の外腹斜筋と上側の内腹斜筋がセットで活動する</a:t>
            </a:r>
            <a:endParaRPr lang="en-US" altLang="ja-JP" b="1" dirty="0"/>
          </a:p>
          <a:p>
            <a:pPr marL="285750" indent="-285750">
              <a:lnSpc>
                <a:spcPct val="150000"/>
              </a:lnSpc>
              <a:buFont typeface="Wingdings" panose="05000000000000000000" pitchFamily="2" charset="2"/>
              <a:buChar char="p"/>
            </a:pPr>
            <a:r>
              <a:rPr lang="ja-JP" altLang="en-US" b="1" dirty="0"/>
              <a:t>この対角ラインでの動きを効率的に作用するためには，上側上部体幹と下側下部体幹の固定性が必要</a:t>
            </a:r>
            <a:endParaRPr lang="en-US" altLang="ja-JP" b="1" dirty="0"/>
          </a:p>
          <a:p>
            <a:pPr marL="285750" indent="-285750">
              <a:lnSpc>
                <a:spcPct val="150000"/>
              </a:lnSpc>
              <a:buFont typeface="Wingdings" panose="05000000000000000000" pitchFamily="2" charset="2"/>
              <a:buChar char="p"/>
            </a:pPr>
            <a:r>
              <a:rPr lang="ja-JP" altLang="en-US" b="1" dirty="0"/>
              <a:t>広背筋</a:t>
            </a:r>
            <a:r>
              <a:rPr lang="en-US" altLang="ja-JP" b="1" dirty="0"/>
              <a:t>etc.</a:t>
            </a:r>
            <a:r>
              <a:rPr lang="ja-JP" altLang="en-US" b="1" dirty="0"/>
              <a:t>による下部体幹の</a:t>
            </a:r>
            <a:r>
              <a:rPr lang="en-US" altLang="ja-JP" b="1" dirty="0"/>
              <a:t>Rotation</a:t>
            </a:r>
            <a:r>
              <a:rPr lang="ja-JP" altLang="en-US" b="1" dirty="0"/>
              <a:t>が効率的に作動するためには，荷重側支持性とリンクが要求される</a:t>
            </a:r>
            <a:endParaRPr lang="en-US" altLang="ja-JP" b="1" dirty="0"/>
          </a:p>
          <a:p>
            <a:pPr marL="285750" indent="-285750">
              <a:lnSpc>
                <a:spcPct val="150000"/>
              </a:lnSpc>
              <a:buFont typeface="Wingdings" panose="05000000000000000000" pitchFamily="2" charset="2"/>
              <a:buChar char="p"/>
            </a:pPr>
            <a:r>
              <a:rPr lang="ja-JP" altLang="en-US" b="1" dirty="0"/>
              <a:t>荷重側での支持が不十分な場合，姿勢は屈曲傾向を示し，非効率な動きとなるかもしれない</a:t>
            </a:r>
          </a:p>
          <a:p>
            <a:pPr marL="285750" indent="-285750">
              <a:lnSpc>
                <a:spcPct val="150000"/>
              </a:lnSpc>
              <a:buFont typeface="Wingdings" panose="05000000000000000000" pitchFamily="2" charset="2"/>
              <a:buChar char="p"/>
            </a:pPr>
            <a:endParaRPr lang="ja-JP" altLang="en-US" b="1" dirty="0"/>
          </a:p>
        </p:txBody>
      </p:sp>
      <p:pic>
        <p:nvPicPr>
          <p:cNvPr id="9" name="図 8">
            <a:extLst>
              <a:ext uri="{FF2B5EF4-FFF2-40B4-BE49-F238E27FC236}">
                <a16:creationId xmlns:a16="http://schemas.microsoft.com/office/drawing/2014/main" id="{6E04F1CF-3DCC-48B1-8A5D-54FEE93E44AE}"/>
              </a:ext>
            </a:extLst>
          </p:cNvPr>
          <p:cNvPicPr>
            <a:picLocks noChangeAspect="1"/>
          </p:cNvPicPr>
          <p:nvPr/>
        </p:nvPicPr>
        <p:blipFill>
          <a:blip r:embed="rId3"/>
          <a:stretch>
            <a:fillRect/>
          </a:stretch>
        </p:blipFill>
        <p:spPr>
          <a:xfrm>
            <a:off x="1147160" y="3092700"/>
            <a:ext cx="2024410" cy="2968832"/>
          </a:xfrm>
          <a:prstGeom prst="rect">
            <a:avLst/>
          </a:prstGeom>
        </p:spPr>
      </p:pic>
      <p:pic>
        <p:nvPicPr>
          <p:cNvPr id="14" name="コンテンツ プレースホルダー 4">
            <a:extLst>
              <a:ext uri="{FF2B5EF4-FFF2-40B4-BE49-F238E27FC236}">
                <a16:creationId xmlns:a16="http://schemas.microsoft.com/office/drawing/2014/main" id="{635B3901-AA3D-42F7-AAA9-2E0FDC6C476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2441"/>
          <a:stretch/>
        </p:blipFill>
        <p:spPr>
          <a:xfrm>
            <a:off x="4744190" y="4065462"/>
            <a:ext cx="6994225" cy="2192018"/>
          </a:xfrm>
        </p:spPr>
      </p:pic>
      <p:sp>
        <p:nvSpPr>
          <p:cNvPr id="17" name="矢印: 左 16">
            <a:extLst>
              <a:ext uri="{FF2B5EF4-FFF2-40B4-BE49-F238E27FC236}">
                <a16:creationId xmlns:a16="http://schemas.microsoft.com/office/drawing/2014/main" id="{5F94CDC7-58BD-48AC-AD28-98AA190EAE46}"/>
              </a:ext>
            </a:extLst>
          </p:cNvPr>
          <p:cNvSpPr/>
          <p:nvPr/>
        </p:nvSpPr>
        <p:spPr>
          <a:xfrm rot="18838541">
            <a:off x="9490335" y="4635698"/>
            <a:ext cx="1288577" cy="394465"/>
          </a:xfrm>
          <a:prstGeom prst="leftArrow">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4F9B8F49-96FA-4BC7-81A5-D431256817FE}"/>
              </a:ext>
            </a:extLst>
          </p:cNvPr>
          <p:cNvCxnSpPr>
            <a:cxnSpLocks/>
          </p:cNvCxnSpPr>
          <p:nvPr/>
        </p:nvCxnSpPr>
        <p:spPr>
          <a:xfrm>
            <a:off x="8813213" y="4879763"/>
            <a:ext cx="1464224" cy="837337"/>
          </a:xfrm>
          <a:prstGeom prst="line">
            <a:avLst/>
          </a:prstGeom>
          <a:ln w="57150">
            <a:solidFill>
              <a:srgbClr val="FF0000">
                <a:alpha val="39000"/>
              </a:srgbClr>
            </a:solidFill>
            <a:prstDash val="sysDas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19A012A-7ACA-40CE-84E0-B31D837A2556}"/>
              </a:ext>
            </a:extLst>
          </p:cNvPr>
          <p:cNvSpPr txBox="1"/>
          <p:nvPr/>
        </p:nvSpPr>
        <p:spPr>
          <a:xfrm>
            <a:off x="8377885" y="4314580"/>
            <a:ext cx="672770" cy="461665"/>
          </a:xfrm>
          <a:prstGeom prst="rect">
            <a:avLst/>
          </a:prstGeom>
          <a:solidFill>
            <a:schemeClr val="accent6">
              <a:lumMod val="60000"/>
              <a:lumOff val="40000"/>
              <a:alpha val="49000"/>
            </a:schemeClr>
          </a:solidFill>
        </p:spPr>
        <p:txBody>
          <a:bodyPr wrap="square" rtlCol="0">
            <a:spAutoFit/>
          </a:bodyPr>
          <a:lstStyle/>
          <a:p>
            <a:pPr algn="ctr"/>
            <a:r>
              <a:rPr lang="en-US" altLang="ja-JP" sz="2400" dirty="0">
                <a:solidFill>
                  <a:schemeClr val="tx1">
                    <a:lumMod val="75000"/>
                    <a:lumOff val="25000"/>
                  </a:schemeClr>
                </a:solidFill>
              </a:rPr>
              <a:t>I</a:t>
            </a:r>
            <a:r>
              <a:rPr kumimoji="1" lang="en-US" altLang="ja-JP" sz="2400" dirty="0">
                <a:solidFill>
                  <a:schemeClr val="tx1">
                    <a:lumMod val="75000"/>
                    <a:lumOff val="25000"/>
                  </a:schemeClr>
                </a:solidFill>
              </a:rPr>
              <a:t>O</a:t>
            </a:r>
            <a:endParaRPr kumimoji="1" lang="ja-JP" altLang="en-US" sz="2400" dirty="0">
              <a:solidFill>
                <a:schemeClr val="tx1">
                  <a:lumMod val="75000"/>
                  <a:lumOff val="25000"/>
                </a:schemeClr>
              </a:solidFill>
            </a:endParaRPr>
          </a:p>
        </p:txBody>
      </p:sp>
      <p:sp>
        <p:nvSpPr>
          <p:cNvPr id="20" name="テキスト ボックス 19">
            <a:extLst>
              <a:ext uri="{FF2B5EF4-FFF2-40B4-BE49-F238E27FC236}">
                <a16:creationId xmlns:a16="http://schemas.microsoft.com/office/drawing/2014/main" id="{8BB35A65-9BFF-4CA9-BB02-99695459B162}"/>
              </a:ext>
            </a:extLst>
          </p:cNvPr>
          <p:cNvSpPr txBox="1"/>
          <p:nvPr/>
        </p:nvSpPr>
        <p:spPr>
          <a:xfrm>
            <a:off x="10277437" y="5665909"/>
            <a:ext cx="672770" cy="461665"/>
          </a:xfrm>
          <a:prstGeom prst="rect">
            <a:avLst/>
          </a:prstGeom>
          <a:solidFill>
            <a:schemeClr val="accent6">
              <a:lumMod val="60000"/>
              <a:lumOff val="40000"/>
              <a:alpha val="49000"/>
            </a:schemeClr>
          </a:solidFill>
        </p:spPr>
        <p:txBody>
          <a:bodyPr wrap="square" rtlCol="0">
            <a:spAutoFit/>
          </a:bodyPr>
          <a:lstStyle/>
          <a:p>
            <a:pPr algn="ctr"/>
            <a:r>
              <a:rPr kumimoji="1" lang="en-US" altLang="ja-JP" sz="2400" dirty="0">
                <a:solidFill>
                  <a:schemeClr val="tx1">
                    <a:lumMod val="75000"/>
                    <a:lumOff val="25000"/>
                  </a:schemeClr>
                </a:solidFill>
              </a:rPr>
              <a:t>EO</a:t>
            </a:r>
            <a:endParaRPr kumimoji="1" lang="ja-JP" altLang="en-US" sz="2400" dirty="0">
              <a:solidFill>
                <a:schemeClr val="tx1">
                  <a:lumMod val="75000"/>
                  <a:lumOff val="25000"/>
                </a:schemeClr>
              </a:solidFill>
            </a:endParaRPr>
          </a:p>
        </p:txBody>
      </p:sp>
      <p:sp>
        <p:nvSpPr>
          <p:cNvPr id="21" name="矢印: 左 20">
            <a:extLst>
              <a:ext uri="{FF2B5EF4-FFF2-40B4-BE49-F238E27FC236}">
                <a16:creationId xmlns:a16="http://schemas.microsoft.com/office/drawing/2014/main" id="{91D6EE1F-28C6-4ED8-BF10-C9EE549BA07D}"/>
              </a:ext>
            </a:extLst>
          </p:cNvPr>
          <p:cNvSpPr/>
          <p:nvPr/>
        </p:nvSpPr>
        <p:spPr>
          <a:xfrm rot="8489453">
            <a:off x="8735341" y="5453257"/>
            <a:ext cx="935526" cy="394465"/>
          </a:xfrm>
          <a:prstGeom prst="leftArrow">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矢印: 下カーブ 21">
            <a:extLst>
              <a:ext uri="{FF2B5EF4-FFF2-40B4-BE49-F238E27FC236}">
                <a16:creationId xmlns:a16="http://schemas.microsoft.com/office/drawing/2014/main" id="{38BF49E0-5EAD-42CF-9C26-DBF4D84B75D7}"/>
              </a:ext>
            </a:extLst>
          </p:cNvPr>
          <p:cNvSpPr/>
          <p:nvPr/>
        </p:nvSpPr>
        <p:spPr>
          <a:xfrm rot="15756620">
            <a:off x="6919986" y="4762346"/>
            <a:ext cx="1426475" cy="595715"/>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テキスト ボックス 22">
            <a:extLst>
              <a:ext uri="{FF2B5EF4-FFF2-40B4-BE49-F238E27FC236}">
                <a16:creationId xmlns:a16="http://schemas.microsoft.com/office/drawing/2014/main" id="{9796FC37-DAD2-45BB-9D5F-108C7D86CB95}"/>
              </a:ext>
            </a:extLst>
          </p:cNvPr>
          <p:cNvSpPr txBox="1"/>
          <p:nvPr/>
        </p:nvSpPr>
        <p:spPr>
          <a:xfrm>
            <a:off x="7980860" y="5758103"/>
            <a:ext cx="733410" cy="461665"/>
          </a:xfrm>
          <a:prstGeom prst="rect">
            <a:avLst/>
          </a:prstGeom>
          <a:solidFill>
            <a:schemeClr val="accent6">
              <a:lumMod val="60000"/>
              <a:lumOff val="40000"/>
            </a:schemeClr>
          </a:solidFill>
        </p:spPr>
        <p:txBody>
          <a:bodyPr wrap="square" rtlCol="0">
            <a:spAutoFit/>
          </a:bodyPr>
          <a:lstStyle/>
          <a:p>
            <a:pPr algn="ctr"/>
            <a:r>
              <a:rPr lang="en-US" altLang="ja-JP" sz="2400" dirty="0"/>
              <a:t>GM</a:t>
            </a:r>
          </a:p>
        </p:txBody>
      </p:sp>
      <p:sp>
        <p:nvSpPr>
          <p:cNvPr id="24" name="テキスト ボックス 23">
            <a:extLst>
              <a:ext uri="{FF2B5EF4-FFF2-40B4-BE49-F238E27FC236}">
                <a16:creationId xmlns:a16="http://schemas.microsoft.com/office/drawing/2014/main" id="{2E8B2345-8975-4BC5-8E49-21EE58AF4DA7}"/>
              </a:ext>
            </a:extLst>
          </p:cNvPr>
          <p:cNvSpPr txBox="1"/>
          <p:nvPr/>
        </p:nvSpPr>
        <p:spPr>
          <a:xfrm>
            <a:off x="10353959" y="3687431"/>
            <a:ext cx="733410" cy="461665"/>
          </a:xfrm>
          <a:prstGeom prst="rect">
            <a:avLst/>
          </a:prstGeom>
          <a:solidFill>
            <a:schemeClr val="accent6">
              <a:lumMod val="60000"/>
              <a:lumOff val="40000"/>
            </a:schemeClr>
          </a:solidFill>
        </p:spPr>
        <p:txBody>
          <a:bodyPr wrap="square" rtlCol="0">
            <a:spAutoFit/>
          </a:bodyPr>
          <a:lstStyle/>
          <a:p>
            <a:pPr algn="ctr"/>
            <a:r>
              <a:rPr lang="en-US" altLang="ja-JP" sz="2400" dirty="0"/>
              <a:t>LD</a:t>
            </a:r>
          </a:p>
        </p:txBody>
      </p:sp>
      <p:sp>
        <p:nvSpPr>
          <p:cNvPr id="25" name="正方形/長方形 24">
            <a:extLst>
              <a:ext uri="{FF2B5EF4-FFF2-40B4-BE49-F238E27FC236}">
                <a16:creationId xmlns:a16="http://schemas.microsoft.com/office/drawing/2014/main" id="{0E6A698F-57A7-4B56-B38F-4B64F6D18C4B}"/>
              </a:ext>
            </a:extLst>
          </p:cNvPr>
          <p:cNvSpPr/>
          <p:nvPr/>
        </p:nvSpPr>
        <p:spPr>
          <a:xfrm>
            <a:off x="753062" y="6677158"/>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chemeClr val="bg1"/>
                </a:solidFill>
              </a:rPr>
              <a:t>Thomas W. Myers LMT NCTMB ARP</a:t>
            </a:r>
            <a:r>
              <a:rPr lang="ja-JP" altLang="en-US" sz="900" dirty="0">
                <a:solidFill>
                  <a:schemeClr val="bg1"/>
                </a:solidFill>
              </a:rPr>
              <a:t>：</a:t>
            </a:r>
            <a:r>
              <a:rPr lang="en-US" altLang="ja-JP" sz="900" dirty="0">
                <a:solidFill>
                  <a:schemeClr val="bg1"/>
                </a:solidFill>
              </a:rPr>
              <a:t>Anatomy Trains: Myofascial Meridians for Manual and Movement Therapists, 3e</a:t>
            </a:r>
            <a:r>
              <a:rPr lang="ja-JP" altLang="en-US" sz="900" dirty="0" err="1">
                <a:solidFill>
                  <a:schemeClr val="bg1"/>
                </a:solidFill>
              </a:rPr>
              <a:t>．</a:t>
            </a:r>
            <a:r>
              <a:rPr lang="en-US" altLang="ja-JP" sz="900" dirty="0">
                <a:solidFill>
                  <a:schemeClr val="bg1"/>
                </a:solidFill>
              </a:rPr>
              <a:t>Churchill Livingstone</a:t>
            </a:r>
            <a:r>
              <a:rPr lang="ja-JP" altLang="en-US" sz="900" dirty="0" err="1">
                <a:solidFill>
                  <a:schemeClr val="bg1"/>
                </a:solidFill>
              </a:rPr>
              <a:t>．</a:t>
            </a:r>
            <a:r>
              <a:rPr lang="en-US" altLang="ja-JP" sz="900" dirty="0">
                <a:solidFill>
                  <a:schemeClr val="bg1"/>
                </a:solidFill>
              </a:rPr>
              <a:t>2013</a:t>
            </a:r>
          </a:p>
        </p:txBody>
      </p:sp>
    </p:spTree>
    <p:extLst>
      <p:ext uri="{BB962C8B-B14F-4D97-AF65-F5344CB8AC3E}">
        <p14:creationId xmlns:p14="http://schemas.microsoft.com/office/powerpoint/2010/main" val="3022910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8B45EA-572C-499F-838A-A2FA43C987B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E20EF86-2622-4461-8339-9DC0D2B4D876}"/>
              </a:ext>
            </a:extLst>
          </p:cNvPr>
          <p:cNvSpPr>
            <a:spLocks noGrp="1"/>
          </p:cNvSpPr>
          <p:nvPr>
            <p:ph idx="1"/>
          </p:nvPr>
        </p:nvSpPr>
        <p:spPr/>
        <p:txBody>
          <a:bodyPr/>
          <a:lstStyle/>
          <a:p>
            <a:pPr algn="l"/>
            <a:r>
              <a:rPr lang="ja-JP" altLang="en-US" sz="1800" b="0" i="0" u="none" strike="noStrike" baseline="0" dirty="0">
                <a:solidFill>
                  <a:srgbClr val="6D6D6E"/>
                </a:solidFill>
                <a:latin typeface="ＭＳゴシック"/>
              </a:rPr>
              <a:t>体幹の伸展は，上側の僧帽</a:t>
            </a:r>
            <a:r>
              <a:rPr lang="ja-JP" altLang="en-US" sz="1800" b="0" i="0" u="none" strike="noStrike" baseline="0" dirty="0">
                <a:solidFill>
                  <a:srgbClr val="898584"/>
                </a:solidFill>
                <a:latin typeface="ＭＳゴシック"/>
              </a:rPr>
              <a:t>筋</a:t>
            </a:r>
          </a:p>
          <a:p>
            <a:pPr algn="l"/>
            <a:r>
              <a:rPr lang="ja-JP" altLang="en-US" sz="1800" b="0" i="0" u="none" strike="noStrike" baseline="0" dirty="0">
                <a:solidFill>
                  <a:srgbClr val="6D6D6E"/>
                </a:solidFill>
                <a:latin typeface="ＭＳゴシック"/>
              </a:rPr>
              <a:t>下部線維によ</a:t>
            </a:r>
            <a:r>
              <a:rPr lang="ja-JP" altLang="en-US" sz="1800" b="0" i="0" u="none" strike="noStrike" baseline="0" dirty="0">
                <a:solidFill>
                  <a:srgbClr val="898584"/>
                </a:solidFill>
                <a:latin typeface="ＭＳゴシック"/>
              </a:rPr>
              <a:t>っ</a:t>
            </a:r>
            <a:r>
              <a:rPr lang="ja-JP" altLang="en-US" sz="1800" b="0" i="0" u="none" strike="noStrike" baseline="0" dirty="0">
                <a:solidFill>
                  <a:srgbClr val="6D6D6E"/>
                </a:solidFill>
                <a:latin typeface="ＭＳゴシック"/>
              </a:rPr>
              <a:t>て行われる</a:t>
            </a:r>
            <a:r>
              <a:rPr lang="ja-JP" altLang="en-US" sz="1800" b="0" i="0" u="none" strike="noStrike" baseline="0" dirty="0">
                <a:solidFill>
                  <a:srgbClr val="9A999A"/>
                </a:solidFill>
                <a:latin typeface="ＭＳゴシック"/>
              </a:rPr>
              <a:t>。</a:t>
            </a:r>
            <a:r>
              <a:rPr lang="ja-JP" altLang="en-US" sz="1800" b="0" i="0" u="none" strike="noStrike" baseline="0" dirty="0">
                <a:solidFill>
                  <a:srgbClr val="6D6D6E"/>
                </a:solidFill>
                <a:latin typeface="ＭＳゴシック"/>
              </a:rPr>
              <a:t>腹斜筋の活動が切り替わるタイミングにわずかに先行</a:t>
            </a:r>
          </a:p>
          <a:p>
            <a:pPr algn="l"/>
            <a:r>
              <a:rPr lang="ja-JP" altLang="en-US" sz="1800" b="0" i="0" u="none" strike="noStrike" baseline="0" dirty="0">
                <a:solidFill>
                  <a:srgbClr val="6D6D6E"/>
                </a:solidFill>
                <a:latin typeface="ＭＳゴシック"/>
              </a:rPr>
              <a:t>して，僧帽筋下部線維が強く収縮する</a:t>
            </a:r>
            <a:r>
              <a:rPr lang="ja-JP" altLang="en-US" sz="1800" b="0" i="0" u="none" strike="noStrike" baseline="0" dirty="0">
                <a:solidFill>
                  <a:srgbClr val="9A999A"/>
                </a:solidFill>
                <a:latin typeface="ＭＳゴシック"/>
              </a:rPr>
              <a:t>。</a:t>
            </a:r>
            <a:r>
              <a:rPr lang="ja-JP" altLang="en-US" sz="1800" b="0" i="0" u="none" strike="noStrike" baseline="0" dirty="0">
                <a:solidFill>
                  <a:srgbClr val="6D6D6E"/>
                </a:solidFill>
                <a:latin typeface="ＭＳゴシック"/>
              </a:rPr>
              <a:t>僧帽筋のリバースアクションで</a:t>
            </a:r>
            <a:r>
              <a:rPr lang="ja-JP" altLang="en-US" sz="1800" b="0" i="0" u="none" strike="noStrike" baseline="0" dirty="0">
                <a:solidFill>
                  <a:srgbClr val="453C3C"/>
                </a:solidFill>
                <a:latin typeface="ＭＳゴシック"/>
              </a:rPr>
              <a:t>，</a:t>
            </a:r>
            <a:r>
              <a:rPr lang="ja-JP" altLang="en-US" sz="1800" b="0" i="0" u="none" strike="noStrike" baseline="0" dirty="0">
                <a:solidFill>
                  <a:srgbClr val="6D6D6E"/>
                </a:solidFill>
                <a:latin typeface="ＭＳゴシック"/>
              </a:rPr>
              <a:t>胸椎が伸</a:t>
            </a:r>
          </a:p>
          <a:p>
            <a:pPr algn="l"/>
            <a:r>
              <a:rPr lang="ja-JP" altLang="en-US" sz="1800" b="0" i="0" u="none" strike="noStrike" baseline="0" dirty="0">
                <a:solidFill>
                  <a:srgbClr val="6D6D6E"/>
                </a:solidFill>
                <a:latin typeface="ＭＳゴシック"/>
              </a:rPr>
              <a:t>展回旋して</a:t>
            </a:r>
            <a:r>
              <a:rPr lang="ja-JP" altLang="en-US" sz="1800" b="0" i="0" u="none" strike="noStrike" baseline="0" dirty="0">
                <a:solidFill>
                  <a:srgbClr val="898584"/>
                </a:solidFill>
                <a:latin typeface="ＭＳゴシック"/>
              </a:rPr>
              <a:t>，</a:t>
            </a:r>
            <a:r>
              <a:rPr lang="ja-JP" altLang="en-US" sz="1800" b="0" i="0" u="none" strike="noStrike" baseline="0" dirty="0">
                <a:solidFill>
                  <a:srgbClr val="6D6D6E"/>
                </a:solidFill>
                <a:latin typeface="ＭＳゴシック"/>
              </a:rPr>
              <a:t>体幹が中</a:t>
            </a:r>
            <a:r>
              <a:rPr lang="ja-JP" altLang="en-US" sz="1800" b="0" i="0" u="none" strike="noStrike" baseline="0" dirty="0">
                <a:solidFill>
                  <a:srgbClr val="898584"/>
                </a:solidFill>
                <a:latin typeface="ＭＳゴシック"/>
              </a:rPr>
              <a:t>立</a:t>
            </a:r>
            <a:r>
              <a:rPr lang="ja-JP" altLang="en-US" sz="1800" b="0" i="0" u="none" strike="noStrike" baseline="0" dirty="0">
                <a:solidFill>
                  <a:srgbClr val="6D6D6E"/>
                </a:solidFill>
                <a:latin typeface="ＭＳゴシック"/>
              </a:rPr>
              <a:t>位に復元される</a:t>
            </a:r>
            <a:r>
              <a:rPr lang="ja-JP" altLang="en-US" sz="1800" b="0" i="0" u="none" strike="noStrike" baseline="0" dirty="0">
                <a:solidFill>
                  <a:srgbClr val="898584"/>
                </a:solidFill>
                <a:latin typeface="ＭＳゴシック"/>
              </a:rPr>
              <a:t>（</a:t>
            </a:r>
            <a:r>
              <a:rPr lang="ja-JP" altLang="en-US" sz="1800" b="0" i="0" u="none" strike="noStrike" baseline="0" dirty="0">
                <a:solidFill>
                  <a:srgbClr val="F8780E"/>
                </a:solidFill>
                <a:latin typeface="ＭＳゴシック"/>
              </a:rPr>
              <a:t>図</a:t>
            </a:r>
            <a:r>
              <a:rPr lang="en-US" altLang="ja-JP" sz="1800" b="0" i="0" u="none" strike="noStrike" baseline="0" dirty="0">
                <a:solidFill>
                  <a:srgbClr val="F8780E"/>
                </a:solidFill>
                <a:latin typeface="ＭＳゴシック"/>
              </a:rPr>
              <a:t>6</a:t>
            </a:r>
            <a:r>
              <a:rPr lang="en-US" altLang="ja-JP" sz="1800" b="0" i="0" u="none" strike="noStrike" baseline="0" dirty="0">
                <a:solidFill>
                  <a:srgbClr val="898584"/>
                </a:solidFill>
                <a:latin typeface="ＭＳゴシック"/>
              </a:rPr>
              <a:t>)</a:t>
            </a:r>
            <a:r>
              <a:rPr lang="ja-JP" altLang="en-US" sz="1800" b="0" i="0" u="none" strike="noStrike" baseline="0" dirty="0">
                <a:solidFill>
                  <a:srgbClr val="898584"/>
                </a:solidFill>
                <a:latin typeface="ＭＳゴシック"/>
              </a:rPr>
              <a:t>。</a:t>
            </a:r>
            <a:endParaRPr kumimoji="1" lang="ja-JP" altLang="en-US" dirty="0"/>
          </a:p>
        </p:txBody>
      </p:sp>
    </p:spTree>
    <p:extLst>
      <p:ext uri="{BB962C8B-B14F-4D97-AF65-F5344CB8AC3E}">
        <p14:creationId xmlns:p14="http://schemas.microsoft.com/office/powerpoint/2010/main" val="1420888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経時的筋活動</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8" name="コンテンツ プレースホルダー 4">
            <a:extLst>
              <a:ext uri="{FF2B5EF4-FFF2-40B4-BE49-F238E27FC236}">
                <a16:creationId xmlns:a16="http://schemas.microsoft.com/office/drawing/2014/main" id="{9EEDC0EC-7D78-43C5-8B1C-2E51F8148EE2}"/>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1365"/>
          <a:stretch/>
        </p:blipFill>
        <p:spPr>
          <a:xfrm>
            <a:off x="2845712" y="1013074"/>
            <a:ext cx="5765436" cy="5360213"/>
          </a:xfrm>
          <a:prstGeom prst="rect">
            <a:avLst/>
          </a:prstGeom>
        </p:spPr>
      </p:pic>
    </p:spTree>
    <p:extLst>
      <p:ext uri="{BB962C8B-B14F-4D97-AF65-F5344CB8AC3E}">
        <p14:creationId xmlns:p14="http://schemas.microsoft.com/office/powerpoint/2010/main" val="581954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177618"/>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t>Rolling:</a:t>
            </a:r>
            <a:r>
              <a:rPr lang="ja-JP" altLang="en-US" sz="2800" b="1" dirty="0"/>
              <a:t>様々な</a:t>
            </a:r>
            <a:r>
              <a:rPr kumimoji="1" lang="ja-JP" altLang="en-US" sz="2800" b="1" dirty="0"/>
              <a:t>視点から</a:t>
            </a:r>
            <a:endParaRPr kumimoji="1" lang="en-US" altLang="ja-JP" sz="2800" b="1"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コンテンツ プレースホルダー 2">
            <a:extLst>
              <a:ext uri="{FF2B5EF4-FFF2-40B4-BE49-F238E27FC236}">
                <a16:creationId xmlns:a16="http://schemas.microsoft.com/office/drawing/2014/main" id="{B588A559-D191-42D2-BB53-83655647E164}"/>
              </a:ext>
            </a:extLst>
          </p:cNvPr>
          <p:cNvSpPr>
            <a:spLocks noGrp="1"/>
          </p:cNvSpPr>
          <p:nvPr>
            <p:ph idx="1"/>
          </p:nvPr>
        </p:nvSpPr>
        <p:spPr>
          <a:xfrm>
            <a:off x="246142" y="5986645"/>
            <a:ext cx="11772625" cy="416686"/>
          </a:xfrm>
        </p:spPr>
        <p:txBody>
          <a:bodyPr>
            <a:normAutofit/>
          </a:bodyPr>
          <a:lstStyle/>
          <a:p>
            <a:pPr marL="0" indent="0">
              <a:buNone/>
            </a:pPr>
            <a:r>
              <a:rPr lang="en-US" altLang="ja-JP" sz="1050" u="sng" dirty="0" err="1"/>
              <a:t>Kafri</a:t>
            </a:r>
            <a:r>
              <a:rPr lang="en-US" altLang="ja-JP" sz="1050" u="sng" dirty="0"/>
              <a:t> M</a:t>
            </a:r>
            <a:r>
              <a:rPr lang="en-US" altLang="ja-JP" sz="1050" dirty="0"/>
              <a:t>, </a:t>
            </a:r>
            <a:r>
              <a:rPr lang="en-US" altLang="ja-JP" sz="1050" u="sng" dirty="0"/>
              <a:t>Dickstein </a:t>
            </a:r>
            <a:r>
              <a:rPr lang="en-US" altLang="ja-JP" sz="1050" u="sng" dirty="0" err="1"/>
              <a:t>R</a:t>
            </a:r>
            <a:r>
              <a:rPr lang="en-US" altLang="ja-JP" sz="1050" dirty="0" err="1"/>
              <a:t>.</a:t>
            </a:r>
            <a:r>
              <a:rPr lang="en-US" altLang="ja-JP" sz="1050" b="1" dirty="0" err="1"/>
              <a:t>Activation</a:t>
            </a:r>
            <a:r>
              <a:rPr lang="en-US" altLang="ja-JP" sz="1050" b="1" dirty="0"/>
              <a:t> of selected frontal trunk and extremities muscles during rolling from supine to side lying in healthy subjects and in post-stroke hemiparetic patients.</a:t>
            </a:r>
            <a:r>
              <a:rPr lang="ja-JP" altLang="en-US" sz="1050" b="1" u="sng" dirty="0"/>
              <a:t>：</a:t>
            </a:r>
            <a:r>
              <a:rPr lang="en-US" altLang="ja-JP" sz="1050" u="sng" dirty="0" err="1"/>
              <a:t>NeuroRehabilitation</a:t>
            </a:r>
            <a:r>
              <a:rPr lang="en-US" altLang="ja-JP" sz="1050" u="sng" dirty="0"/>
              <a:t>.</a:t>
            </a:r>
            <a:r>
              <a:rPr lang="en-US" altLang="ja-JP" sz="1050" dirty="0"/>
              <a:t> 2005;20(2):125-31.</a:t>
            </a:r>
          </a:p>
          <a:p>
            <a:endParaRPr lang="en-US" altLang="ja-JP" sz="1050" b="1" dirty="0"/>
          </a:p>
          <a:p>
            <a:endParaRPr kumimoji="1" lang="ja-JP" altLang="en-US" sz="1050" dirty="0"/>
          </a:p>
        </p:txBody>
      </p:sp>
      <p:sp>
        <p:nvSpPr>
          <p:cNvPr id="9" name="コンテンツ プレースホルダー 2">
            <a:extLst>
              <a:ext uri="{FF2B5EF4-FFF2-40B4-BE49-F238E27FC236}">
                <a16:creationId xmlns:a16="http://schemas.microsoft.com/office/drawing/2014/main" id="{56E9B8D5-F0D3-4665-9F7D-85F655F32A75}"/>
              </a:ext>
            </a:extLst>
          </p:cNvPr>
          <p:cNvSpPr txBox="1">
            <a:spLocks/>
          </p:cNvSpPr>
          <p:nvPr/>
        </p:nvSpPr>
        <p:spPr>
          <a:xfrm>
            <a:off x="615254" y="1039604"/>
            <a:ext cx="10515600" cy="39217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buFont typeface="Wingdings" panose="05000000000000000000" pitchFamily="2" charset="2"/>
              <a:buChar char="p"/>
            </a:pPr>
            <a:r>
              <a:rPr lang="ja-JP" altLang="en-US" sz="1800" b="1" dirty="0"/>
              <a:t>健常者：</a:t>
            </a:r>
            <a:r>
              <a:rPr lang="en-US" altLang="ja-JP" sz="1800" b="1" dirty="0"/>
              <a:t>SCM</a:t>
            </a:r>
            <a:r>
              <a:rPr lang="ja-JP" altLang="en-US" sz="1800" b="1" dirty="0"/>
              <a:t>はスタビリティ側よりモビリティ側の方が収縮が強い。</a:t>
            </a:r>
            <a:r>
              <a:rPr lang="en-US" altLang="ja-JP" sz="1800" b="1" dirty="0"/>
              <a:t>PM</a:t>
            </a:r>
            <a:r>
              <a:rPr lang="ja-JP" altLang="en-US" sz="1800" b="1" dirty="0"/>
              <a:t>はスタビリティ側で大きかった</a:t>
            </a:r>
            <a:endParaRPr lang="en-US" altLang="ja-JP" sz="1800" b="1" dirty="0"/>
          </a:p>
          <a:p>
            <a:pPr>
              <a:lnSpc>
                <a:spcPct val="150000"/>
              </a:lnSpc>
              <a:buFont typeface="Wingdings" panose="05000000000000000000" pitchFamily="2" charset="2"/>
              <a:buChar char="p"/>
            </a:pPr>
            <a:r>
              <a:rPr lang="ja-JP" altLang="en-US" sz="1800" b="1" dirty="0"/>
              <a:t>片麻痺：</a:t>
            </a:r>
            <a:r>
              <a:rPr lang="en-US" altLang="ja-JP" sz="1800" b="1" dirty="0"/>
              <a:t>SCM</a:t>
            </a:r>
            <a:r>
              <a:rPr lang="ja-JP" altLang="en-US" sz="1800" b="1" dirty="0"/>
              <a:t>は対照と同様の結果を示した。ローリング方向にかかわらず、麻痺側の</a:t>
            </a:r>
            <a:r>
              <a:rPr lang="en-US" altLang="ja-JP" sz="1800" b="1" dirty="0"/>
              <a:t>PM</a:t>
            </a:r>
            <a:r>
              <a:rPr lang="ja-JP" altLang="en-US" sz="1800" b="1" dirty="0"/>
              <a:t>活性は非麻痺側よりも低かった</a:t>
            </a:r>
            <a:endParaRPr lang="en-US" altLang="ja-JP" sz="1800" b="1" dirty="0"/>
          </a:p>
          <a:p>
            <a:pPr>
              <a:lnSpc>
                <a:spcPct val="150000"/>
              </a:lnSpc>
              <a:buFont typeface="Wingdings" panose="05000000000000000000" pitchFamily="2" charset="2"/>
              <a:buChar char="p"/>
            </a:pPr>
            <a:r>
              <a:rPr lang="ja-JP" altLang="en-US" sz="1800" b="1" dirty="0"/>
              <a:t>基本的には麻痺側の筋肉の活性化レベルが低いため活動を妨げれれている可能性がある</a:t>
            </a:r>
            <a:endParaRPr lang="en-US" altLang="ja-JP" sz="1800" b="1" dirty="0"/>
          </a:p>
          <a:p>
            <a:pPr>
              <a:lnSpc>
                <a:spcPct val="150000"/>
              </a:lnSpc>
              <a:buFont typeface="Wingdings" panose="05000000000000000000" pitchFamily="2" charset="2"/>
              <a:buChar char="p"/>
            </a:pPr>
            <a:r>
              <a:rPr lang="ja-JP" altLang="en-US" sz="1800" b="1" dirty="0"/>
              <a:t>寝返りと体幹機能は相関関係があり、体幹機能は基本動作との関係が示唆されている</a:t>
            </a:r>
            <a:r>
              <a:rPr lang="en-US" altLang="ja-JP" sz="1800" b="1" dirty="0"/>
              <a:t>(</a:t>
            </a:r>
            <a:r>
              <a:rPr lang="ja-JP" altLang="en-US" sz="1800" b="1" dirty="0"/>
              <a:t>脳卒中でも</a:t>
            </a:r>
            <a:r>
              <a:rPr lang="en-US" altLang="ja-JP" sz="1800" b="1" dirty="0"/>
              <a:t>PD</a:t>
            </a:r>
            <a:r>
              <a:rPr lang="ja-JP" altLang="en-US" sz="1800" b="1" dirty="0"/>
              <a:t>でも</a:t>
            </a:r>
            <a:r>
              <a:rPr lang="en-US" altLang="ja-JP" sz="1800" b="1" dirty="0"/>
              <a:t>)</a:t>
            </a:r>
          </a:p>
          <a:p>
            <a:pPr>
              <a:lnSpc>
                <a:spcPct val="150000"/>
              </a:lnSpc>
              <a:buFont typeface="Wingdings" panose="05000000000000000000" pitchFamily="2" charset="2"/>
              <a:buChar char="p"/>
            </a:pPr>
            <a:endParaRPr lang="ja-JP" altLang="en-US" sz="1800" b="1" dirty="0"/>
          </a:p>
        </p:txBody>
      </p:sp>
      <p:sp>
        <p:nvSpPr>
          <p:cNvPr id="18" name="コンテンツ プレースホルダー 2">
            <a:extLst>
              <a:ext uri="{FF2B5EF4-FFF2-40B4-BE49-F238E27FC236}">
                <a16:creationId xmlns:a16="http://schemas.microsoft.com/office/drawing/2014/main" id="{E9CAD98B-AB79-4A0F-8D09-14DB4E89EC8F}"/>
              </a:ext>
            </a:extLst>
          </p:cNvPr>
          <p:cNvSpPr txBox="1">
            <a:spLocks/>
          </p:cNvSpPr>
          <p:nvPr/>
        </p:nvSpPr>
        <p:spPr>
          <a:xfrm>
            <a:off x="246142" y="5677342"/>
            <a:ext cx="10515600" cy="2592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050" u="sng"/>
              <a:t>Chiang SL</a:t>
            </a:r>
            <a:r>
              <a:rPr lang="en-US" altLang="ja-JP" sz="1050"/>
              <a:t>,at.al: </a:t>
            </a:r>
            <a:r>
              <a:rPr lang="en-US" altLang="ja-JP" sz="1050" b="1"/>
              <a:t>Analysis of Trunk Rolling Performances by Mattress Mobility Detection System in Poststroke Patients: A Pilot Study.2016</a:t>
            </a:r>
            <a:endParaRPr lang="en-US" altLang="ja-JP" sz="1050"/>
          </a:p>
          <a:p>
            <a:pPr marL="0" indent="0">
              <a:buFont typeface="Arial" panose="020B0604020202020204" pitchFamily="34" charset="0"/>
              <a:buNone/>
            </a:pPr>
            <a:endParaRPr lang="ja-JP" altLang="en-US" sz="1050" dirty="0"/>
          </a:p>
        </p:txBody>
      </p:sp>
      <p:pic>
        <p:nvPicPr>
          <p:cNvPr id="2" name="図 1">
            <a:extLst>
              <a:ext uri="{FF2B5EF4-FFF2-40B4-BE49-F238E27FC236}">
                <a16:creationId xmlns:a16="http://schemas.microsoft.com/office/drawing/2014/main" id="{C33B16B2-4F2D-421E-A145-99D850B3ACEC}"/>
              </a:ext>
            </a:extLst>
          </p:cNvPr>
          <p:cNvPicPr>
            <a:picLocks noChangeAspect="1"/>
          </p:cNvPicPr>
          <p:nvPr/>
        </p:nvPicPr>
        <p:blipFill rotWithShape="1">
          <a:blip r:embed="rId4"/>
          <a:srcRect b="50233"/>
          <a:stretch/>
        </p:blipFill>
        <p:spPr>
          <a:xfrm>
            <a:off x="9764909" y="4104654"/>
            <a:ext cx="1850818" cy="1614973"/>
          </a:xfrm>
          <a:prstGeom prst="rect">
            <a:avLst/>
          </a:prstGeom>
        </p:spPr>
      </p:pic>
    </p:spTree>
    <p:extLst>
      <p:ext uri="{BB962C8B-B14F-4D97-AF65-F5344CB8AC3E}">
        <p14:creationId xmlns:p14="http://schemas.microsoft.com/office/powerpoint/2010/main" val="12916675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3" name="正方形/長方形 2">
            <a:extLst>
              <a:ext uri="{FF2B5EF4-FFF2-40B4-BE49-F238E27FC236}">
                <a16:creationId xmlns:a16="http://schemas.microsoft.com/office/drawing/2014/main" id="{4AA0C7CA-2C93-4B21-9D5F-B1381A8D5108}"/>
              </a:ext>
            </a:extLst>
          </p:cNvPr>
          <p:cNvSpPr/>
          <p:nvPr/>
        </p:nvSpPr>
        <p:spPr>
          <a:xfrm>
            <a:off x="1555699" y="1793313"/>
            <a:ext cx="6096000" cy="646331"/>
          </a:xfrm>
          <a:prstGeom prst="rect">
            <a:avLst/>
          </a:prstGeom>
        </p:spPr>
        <p:txBody>
          <a:bodyPr>
            <a:spAutoFit/>
          </a:bodyPr>
          <a:lstStyle/>
          <a:p>
            <a:r>
              <a:rPr lang="en-US" altLang="ja-JP" dirty="0">
                <a:solidFill>
                  <a:srgbClr val="000000"/>
                </a:solidFill>
                <a:latin typeface="arial" panose="020B0604020202020204" pitchFamily="34" charset="0"/>
              </a:rPr>
              <a:t>Relationship between spinal range of motion and trunk muscle activity during trunk rotation</a:t>
            </a:r>
            <a:endParaRPr lang="en-US" altLang="ja-JP" b="0" i="0" dirty="0">
              <a:solidFill>
                <a:srgbClr val="000000"/>
              </a:solidFill>
              <a:effectLst/>
              <a:latin typeface="arial" panose="020B0604020202020204" pitchFamily="34" charset="0"/>
            </a:endParaRPr>
          </a:p>
        </p:txBody>
      </p:sp>
      <p:sp>
        <p:nvSpPr>
          <p:cNvPr id="5" name="正方形/長方形 4">
            <a:extLst>
              <a:ext uri="{FF2B5EF4-FFF2-40B4-BE49-F238E27FC236}">
                <a16:creationId xmlns:a16="http://schemas.microsoft.com/office/drawing/2014/main" id="{DE12F15A-F3BD-4C30-9D02-B25570861BEC}"/>
              </a:ext>
            </a:extLst>
          </p:cNvPr>
          <p:cNvSpPr/>
          <p:nvPr/>
        </p:nvSpPr>
        <p:spPr>
          <a:xfrm>
            <a:off x="4474464" y="3301541"/>
            <a:ext cx="6096000" cy="2585323"/>
          </a:xfrm>
          <a:prstGeom prst="rect">
            <a:avLst/>
          </a:prstGeom>
        </p:spPr>
        <p:txBody>
          <a:bodyPr>
            <a:spAutoFit/>
          </a:bodyPr>
          <a:lstStyle/>
          <a:p>
            <a:pPr fontAlgn="t"/>
            <a:r>
              <a:rPr lang="en-US" altLang="ja-JP" dirty="0">
                <a:solidFill>
                  <a:srgbClr val="642A8F"/>
                </a:solidFill>
                <a:latin typeface="arial" panose="020B0604020202020204" pitchFamily="34" charset="0"/>
                <a:hlinkClick r:id="rId4"/>
              </a:rPr>
              <a:t>J Phys </a:t>
            </a:r>
            <a:r>
              <a:rPr lang="en-US" altLang="ja-JP" dirty="0" err="1">
                <a:solidFill>
                  <a:srgbClr val="642A8F"/>
                </a:solidFill>
                <a:latin typeface="arial" panose="020B0604020202020204" pitchFamily="34" charset="0"/>
                <a:hlinkClick r:id="rId4"/>
              </a:rPr>
              <a:t>Ther</a:t>
            </a:r>
            <a:r>
              <a:rPr lang="en-US" altLang="ja-JP" dirty="0">
                <a:solidFill>
                  <a:srgbClr val="642A8F"/>
                </a:solidFill>
                <a:latin typeface="arial" panose="020B0604020202020204" pitchFamily="34" charset="0"/>
                <a:hlinkClick r:id="rId4"/>
              </a:rPr>
              <a:t> Sci</a:t>
            </a:r>
            <a:r>
              <a:rPr lang="en-US" altLang="ja-JP" dirty="0">
                <a:solidFill>
                  <a:srgbClr val="000000"/>
                </a:solidFill>
                <a:latin typeface="arial" panose="020B0604020202020204" pitchFamily="34" charset="0"/>
              </a:rPr>
              <a:t>. 2016 Feb; 28(2): 589–595.</a:t>
            </a:r>
          </a:p>
          <a:p>
            <a:pPr fontAlgn="t"/>
            <a:r>
              <a:rPr lang="en-US" altLang="ja-JP" dirty="0">
                <a:solidFill>
                  <a:srgbClr val="000000"/>
                </a:solidFill>
                <a:latin typeface="arial" panose="020B0604020202020204" pitchFamily="34" charset="0"/>
              </a:rPr>
              <a:t>Published online 2016 Feb 29. </a:t>
            </a:r>
            <a:r>
              <a:rPr lang="en-US" altLang="ja-JP" dirty="0" err="1">
                <a:solidFill>
                  <a:srgbClr val="000000"/>
                </a:solidFill>
                <a:latin typeface="arial" panose="020B0604020202020204" pitchFamily="34" charset="0"/>
              </a:rPr>
              <a:t>doi</a:t>
            </a:r>
            <a:r>
              <a:rPr lang="en-US" altLang="ja-JP" dirty="0">
                <a:solidFill>
                  <a:srgbClr val="000000"/>
                </a:solidFill>
                <a:latin typeface="arial" panose="020B0604020202020204" pitchFamily="34" charset="0"/>
              </a:rPr>
              <a:t>: </a:t>
            </a:r>
            <a:r>
              <a:rPr lang="en-US" altLang="ja-JP" dirty="0">
                <a:solidFill>
                  <a:srgbClr val="642A8F"/>
                </a:solidFill>
                <a:latin typeface="arial" panose="020B0604020202020204" pitchFamily="34" charset="0"/>
                <a:hlinkClick r:id="rId5"/>
              </a:rPr>
              <a:t>10.1589/jpts.28.589</a:t>
            </a:r>
            <a:endParaRPr lang="en-US" altLang="ja-JP" dirty="0">
              <a:solidFill>
                <a:srgbClr val="000000"/>
              </a:solidFill>
              <a:latin typeface="arial" panose="020B0604020202020204" pitchFamily="34" charset="0"/>
            </a:endParaRPr>
          </a:p>
          <a:p>
            <a:pPr algn="r" fontAlgn="t"/>
            <a:r>
              <a:rPr lang="en-US" altLang="ja-JP" dirty="0">
                <a:solidFill>
                  <a:srgbClr val="000000"/>
                </a:solidFill>
                <a:latin typeface="arial" panose="020B0604020202020204" pitchFamily="34" charset="0"/>
              </a:rPr>
              <a:t>PMCID: PMC4793016</a:t>
            </a:r>
          </a:p>
          <a:p>
            <a:pPr algn="r" fontAlgn="t"/>
            <a:r>
              <a:rPr lang="en-US" altLang="ja-JP" dirty="0">
                <a:solidFill>
                  <a:srgbClr val="000000"/>
                </a:solidFill>
                <a:latin typeface="arial" panose="020B0604020202020204" pitchFamily="34" charset="0"/>
              </a:rPr>
              <a:t>PMID: </a:t>
            </a:r>
            <a:r>
              <a:rPr lang="en-US" altLang="ja-JP" dirty="0">
                <a:solidFill>
                  <a:srgbClr val="642A8F"/>
                </a:solidFill>
                <a:latin typeface="arial" panose="020B0604020202020204" pitchFamily="34" charset="0"/>
                <a:hlinkClick r:id="rId6"/>
              </a:rPr>
              <a:t>27065549</a:t>
            </a:r>
            <a:endParaRPr lang="en-US" altLang="ja-JP" dirty="0">
              <a:solidFill>
                <a:srgbClr val="000000"/>
              </a:solidFill>
              <a:latin typeface="arial" panose="020B0604020202020204" pitchFamily="34" charset="0"/>
            </a:endParaRPr>
          </a:p>
          <a:p>
            <a:r>
              <a:rPr lang="en-US" altLang="ja-JP" dirty="0">
                <a:solidFill>
                  <a:srgbClr val="000000"/>
                </a:solidFill>
                <a:latin typeface="arial" panose="020B0604020202020204" pitchFamily="34" charset="0"/>
              </a:rPr>
              <a:t>Relationship between spinal range of motion and trunk muscle activity during trunk rotation</a:t>
            </a:r>
          </a:p>
          <a:p>
            <a:r>
              <a:rPr lang="en-US" altLang="ja-JP" dirty="0" err="1">
                <a:solidFill>
                  <a:srgbClr val="642A8F"/>
                </a:solidFill>
                <a:latin typeface="arial" panose="020B0604020202020204" pitchFamily="34" charset="0"/>
                <a:hlinkClick r:id="rId7"/>
              </a:rPr>
              <a:t>Tomoaki</a:t>
            </a:r>
            <a:r>
              <a:rPr lang="en-US" altLang="ja-JP" dirty="0">
                <a:solidFill>
                  <a:srgbClr val="642A8F"/>
                </a:solidFill>
                <a:latin typeface="arial" panose="020B0604020202020204" pitchFamily="34" charset="0"/>
                <a:hlinkClick r:id="rId7"/>
              </a:rPr>
              <a:t> </a:t>
            </a:r>
            <a:r>
              <a:rPr lang="en-US" altLang="ja-JP" dirty="0" err="1">
                <a:solidFill>
                  <a:srgbClr val="642A8F"/>
                </a:solidFill>
                <a:latin typeface="arial" panose="020B0604020202020204" pitchFamily="34" charset="0"/>
                <a:hlinkClick r:id="rId7"/>
              </a:rPr>
              <a:t>Sugaya</a:t>
            </a:r>
            <a:r>
              <a:rPr lang="en-US" altLang="ja-JP" dirty="0">
                <a:solidFill>
                  <a:srgbClr val="000000"/>
                </a:solidFill>
                <a:latin typeface="arial" panose="020B0604020202020204" pitchFamily="34" charset="0"/>
              </a:rPr>
              <a:t>, RPT, MS,</a:t>
            </a:r>
            <a:r>
              <a:rPr lang="en-US" altLang="ja-JP" baseline="30000" dirty="0">
                <a:solidFill>
                  <a:srgbClr val="000000"/>
                </a:solidFill>
                <a:latin typeface="arial" panose="020B0604020202020204" pitchFamily="34" charset="0"/>
              </a:rPr>
              <a:t>1,2,*</a:t>
            </a:r>
            <a:r>
              <a:rPr lang="en-US" altLang="ja-JP" dirty="0">
                <a:solidFill>
                  <a:srgbClr val="000000"/>
                </a:solidFill>
                <a:latin typeface="arial" panose="020B0604020202020204" pitchFamily="34" charset="0"/>
              </a:rPr>
              <a:t> </a:t>
            </a:r>
            <a:r>
              <a:rPr lang="en-US" altLang="ja-JP" dirty="0">
                <a:solidFill>
                  <a:srgbClr val="642A8F"/>
                </a:solidFill>
                <a:latin typeface="arial" panose="020B0604020202020204" pitchFamily="34" charset="0"/>
                <a:hlinkClick r:id="rId8"/>
              </a:rPr>
              <a:t>Masaaki Sakamoto</a:t>
            </a:r>
            <a:r>
              <a:rPr lang="en-US" altLang="ja-JP" dirty="0">
                <a:solidFill>
                  <a:srgbClr val="000000"/>
                </a:solidFill>
                <a:latin typeface="arial" panose="020B0604020202020204" pitchFamily="34" charset="0"/>
              </a:rPr>
              <a:t>, RPT, PhD,</a:t>
            </a:r>
            <a:r>
              <a:rPr lang="en-US" altLang="ja-JP" baseline="30000" dirty="0">
                <a:solidFill>
                  <a:srgbClr val="000000"/>
                </a:solidFill>
                <a:latin typeface="arial" panose="020B0604020202020204" pitchFamily="34" charset="0"/>
              </a:rPr>
              <a:t>1</a:t>
            </a:r>
            <a:r>
              <a:rPr lang="en-US" altLang="ja-JP" dirty="0">
                <a:solidFill>
                  <a:srgbClr val="000000"/>
                </a:solidFill>
                <a:latin typeface="arial" panose="020B0604020202020204" pitchFamily="34" charset="0"/>
              </a:rPr>
              <a:t> </a:t>
            </a:r>
            <a:r>
              <a:rPr lang="en-US" altLang="ja-JP" dirty="0" err="1">
                <a:solidFill>
                  <a:srgbClr val="642A8F"/>
                </a:solidFill>
                <a:latin typeface="arial" panose="020B0604020202020204" pitchFamily="34" charset="0"/>
                <a:hlinkClick r:id="rId9"/>
              </a:rPr>
              <a:t>Rie</a:t>
            </a:r>
            <a:r>
              <a:rPr lang="en-US" altLang="ja-JP" dirty="0">
                <a:solidFill>
                  <a:srgbClr val="642A8F"/>
                </a:solidFill>
                <a:latin typeface="arial" panose="020B0604020202020204" pitchFamily="34" charset="0"/>
                <a:hlinkClick r:id="rId9"/>
              </a:rPr>
              <a:t> Nakazawa</a:t>
            </a:r>
            <a:r>
              <a:rPr lang="en-US" altLang="ja-JP" dirty="0">
                <a:solidFill>
                  <a:srgbClr val="000000"/>
                </a:solidFill>
                <a:latin typeface="arial" panose="020B0604020202020204" pitchFamily="34" charset="0"/>
              </a:rPr>
              <a:t>, RPT, PhD,</a:t>
            </a:r>
            <a:r>
              <a:rPr lang="en-US" altLang="ja-JP" baseline="30000" dirty="0">
                <a:solidFill>
                  <a:srgbClr val="000000"/>
                </a:solidFill>
                <a:latin typeface="arial" panose="020B0604020202020204" pitchFamily="34" charset="0"/>
              </a:rPr>
              <a:t>1</a:t>
            </a:r>
            <a:r>
              <a:rPr lang="en-US" altLang="ja-JP" dirty="0">
                <a:solidFill>
                  <a:srgbClr val="000000"/>
                </a:solidFill>
                <a:latin typeface="arial" panose="020B0604020202020204" pitchFamily="34" charset="0"/>
              </a:rPr>
              <a:t> and </a:t>
            </a:r>
            <a:r>
              <a:rPr lang="en-US" altLang="ja-JP" dirty="0">
                <a:solidFill>
                  <a:srgbClr val="642A8F"/>
                </a:solidFill>
                <a:latin typeface="arial" panose="020B0604020202020204" pitchFamily="34" charset="0"/>
                <a:hlinkClick r:id="rId10"/>
              </a:rPr>
              <a:t>Naoki Wada</a:t>
            </a:r>
            <a:r>
              <a:rPr lang="en-US" altLang="ja-JP" dirty="0">
                <a:solidFill>
                  <a:srgbClr val="000000"/>
                </a:solidFill>
                <a:latin typeface="arial" panose="020B0604020202020204" pitchFamily="34" charset="0"/>
              </a:rPr>
              <a:t>, MD, PhD</a:t>
            </a:r>
            <a:r>
              <a:rPr lang="en-US" altLang="ja-JP" baseline="30000" dirty="0">
                <a:solidFill>
                  <a:srgbClr val="000000"/>
                </a:solidFill>
                <a:latin typeface="arial" panose="020B0604020202020204" pitchFamily="34" charset="0"/>
              </a:rPr>
              <a:t>3</a:t>
            </a:r>
            <a:endParaRPr lang="en-US" altLang="ja-JP"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525707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Tree>
    <p:extLst>
      <p:ext uri="{BB962C8B-B14F-4D97-AF65-F5344CB8AC3E}">
        <p14:creationId xmlns:p14="http://schemas.microsoft.com/office/powerpoint/2010/main" val="881546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Tree>
    <p:extLst>
      <p:ext uri="{BB962C8B-B14F-4D97-AF65-F5344CB8AC3E}">
        <p14:creationId xmlns:p14="http://schemas.microsoft.com/office/powerpoint/2010/main" val="29058969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Tree>
    <p:extLst>
      <p:ext uri="{BB962C8B-B14F-4D97-AF65-F5344CB8AC3E}">
        <p14:creationId xmlns:p14="http://schemas.microsoft.com/office/powerpoint/2010/main" val="198086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B3D1DE-EEFF-44E6-B074-79E09D62589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6315961-C29B-4BC4-BC5F-2FD47677FC56}"/>
              </a:ext>
            </a:extLst>
          </p:cNvPr>
          <p:cNvSpPr>
            <a:spLocks noGrp="1"/>
          </p:cNvSpPr>
          <p:nvPr>
            <p:ph idx="1"/>
          </p:nvPr>
        </p:nvSpPr>
        <p:spPr/>
        <p:txBody>
          <a:bodyPr>
            <a:normAutofit fontScale="92500" lnSpcReduction="20000"/>
          </a:bodyPr>
          <a:lstStyle/>
          <a:p>
            <a:pPr algn="l"/>
            <a:r>
              <a:rPr lang="ja-JP" altLang="en-US" sz="1800" b="0" i="0" u="none" strike="noStrike" baseline="0" dirty="0">
                <a:solidFill>
                  <a:srgbClr val="757475"/>
                </a:solidFill>
                <a:latin typeface="ＭＳゴシック"/>
              </a:rPr>
              <a:t>代償動作は一部の筋のみで動作を遂行しようとするため，本来使用すべき</a:t>
            </a:r>
          </a:p>
          <a:p>
            <a:pPr algn="l"/>
            <a:r>
              <a:rPr lang="ja-JP" altLang="en-US" sz="1800" b="0" i="0" u="none" strike="noStrike" baseline="0" dirty="0">
                <a:solidFill>
                  <a:srgbClr val="757475"/>
                </a:solidFill>
                <a:latin typeface="ＭＳゴシック"/>
              </a:rPr>
              <a:t>筋が不使用を学習</a:t>
            </a:r>
            <a:r>
              <a:rPr lang="en-US" altLang="ja-JP" sz="1800" b="0" i="0" u="none" strike="noStrike" baseline="0" dirty="0">
                <a:solidFill>
                  <a:srgbClr val="757475"/>
                </a:solidFill>
                <a:latin typeface="ＭＳゴシック"/>
              </a:rPr>
              <a:t>13</a:t>
            </a:r>
            <a:r>
              <a:rPr lang="en-US" altLang="ja-JP" sz="1800" b="0" i="0" u="none" strike="noStrike" baseline="0" dirty="0">
                <a:solidFill>
                  <a:srgbClr val="B1B1B1"/>
                </a:solidFill>
                <a:latin typeface="ＭＳゴシック"/>
              </a:rPr>
              <a:t>)</a:t>
            </a:r>
            <a:r>
              <a:rPr lang="ja-JP" altLang="en-US" sz="1800" b="0" i="0" u="none" strike="noStrike" baseline="0" dirty="0">
                <a:solidFill>
                  <a:srgbClr val="757475"/>
                </a:solidFill>
                <a:latin typeface="ＭＳゴシック"/>
              </a:rPr>
              <a:t>することで随意性の低下や筋力の低下を引き起こす可能性が</a:t>
            </a:r>
          </a:p>
          <a:p>
            <a:pPr algn="l"/>
            <a:r>
              <a:rPr lang="ja-JP" altLang="en-US" sz="1800" b="0" i="0" u="none" strike="noStrike" baseline="0" dirty="0">
                <a:solidFill>
                  <a:srgbClr val="757475"/>
                </a:solidFill>
                <a:latin typeface="ＭＳゴシック"/>
              </a:rPr>
              <a:t>高まる。不使用の学習は，運動障害によって使用頗度が減少した筋が，廃用による</a:t>
            </a:r>
          </a:p>
          <a:p>
            <a:pPr algn="l"/>
            <a:r>
              <a:rPr lang="ja-JP" altLang="en-US" sz="1800" b="0" i="0" u="none" strike="noStrike" baseline="0" dirty="0">
                <a:solidFill>
                  <a:srgbClr val="757475"/>
                </a:solidFill>
                <a:latin typeface="ＭＳゴシック"/>
              </a:rPr>
              <a:t>筋の萎縮だけではなく，その機能を司っていた脳領野が縮小することで， さらに機</a:t>
            </a:r>
            <a:r>
              <a:rPr lang="ja-JP" altLang="en-US" sz="1800" b="0" i="0" u="none" strike="noStrike" baseline="0" dirty="0">
                <a:solidFill>
                  <a:srgbClr val="7C7C7D"/>
                </a:solidFill>
                <a:latin typeface="ＭＳゴシック"/>
              </a:rPr>
              <a:t>能障害を悪化させるというものである</a:t>
            </a:r>
            <a:r>
              <a:rPr lang="en-US" altLang="ja-JP" sz="1800" b="0" i="0" u="none" strike="noStrike" baseline="0" dirty="0">
                <a:solidFill>
                  <a:srgbClr val="7C7C7D"/>
                </a:solidFill>
                <a:latin typeface="ＭＳ明朝"/>
              </a:rPr>
              <a:t>1</a:t>
            </a:r>
            <a:r>
              <a:rPr lang="en-US" altLang="ja-JP" sz="1800" b="0" i="0" u="none" strike="noStrike" baseline="0" dirty="0">
                <a:solidFill>
                  <a:srgbClr val="9E9EA0"/>
                </a:solidFill>
                <a:latin typeface="ＭＳ明朝"/>
              </a:rPr>
              <a:t>4)</a:t>
            </a:r>
            <a:r>
              <a:rPr lang="ja-JP" altLang="en-US" sz="1800" b="0" i="0" u="none" strike="noStrike" baseline="0" dirty="0">
                <a:solidFill>
                  <a:srgbClr val="9E9EA0"/>
                </a:solidFill>
                <a:latin typeface="ＭＳゴシック"/>
              </a:rPr>
              <a:t>。</a:t>
            </a:r>
            <a:r>
              <a:rPr lang="ja-JP" altLang="en-US" sz="1800" b="0" i="0" u="none" strike="noStrike" baseline="0" dirty="0">
                <a:solidFill>
                  <a:srgbClr val="7C7C7D"/>
                </a:solidFill>
                <a:latin typeface="ＭＳゴシック"/>
              </a:rPr>
              <a:t>その</a:t>
            </a:r>
            <a:r>
              <a:rPr lang="ja-JP" altLang="en-US" sz="1800" b="0" i="0" u="none" strike="noStrike" baseline="0" dirty="0">
                <a:solidFill>
                  <a:srgbClr val="9E9EA0"/>
                </a:solidFill>
                <a:latin typeface="ＭＳゴシック"/>
              </a:rPr>
              <a:t>一</a:t>
            </a:r>
            <a:r>
              <a:rPr lang="ja-JP" altLang="en-US" sz="1800" b="0" i="0" u="none" strike="noStrike" baseline="0" dirty="0">
                <a:solidFill>
                  <a:srgbClr val="7C7C7D"/>
                </a:solidFill>
                <a:latin typeface="ＭＳゴシック"/>
              </a:rPr>
              <a:t>方で，代償で過剰使用される筋に</a:t>
            </a:r>
          </a:p>
          <a:p>
            <a:pPr algn="l"/>
            <a:r>
              <a:rPr lang="ja-JP" altLang="en-US" sz="1800" b="0" i="0" u="none" strike="noStrike" baseline="0" dirty="0">
                <a:solidFill>
                  <a:srgbClr val="7C7C7D"/>
                </a:solidFill>
                <a:latin typeface="ＭＳゴシック"/>
              </a:rPr>
              <a:t>は負荷がかかり，筋の過緊張や疼痛などの</a:t>
            </a:r>
            <a:r>
              <a:rPr lang="ja-JP" altLang="en-US" sz="1800" b="0" i="0" u="none" strike="noStrike" baseline="0" dirty="0">
                <a:solidFill>
                  <a:srgbClr val="9E9EA0"/>
                </a:solidFill>
                <a:latin typeface="ＭＳゴシック"/>
              </a:rPr>
              <a:t>二</a:t>
            </a:r>
            <a:r>
              <a:rPr lang="ja-JP" altLang="en-US" sz="1800" b="0" i="0" u="none" strike="noStrike" baseline="0" dirty="0">
                <a:solidFill>
                  <a:srgbClr val="7C7C7D"/>
                </a:solidFill>
                <a:latin typeface="ＭＳゴシック"/>
              </a:rPr>
              <a:t>次的障害を引き起こす場合も少なくな</a:t>
            </a:r>
          </a:p>
          <a:p>
            <a:pPr algn="l"/>
            <a:r>
              <a:rPr lang="en-US" altLang="ja-JP" sz="1800" b="0" i="0" u="none" strike="noStrike" baseline="0" dirty="0">
                <a:solidFill>
                  <a:srgbClr val="7C7C7D"/>
                </a:solidFill>
                <a:latin typeface="ＭＳゴシック"/>
              </a:rPr>
              <a:t>V</a:t>
            </a:r>
            <a:r>
              <a:rPr lang="ja-JP" altLang="en-US" sz="1800" b="0" i="0" u="none" strike="noStrike" baseline="0" dirty="0">
                <a:solidFill>
                  <a:srgbClr val="7C7C7D"/>
                </a:solidFill>
                <a:latin typeface="ＭＳゴシック"/>
              </a:rPr>
              <a:t>ヽ</a:t>
            </a:r>
          </a:p>
          <a:p>
            <a:pPr algn="l"/>
            <a:r>
              <a:rPr lang="ja-JP" altLang="en-US" sz="1800" b="0" i="0" u="none" strike="noStrike" baseline="0" dirty="0">
                <a:solidFill>
                  <a:srgbClr val="AEAEAF"/>
                </a:solidFill>
                <a:latin typeface="ＭＳゴシック"/>
              </a:rPr>
              <a:t>゜</a:t>
            </a:r>
          </a:p>
          <a:p>
            <a:pPr algn="l"/>
            <a:r>
              <a:rPr lang="ja-JP" altLang="en-US" sz="1800" b="0" i="0" u="none" strike="noStrike" baseline="0" dirty="0">
                <a:solidFill>
                  <a:srgbClr val="7C7C7D"/>
                </a:solidFill>
                <a:latin typeface="ＭＳゴシック"/>
              </a:rPr>
              <a:t>基本動作能力を獲得するためのトレーニングでは第</a:t>
            </a:r>
            <a:r>
              <a:rPr lang="ja-JP" altLang="en-US" sz="1800" b="0" i="0" u="none" strike="noStrike" baseline="0" dirty="0">
                <a:solidFill>
                  <a:srgbClr val="9E9EA0"/>
                </a:solidFill>
                <a:latin typeface="ＭＳゴシック"/>
              </a:rPr>
              <a:t>一</a:t>
            </a:r>
            <a:r>
              <a:rPr lang="ja-JP" altLang="en-US" sz="1800" b="0" i="0" u="none" strike="noStrike" baseline="0" dirty="0">
                <a:solidFill>
                  <a:srgbClr val="7C7C7D"/>
                </a:solidFill>
                <a:latin typeface="ＭＳゴシック"/>
              </a:rPr>
              <a:t>義的には正常な動作パター</a:t>
            </a:r>
          </a:p>
          <a:p>
            <a:pPr algn="l"/>
            <a:r>
              <a:rPr lang="ja-JP" altLang="en-US" sz="1800" b="0" i="0" u="none" strike="noStrike" baseline="0" dirty="0">
                <a:solidFill>
                  <a:srgbClr val="7C7C7D"/>
                </a:solidFill>
                <a:latin typeface="ＭＳゴシック"/>
              </a:rPr>
              <a:t>ンの獲得を目指すべきであろう</a:t>
            </a:r>
            <a:r>
              <a:rPr lang="ja-JP" altLang="en-US" sz="1800" b="0" i="0" u="none" strike="noStrike" baseline="0" dirty="0">
                <a:solidFill>
                  <a:srgbClr val="AEAEAF"/>
                </a:solidFill>
                <a:latin typeface="ＭＳゴシック"/>
              </a:rPr>
              <a:t>。</a:t>
            </a:r>
            <a:r>
              <a:rPr lang="ja-JP" altLang="en-US" sz="1800" b="0" i="0" u="none" strike="noStrike" baseline="0" dirty="0">
                <a:solidFill>
                  <a:srgbClr val="7C7C7D"/>
                </a:solidFill>
                <a:latin typeface="ＭＳゴシック"/>
              </a:rPr>
              <a:t>なぜならば，正常な動作パターンは効率がよく，</a:t>
            </a:r>
          </a:p>
          <a:p>
            <a:pPr algn="l"/>
            <a:r>
              <a:rPr lang="ja-JP" altLang="en-US" sz="1800" b="0" i="0" u="none" strike="noStrike" baseline="0" dirty="0">
                <a:solidFill>
                  <a:srgbClr val="7C7C7D"/>
                </a:solidFill>
                <a:latin typeface="ＭＳゴシック"/>
              </a:rPr>
              <a:t>環境や運動課題に柔軟に適応でき，最も実用的な動作パターンだからである</a:t>
            </a:r>
            <a:r>
              <a:rPr lang="ja-JP" altLang="en-US" sz="1800" b="0" i="0" u="none" strike="noStrike" baseline="0" dirty="0">
                <a:solidFill>
                  <a:srgbClr val="AEAEAF"/>
                </a:solidFill>
                <a:latin typeface="ＭＳゴシック"/>
              </a:rPr>
              <a:t>。一</a:t>
            </a:r>
            <a:r>
              <a:rPr lang="ja-JP" altLang="en-US" sz="1800" b="0" i="0" u="none" strike="noStrike" baseline="0" dirty="0">
                <a:solidFill>
                  <a:srgbClr val="7C7C7D"/>
                </a:solidFill>
                <a:latin typeface="ＭＳゴシック"/>
              </a:rPr>
              <a:t>方</a:t>
            </a:r>
          </a:p>
          <a:p>
            <a:pPr algn="l"/>
            <a:r>
              <a:rPr lang="ja-JP" altLang="en-US" sz="1800" b="0" i="0" u="none" strike="noStrike" baseline="0" dirty="0">
                <a:solidFill>
                  <a:srgbClr val="7C7C7D"/>
                </a:solidFill>
                <a:latin typeface="ＭＳゴシック"/>
              </a:rPr>
              <a:t>で，「動作を可能にするメカニズム」が欠落し．その改善が見込めない患者では，積</a:t>
            </a:r>
          </a:p>
          <a:p>
            <a:pPr algn="l"/>
            <a:r>
              <a:rPr lang="ja-JP" altLang="en-US" sz="1800" b="0" i="0" u="none" strike="noStrike" baseline="0" dirty="0">
                <a:solidFill>
                  <a:srgbClr val="7C7C7D"/>
                </a:solidFill>
                <a:latin typeface="ＭＳゴシック"/>
              </a:rPr>
              <a:t>極的に代債動作の獲得を目指すべきなのはいうまでもない</a:t>
            </a:r>
            <a:r>
              <a:rPr lang="ja-JP" altLang="en-US" sz="1800" b="0" i="0" u="none" strike="noStrike" baseline="0" dirty="0">
                <a:solidFill>
                  <a:srgbClr val="AEAEAF"/>
                </a:solidFill>
                <a:latin typeface="ＭＳゴシック"/>
              </a:rPr>
              <a:t>。</a:t>
            </a:r>
            <a:r>
              <a:rPr lang="ja-JP" altLang="en-US" sz="1800" b="0" i="0" u="none" strike="noStrike" baseline="0" dirty="0">
                <a:solidFill>
                  <a:srgbClr val="7C7C7D"/>
                </a:solidFill>
                <a:latin typeface="ＭＳゴシック"/>
              </a:rPr>
              <a:t>ただし，その場合にお</a:t>
            </a:r>
          </a:p>
          <a:p>
            <a:pPr algn="l"/>
            <a:r>
              <a:rPr lang="ja-JP" altLang="en-US" sz="1800" b="0" i="0" u="none" strike="noStrike" baseline="0" dirty="0">
                <a:solidFill>
                  <a:srgbClr val="7C7C7D"/>
                </a:solidFill>
                <a:latin typeface="ＭＳゴシック"/>
              </a:rPr>
              <a:t>いても合理性のある代償動作の獲得が重要となる</a:t>
            </a:r>
            <a:r>
              <a:rPr lang="ja-JP" altLang="en-US" sz="1800" b="0" i="0" u="none" strike="noStrike" baseline="0" dirty="0">
                <a:solidFill>
                  <a:srgbClr val="AEAEAF"/>
                </a:solidFill>
                <a:latin typeface="ＭＳゴシック"/>
              </a:rPr>
              <a:t>。</a:t>
            </a:r>
            <a:endParaRPr kumimoji="1" lang="ja-JP" altLang="en-US" dirty="0"/>
          </a:p>
        </p:txBody>
      </p:sp>
    </p:spTree>
    <p:extLst>
      <p:ext uri="{BB962C8B-B14F-4D97-AF65-F5344CB8AC3E}">
        <p14:creationId xmlns:p14="http://schemas.microsoft.com/office/powerpoint/2010/main" val="2051359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Tree>
    <p:extLst>
      <p:ext uri="{BB962C8B-B14F-4D97-AF65-F5344CB8AC3E}">
        <p14:creationId xmlns:p14="http://schemas.microsoft.com/office/powerpoint/2010/main" val="18230836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脳卒中患者の寝返り</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2C32D0D1-3AD9-4870-B286-2E52FE685173}"/>
              </a:ext>
            </a:extLst>
          </p:cNvPr>
          <p:cNvSpPr/>
          <p:nvPr/>
        </p:nvSpPr>
        <p:spPr>
          <a:xfrm>
            <a:off x="183422" y="1193979"/>
            <a:ext cx="11118574" cy="2323713"/>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sz="1400" b="1" dirty="0">
                <a:solidFill>
                  <a:srgbClr val="000000"/>
                </a:solidFill>
                <a:latin typeface="&amp;quot"/>
              </a:rPr>
              <a:t>非麻痺側へは有意に長い回旋時間がかかる（平均差</a:t>
            </a:r>
            <a:r>
              <a:rPr lang="en-US" altLang="ja-JP" sz="1400" b="1" dirty="0">
                <a:solidFill>
                  <a:srgbClr val="000000"/>
                </a:solidFill>
                <a:latin typeface="&amp;quot"/>
              </a:rPr>
              <a:t>0.427</a:t>
            </a:r>
            <a:r>
              <a:rPr lang="ja-JP" altLang="en-US" sz="1400" b="1" dirty="0">
                <a:solidFill>
                  <a:srgbClr val="000000"/>
                </a:solidFill>
                <a:latin typeface="&amp;quot"/>
              </a:rPr>
              <a:t>秒， </a:t>
            </a:r>
            <a:r>
              <a:rPr lang="en-US" altLang="ja-JP" sz="1400" b="1" i="1" dirty="0">
                <a:solidFill>
                  <a:srgbClr val="000000"/>
                </a:solidFill>
                <a:latin typeface="&amp;quot"/>
              </a:rPr>
              <a:t>P</a:t>
            </a:r>
            <a:r>
              <a:rPr lang="ja-JP" altLang="en-US" sz="1400" b="1" dirty="0">
                <a:solidFill>
                  <a:srgbClr val="000000"/>
                </a:solidFill>
                <a:latin typeface="&amp;quot"/>
              </a:rPr>
              <a:t> </a:t>
            </a:r>
            <a:r>
              <a:rPr lang="en-US" altLang="ja-JP" sz="1400" b="1" dirty="0">
                <a:solidFill>
                  <a:srgbClr val="000000"/>
                </a:solidFill>
                <a:latin typeface="&amp;quot"/>
              </a:rPr>
              <a:t>= 0.005</a:t>
            </a:r>
            <a:r>
              <a:rPr lang="ja-JP" altLang="en-US" sz="1400" b="1" dirty="0">
                <a:solidFill>
                  <a:srgbClr val="000000"/>
                </a:solidFill>
                <a:latin typeface="&amp;quot"/>
              </a:rPr>
              <a:t>）</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solidFill>
                  <a:srgbClr val="000000"/>
                </a:solidFill>
                <a:latin typeface="&amp;quot"/>
              </a:rPr>
              <a:t>ピークになるのにより長い時間（平均差</a:t>
            </a:r>
            <a:r>
              <a:rPr lang="en-US" altLang="ja-JP" sz="1400" b="1" dirty="0">
                <a:solidFill>
                  <a:srgbClr val="000000"/>
                </a:solidFill>
                <a:latin typeface="&amp;quot"/>
              </a:rPr>
              <a:t>0.48</a:t>
            </a:r>
            <a:r>
              <a:rPr lang="ja-JP" altLang="en-US" sz="1400" b="1" dirty="0">
                <a:solidFill>
                  <a:srgbClr val="000000"/>
                </a:solidFill>
                <a:latin typeface="&amp;quot"/>
              </a:rPr>
              <a:t>秒</a:t>
            </a:r>
            <a:r>
              <a:rPr lang="ja-JP" altLang="en-US" sz="1400" b="1" dirty="0" err="1">
                <a:solidFill>
                  <a:srgbClr val="000000"/>
                </a:solidFill>
                <a:latin typeface="&amp;quot"/>
              </a:rPr>
              <a:t>、，</a:t>
            </a:r>
            <a:r>
              <a:rPr lang="en-US" altLang="ja-JP" sz="1400" b="1" i="1" dirty="0">
                <a:solidFill>
                  <a:srgbClr val="000000"/>
                </a:solidFill>
                <a:latin typeface="&amp;quot"/>
              </a:rPr>
              <a:t>P</a:t>
            </a:r>
            <a:r>
              <a:rPr lang="ja-JP" altLang="en-US" sz="1400" b="1" dirty="0">
                <a:solidFill>
                  <a:srgbClr val="000000"/>
                </a:solidFill>
                <a:latin typeface="&amp;quot"/>
              </a:rPr>
              <a:t> </a:t>
            </a:r>
            <a:r>
              <a:rPr lang="en-US" altLang="ja-JP" sz="1400" b="1" dirty="0">
                <a:solidFill>
                  <a:srgbClr val="000000"/>
                </a:solidFill>
                <a:latin typeface="&amp;quot"/>
              </a:rPr>
              <a:t>&lt;0.001</a:t>
            </a:r>
            <a:r>
              <a:rPr lang="ja-JP" altLang="en-US" sz="1400" b="1" dirty="0">
                <a:solidFill>
                  <a:srgbClr val="000000"/>
                </a:solidFill>
                <a:latin typeface="&amp;quot"/>
              </a:rPr>
              <a:t>）</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solidFill>
                  <a:srgbClr val="000000"/>
                </a:solidFill>
                <a:latin typeface="Times New Roman" panose="02020603050405020304" pitchFamily="18" charset="0"/>
              </a:rPr>
              <a:t> </a:t>
            </a:r>
            <a:r>
              <a:rPr lang="ja-JP" altLang="en-US" sz="1400" b="1" dirty="0">
                <a:solidFill>
                  <a:srgbClr val="000000"/>
                </a:solidFill>
                <a:latin typeface="&amp;quot"/>
              </a:rPr>
              <a:t>非麻痺側に向かう方向は、より長い旋回ピーク</a:t>
            </a:r>
            <a:r>
              <a:rPr lang="en-US" altLang="ja-JP" sz="1400" b="1" dirty="0">
                <a:solidFill>
                  <a:srgbClr val="000000"/>
                </a:solidFill>
                <a:latin typeface="&amp;quot"/>
              </a:rPr>
              <a:t>/</a:t>
            </a:r>
            <a:r>
              <a:rPr lang="ja-JP" altLang="en-US" sz="1400" b="1" dirty="0">
                <a:solidFill>
                  <a:srgbClr val="000000"/>
                </a:solidFill>
                <a:latin typeface="&amp;quot"/>
              </a:rPr>
              <a:t>時間（平均差</a:t>
            </a:r>
            <a:r>
              <a:rPr lang="en-US" altLang="ja-JP" sz="1400" b="1" dirty="0">
                <a:solidFill>
                  <a:srgbClr val="000000"/>
                </a:solidFill>
                <a:latin typeface="&amp;quot"/>
              </a:rPr>
              <a:t>0.069</a:t>
            </a:r>
            <a:r>
              <a:rPr lang="ja-JP" altLang="en-US" sz="1400" b="1" dirty="0" err="1">
                <a:solidFill>
                  <a:srgbClr val="000000"/>
                </a:solidFill>
                <a:latin typeface="&amp;quot"/>
              </a:rPr>
              <a:t>，</a:t>
            </a:r>
            <a:r>
              <a:rPr lang="en-US" altLang="ja-JP" sz="1400" b="1" i="1" dirty="0">
                <a:solidFill>
                  <a:srgbClr val="000000"/>
                </a:solidFill>
                <a:latin typeface="&amp;quot"/>
              </a:rPr>
              <a:t>P</a:t>
            </a:r>
            <a:r>
              <a:rPr lang="ja-JP" altLang="en-US" sz="1400" b="1" dirty="0">
                <a:solidFill>
                  <a:srgbClr val="000000"/>
                </a:solidFill>
                <a:latin typeface="&amp;quot"/>
              </a:rPr>
              <a:t> </a:t>
            </a:r>
            <a:r>
              <a:rPr lang="en-US" altLang="ja-JP" sz="1400" b="1" dirty="0">
                <a:solidFill>
                  <a:srgbClr val="000000"/>
                </a:solidFill>
                <a:latin typeface="&amp;quot"/>
              </a:rPr>
              <a:t>= 0.001</a:t>
            </a:r>
            <a:r>
              <a:rPr lang="ja-JP" altLang="en-US" sz="1400" b="1" dirty="0">
                <a:solidFill>
                  <a:srgbClr val="000000"/>
                </a:solidFill>
                <a:latin typeface="&amp;quot"/>
              </a:rPr>
              <a:t>）</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solidFill>
                  <a:srgbClr val="000000"/>
                </a:solidFill>
                <a:latin typeface="&amp;quot"/>
              </a:rPr>
              <a:t>上肢の機能不全（</a:t>
            </a:r>
            <a:r>
              <a:rPr lang="en-US" altLang="ja-JP" sz="1400" b="1" dirty="0">
                <a:solidFill>
                  <a:srgbClr val="000000"/>
                </a:solidFill>
                <a:latin typeface="&amp;quot"/>
              </a:rPr>
              <a:t>BSUE≦3</a:t>
            </a:r>
            <a:r>
              <a:rPr lang="ja-JP" altLang="en-US" sz="1400" b="1" dirty="0">
                <a:solidFill>
                  <a:srgbClr val="000000"/>
                </a:solidFill>
                <a:latin typeface="&amp;quot"/>
              </a:rPr>
              <a:t>）が貧弱な素早さ（ターンのピーク</a:t>
            </a:r>
            <a:r>
              <a:rPr lang="en-US" altLang="ja-JP" sz="1400" b="1" dirty="0">
                <a:solidFill>
                  <a:srgbClr val="000000"/>
                </a:solidFill>
                <a:latin typeface="&amp;quot"/>
              </a:rPr>
              <a:t>/</a:t>
            </a:r>
            <a:r>
              <a:rPr lang="ja-JP" altLang="en-US" sz="1400" b="1" dirty="0">
                <a:solidFill>
                  <a:srgbClr val="000000"/>
                </a:solidFill>
                <a:latin typeface="&amp;quot"/>
              </a:rPr>
              <a:t>時間）と関連していることを明らかにした</a:t>
            </a:r>
            <a:endParaRPr lang="en-US" altLang="ja-JP" sz="1400" b="1" dirty="0">
              <a:solidFill>
                <a:srgbClr val="000000"/>
              </a:solidFill>
              <a:latin typeface="&amp;quot"/>
            </a:endParaRPr>
          </a:p>
          <a:p>
            <a:pPr marL="285750" indent="-285750">
              <a:lnSpc>
                <a:spcPct val="150000"/>
              </a:lnSpc>
              <a:buFont typeface="Wingdings" panose="05000000000000000000" pitchFamily="2" charset="2"/>
              <a:buChar char="p"/>
            </a:pPr>
            <a:r>
              <a:rPr lang="ja-JP" altLang="en-US" sz="1400" b="1" dirty="0"/>
              <a:t>「麻痺側から戻る」と比較して、非麻痺側に位置する側から戻ってくる力は，高いバック・フォース（平均差</a:t>
            </a:r>
            <a:r>
              <a:rPr lang="en-US" altLang="ja-JP" sz="1400" b="1" dirty="0"/>
              <a:t>1.234kg</a:t>
            </a:r>
            <a:r>
              <a:rPr lang="ja-JP" altLang="en-US" sz="1400" b="1" dirty="0"/>
              <a:t>・</a:t>
            </a:r>
            <a:r>
              <a:rPr lang="en-US" altLang="ja-JP" sz="1400" b="1" dirty="0"/>
              <a:t>m / s </a:t>
            </a:r>
            <a:r>
              <a:rPr lang="en-US" altLang="ja-JP" sz="1400" b="1" baseline="30000" dirty="0"/>
              <a:t>2</a:t>
            </a:r>
            <a:r>
              <a:rPr lang="ja-JP" altLang="en-US" sz="1400" b="1" dirty="0"/>
              <a:t> 、 </a:t>
            </a:r>
            <a:r>
              <a:rPr lang="en-US" altLang="ja-JP" sz="1400" b="1" i="1" dirty="0"/>
              <a:t>P</a:t>
            </a:r>
            <a:r>
              <a:rPr lang="ja-JP" altLang="en-US" sz="1400" b="1" dirty="0"/>
              <a:t> </a:t>
            </a:r>
            <a:r>
              <a:rPr lang="en-US" altLang="ja-JP" sz="1400" b="1" dirty="0"/>
              <a:t>= 0.002</a:t>
            </a:r>
            <a:r>
              <a:rPr lang="ja-JP" altLang="en-US" sz="1400" b="1" dirty="0"/>
              <a:t>）差は</a:t>
            </a:r>
            <a:r>
              <a:rPr lang="en-US" altLang="ja-JP" sz="1400" b="1" dirty="0"/>
              <a:t>0.022</a:t>
            </a:r>
            <a:r>
              <a:rPr lang="ja-JP" altLang="en-US" sz="1400" b="1" dirty="0"/>
              <a:t>、 </a:t>
            </a:r>
            <a:r>
              <a:rPr lang="en-US" altLang="ja-JP" sz="1400" b="1" i="1" dirty="0"/>
              <a:t>P</a:t>
            </a:r>
            <a:r>
              <a:rPr lang="ja-JP" altLang="en-US" sz="1400" b="1" dirty="0"/>
              <a:t> </a:t>
            </a:r>
            <a:r>
              <a:rPr lang="en-US" altLang="ja-JP" sz="1400" b="1" dirty="0"/>
              <a:t>= 0.001</a:t>
            </a:r>
            <a:r>
              <a:rPr lang="ja-JP" altLang="en-US" sz="1400" b="1" dirty="0"/>
              <a:t>）</a:t>
            </a:r>
            <a:endParaRPr lang="en-US" altLang="ja-JP" sz="1400" b="1" dirty="0"/>
          </a:p>
          <a:p>
            <a:pPr marL="285750" indent="-285750">
              <a:lnSpc>
                <a:spcPct val="150000"/>
              </a:lnSpc>
              <a:buFont typeface="Wingdings" panose="05000000000000000000" pitchFamily="2" charset="2"/>
              <a:buChar char="p"/>
            </a:pPr>
            <a:endParaRPr lang="ja-JP" altLang="en-US" sz="1400" b="1" dirty="0"/>
          </a:p>
        </p:txBody>
      </p:sp>
      <p:pic>
        <p:nvPicPr>
          <p:cNvPr id="9" name="図 8">
            <a:extLst>
              <a:ext uri="{FF2B5EF4-FFF2-40B4-BE49-F238E27FC236}">
                <a16:creationId xmlns:a16="http://schemas.microsoft.com/office/drawing/2014/main" id="{E73615D1-4096-4AFD-B227-8F8927545D68}"/>
              </a:ext>
            </a:extLst>
          </p:cNvPr>
          <p:cNvPicPr>
            <a:picLocks noChangeAspect="1"/>
          </p:cNvPicPr>
          <p:nvPr/>
        </p:nvPicPr>
        <p:blipFill rotWithShape="1">
          <a:blip r:embed="rId3"/>
          <a:srcRect l="13152" t="33035" r="12934" b="36219"/>
          <a:stretch/>
        </p:blipFill>
        <p:spPr>
          <a:xfrm>
            <a:off x="1579570" y="2501620"/>
            <a:ext cx="7633792" cy="1785289"/>
          </a:xfrm>
          <a:prstGeom prst="rect">
            <a:avLst/>
          </a:prstGeom>
        </p:spPr>
      </p:pic>
      <p:pic>
        <p:nvPicPr>
          <p:cNvPr id="14" name="図 13">
            <a:extLst>
              <a:ext uri="{FF2B5EF4-FFF2-40B4-BE49-F238E27FC236}">
                <a16:creationId xmlns:a16="http://schemas.microsoft.com/office/drawing/2014/main" id="{CF01CC0D-1882-4821-A548-A74DC05F4215}"/>
              </a:ext>
            </a:extLst>
          </p:cNvPr>
          <p:cNvPicPr>
            <a:picLocks noChangeAspect="1"/>
          </p:cNvPicPr>
          <p:nvPr/>
        </p:nvPicPr>
        <p:blipFill rotWithShape="1">
          <a:blip r:embed="rId4"/>
          <a:srcRect l="23479" t="33423" r="15000" b="48743"/>
          <a:stretch/>
        </p:blipFill>
        <p:spPr>
          <a:xfrm>
            <a:off x="2025196" y="4893230"/>
            <a:ext cx="7701992" cy="1255316"/>
          </a:xfrm>
          <a:prstGeom prst="rect">
            <a:avLst/>
          </a:prstGeom>
        </p:spPr>
      </p:pic>
      <p:sp>
        <p:nvSpPr>
          <p:cNvPr id="16" name="正方形/長方形 15">
            <a:extLst>
              <a:ext uri="{FF2B5EF4-FFF2-40B4-BE49-F238E27FC236}">
                <a16:creationId xmlns:a16="http://schemas.microsoft.com/office/drawing/2014/main" id="{D6AF6187-4DE9-4122-969B-91FAF7126E94}"/>
              </a:ext>
            </a:extLst>
          </p:cNvPr>
          <p:cNvSpPr/>
          <p:nvPr/>
        </p:nvSpPr>
        <p:spPr>
          <a:xfrm>
            <a:off x="1725740" y="6576855"/>
            <a:ext cx="10674939" cy="253916"/>
          </a:xfrm>
          <a:prstGeom prst="rect">
            <a:avLst/>
          </a:prstGeom>
        </p:spPr>
        <p:txBody>
          <a:bodyPr wrap="square">
            <a:spAutoFit/>
          </a:bodyPr>
          <a:lstStyle/>
          <a:p>
            <a:r>
              <a:rPr lang="en-US" altLang="ja-JP" sz="1050" dirty="0">
                <a:solidFill>
                  <a:schemeClr val="bg1"/>
                </a:solidFill>
                <a:latin typeface="+mn-ea"/>
              </a:rPr>
              <a:t>Chiang SL</a:t>
            </a:r>
            <a:r>
              <a:rPr lang="ja-JP" altLang="en-US" sz="1050" dirty="0">
                <a:solidFill>
                  <a:schemeClr val="bg1"/>
                </a:solidFill>
                <a:latin typeface="+mn-ea"/>
              </a:rPr>
              <a:t> </a:t>
            </a:r>
            <a:r>
              <a:rPr lang="en-US" altLang="ja-JP" sz="1050" dirty="0">
                <a:solidFill>
                  <a:schemeClr val="bg1"/>
                </a:solidFill>
                <a:latin typeface="+mn-ea"/>
              </a:rPr>
              <a:t>at</a:t>
            </a:r>
            <a:r>
              <a:rPr lang="ja-JP" altLang="en-US" sz="1050" dirty="0">
                <a:solidFill>
                  <a:schemeClr val="bg1"/>
                </a:solidFill>
                <a:latin typeface="+mn-ea"/>
              </a:rPr>
              <a:t> </a:t>
            </a:r>
            <a:r>
              <a:rPr lang="en-US" altLang="ja-JP" sz="1050" dirty="0">
                <a:solidFill>
                  <a:schemeClr val="bg1"/>
                </a:solidFill>
                <a:latin typeface="+mn-ea"/>
              </a:rPr>
              <a:t>.Analysis of Trunk Rolling Performances by Mattress Mobility Detection System in Poststroke Patients: A Pilot Study.</a:t>
            </a:r>
            <a:r>
              <a:rPr lang="en-US" altLang="ja-JP" sz="1050" dirty="0">
                <a:solidFill>
                  <a:schemeClr val="bg1"/>
                </a:solidFill>
                <a:latin typeface="+mn-ea"/>
                <a:hlinkClick r:id="rId5" tooltip="BioMed research international.">
                  <a:extLst>
                    <a:ext uri="{A12FA001-AC4F-418D-AE19-62706E023703}">
                      <ahyp:hlinkClr xmlns:ahyp="http://schemas.microsoft.com/office/drawing/2018/hyperlinkcolor" val="tx"/>
                    </a:ext>
                  </a:extLst>
                </a:hlinkClick>
              </a:rPr>
              <a:t> </a:t>
            </a:r>
            <a:r>
              <a:rPr lang="en-US" altLang="ja-JP" sz="1050" dirty="0">
                <a:solidFill>
                  <a:schemeClr val="bg1"/>
                </a:solidFill>
                <a:latin typeface="+mn-ea"/>
              </a:rPr>
              <a:t>Biomed Res Int. 2016;2016:8743051</a:t>
            </a:r>
            <a:endParaRPr lang="ja-JP" altLang="en-US" sz="1050" dirty="0">
              <a:solidFill>
                <a:schemeClr val="bg1"/>
              </a:solidFill>
              <a:latin typeface="+mn-ea"/>
            </a:endParaRPr>
          </a:p>
        </p:txBody>
      </p:sp>
    </p:spTree>
    <p:extLst>
      <p:ext uri="{BB962C8B-B14F-4D97-AF65-F5344CB8AC3E}">
        <p14:creationId xmlns:p14="http://schemas.microsoft.com/office/powerpoint/2010/main" val="13624590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脳卒中患者の寝返り</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94EF1B71-946F-4801-ACDA-BC429FCE5513}"/>
              </a:ext>
            </a:extLst>
          </p:cNvPr>
          <p:cNvSpPr/>
          <p:nvPr/>
        </p:nvSpPr>
        <p:spPr>
          <a:xfrm>
            <a:off x="305907" y="1144569"/>
            <a:ext cx="11580186" cy="1299971"/>
          </a:xfrm>
          <a:prstGeom prst="rect">
            <a:avLst/>
          </a:prstGeom>
        </p:spPr>
        <p:txBody>
          <a:bodyPr wrap="square">
            <a:spAutoFit/>
          </a:bodyPr>
          <a:lstStyle/>
          <a:p>
            <a:pPr marL="285750" indent="-285750">
              <a:lnSpc>
                <a:spcPct val="150000"/>
              </a:lnSpc>
              <a:buFont typeface="Wingdings" panose="05000000000000000000" pitchFamily="2" charset="2"/>
              <a:buChar char="p"/>
            </a:pPr>
            <a:r>
              <a:rPr lang="ja-JP" altLang="en-US" b="1" dirty="0">
                <a:solidFill>
                  <a:srgbClr val="000000"/>
                </a:solidFill>
                <a:latin typeface="&amp;quot"/>
              </a:rPr>
              <a:t>上肢の機能不全（</a:t>
            </a:r>
            <a:r>
              <a:rPr lang="en-US" altLang="ja-JP" b="1" dirty="0">
                <a:solidFill>
                  <a:srgbClr val="000000"/>
                </a:solidFill>
                <a:latin typeface="&amp;quot"/>
              </a:rPr>
              <a:t>BSUE≦3</a:t>
            </a:r>
            <a:r>
              <a:rPr lang="ja-JP" altLang="en-US" b="1" dirty="0">
                <a:solidFill>
                  <a:srgbClr val="000000"/>
                </a:solidFill>
                <a:latin typeface="&amp;quot"/>
              </a:rPr>
              <a:t>）が貧弱な素早さ（ターンのピーク</a:t>
            </a:r>
            <a:r>
              <a:rPr lang="en-US" altLang="ja-JP" b="1" dirty="0">
                <a:solidFill>
                  <a:srgbClr val="000000"/>
                </a:solidFill>
                <a:latin typeface="&amp;quot"/>
              </a:rPr>
              <a:t>/</a:t>
            </a:r>
            <a:r>
              <a:rPr lang="ja-JP" altLang="en-US" b="1" dirty="0">
                <a:solidFill>
                  <a:srgbClr val="000000"/>
                </a:solidFill>
                <a:latin typeface="&amp;quot"/>
              </a:rPr>
              <a:t>時間）と関連していることを明らかにした</a:t>
            </a:r>
            <a:endParaRPr lang="en-US" altLang="ja-JP" b="1" dirty="0">
              <a:solidFill>
                <a:srgbClr val="000000"/>
              </a:solidFill>
              <a:latin typeface="&amp;quot"/>
            </a:endParaRPr>
          </a:p>
          <a:p>
            <a:pPr marL="285750" indent="-285750">
              <a:lnSpc>
                <a:spcPct val="150000"/>
              </a:lnSpc>
              <a:buFont typeface="Wingdings" panose="05000000000000000000" pitchFamily="2" charset="2"/>
              <a:buChar char="p"/>
            </a:pPr>
            <a:r>
              <a:rPr lang="ja-JP" altLang="en-US" b="1" dirty="0"/>
              <a:t>「麻痺側から戻る」と比較して、非麻痺側に位置する側から戻ってくる力は，高いバック・フォース（平均差</a:t>
            </a:r>
            <a:r>
              <a:rPr lang="en-US" altLang="ja-JP" b="1" dirty="0"/>
              <a:t>1.234kg</a:t>
            </a:r>
            <a:r>
              <a:rPr lang="ja-JP" altLang="en-US" b="1" dirty="0"/>
              <a:t>・</a:t>
            </a:r>
            <a:r>
              <a:rPr lang="en-US" altLang="ja-JP" b="1" dirty="0"/>
              <a:t>m / s </a:t>
            </a:r>
            <a:r>
              <a:rPr lang="en-US" altLang="ja-JP" b="1" baseline="30000" dirty="0"/>
              <a:t>2</a:t>
            </a:r>
            <a:r>
              <a:rPr lang="ja-JP" altLang="en-US" b="1" dirty="0"/>
              <a:t> 、 </a:t>
            </a:r>
            <a:r>
              <a:rPr lang="en-US" altLang="ja-JP" b="1" i="1" dirty="0"/>
              <a:t>P</a:t>
            </a:r>
            <a:r>
              <a:rPr lang="ja-JP" altLang="en-US" b="1" dirty="0"/>
              <a:t> </a:t>
            </a:r>
            <a:r>
              <a:rPr lang="en-US" altLang="ja-JP" b="1" dirty="0"/>
              <a:t>= 0.002</a:t>
            </a:r>
            <a:r>
              <a:rPr lang="ja-JP" altLang="en-US" b="1" dirty="0"/>
              <a:t>）差は</a:t>
            </a:r>
            <a:r>
              <a:rPr lang="en-US" altLang="ja-JP" b="1" dirty="0"/>
              <a:t>0.022</a:t>
            </a:r>
            <a:r>
              <a:rPr lang="ja-JP" altLang="en-US" b="1" dirty="0" err="1"/>
              <a:t>、</a:t>
            </a:r>
            <a:r>
              <a:rPr lang="ja-JP" altLang="en-US" b="1" dirty="0"/>
              <a:t> </a:t>
            </a:r>
            <a:r>
              <a:rPr lang="en-US" altLang="ja-JP" b="1" i="1" dirty="0"/>
              <a:t>P</a:t>
            </a:r>
            <a:r>
              <a:rPr lang="ja-JP" altLang="en-US" b="1" dirty="0"/>
              <a:t> </a:t>
            </a:r>
            <a:r>
              <a:rPr lang="en-US" altLang="ja-JP" b="1" dirty="0"/>
              <a:t>= 0.001</a:t>
            </a:r>
            <a:r>
              <a:rPr lang="ja-JP" altLang="en-US" b="1" dirty="0"/>
              <a:t>）</a:t>
            </a:r>
            <a:endParaRPr lang="en-US" altLang="ja-JP" b="1" dirty="0"/>
          </a:p>
        </p:txBody>
      </p:sp>
      <p:pic>
        <p:nvPicPr>
          <p:cNvPr id="9" name="図 8">
            <a:extLst>
              <a:ext uri="{FF2B5EF4-FFF2-40B4-BE49-F238E27FC236}">
                <a16:creationId xmlns:a16="http://schemas.microsoft.com/office/drawing/2014/main" id="{29D128B8-8932-4D0F-8ED7-F68A3830D519}"/>
              </a:ext>
            </a:extLst>
          </p:cNvPr>
          <p:cNvPicPr>
            <a:picLocks noChangeAspect="1"/>
          </p:cNvPicPr>
          <p:nvPr/>
        </p:nvPicPr>
        <p:blipFill rotWithShape="1">
          <a:blip r:embed="rId3"/>
          <a:srcRect l="18696" t="16410" r="18370" b="15345"/>
          <a:stretch/>
        </p:blipFill>
        <p:spPr>
          <a:xfrm>
            <a:off x="519881" y="2911084"/>
            <a:ext cx="4928478" cy="3004754"/>
          </a:xfrm>
          <a:prstGeom prst="rect">
            <a:avLst/>
          </a:prstGeom>
        </p:spPr>
      </p:pic>
      <p:pic>
        <p:nvPicPr>
          <p:cNvPr id="14" name="図 13">
            <a:extLst>
              <a:ext uri="{FF2B5EF4-FFF2-40B4-BE49-F238E27FC236}">
                <a16:creationId xmlns:a16="http://schemas.microsoft.com/office/drawing/2014/main" id="{5EEE28AE-DCB1-49E6-8E5B-5DCF4EE8579E}"/>
              </a:ext>
            </a:extLst>
          </p:cNvPr>
          <p:cNvPicPr>
            <a:picLocks noChangeAspect="1"/>
          </p:cNvPicPr>
          <p:nvPr/>
        </p:nvPicPr>
        <p:blipFill rotWithShape="1">
          <a:blip r:embed="rId4"/>
          <a:srcRect l="18913" t="22692" r="18805" b="7225"/>
          <a:stretch/>
        </p:blipFill>
        <p:spPr>
          <a:xfrm>
            <a:off x="6559447" y="2793121"/>
            <a:ext cx="4707930" cy="2978403"/>
          </a:xfrm>
          <a:prstGeom prst="rect">
            <a:avLst/>
          </a:prstGeom>
        </p:spPr>
      </p:pic>
      <p:sp>
        <p:nvSpPr>
          <p:cNvPr id="16" name="正方形/長方形 15">
            <a:extLst>
              <a:ext uri="{FF2B5EF4-FFF2-40B4-BE49-F238E27FC236}">
                <a16:creationId xmlns:a16="http://schemas.microsoft.com/office/drawing/2014/main" id="{BE0890E4-0E53-49BA-BFEB-BDCBD9778D70}"/>
              </a:ext>
            </a:extLst>
          </p:cNvPr>
          <p:cNvSpPr/>
          <p:nvPr/>
        </p:nvSpPr>
        <p:spPr>
          <a:xfrm>
            <a:off x="1584750" y="6564381"/>
            <a:ext cx="10674939" cy="253916"/>
          </a:xfrm>
          <a:prstGeom prst="rect">
            <a:avLst/>
          </a:prstGeom>
        </p:spPr>
        <p:txBody>
          <a:bodyPr wrap="square">
            <a:spAutoFit/>
          </a:bodyPr>
          <a:lstStyle/>
          <a:p>
            <a:r>
              <a:rPr lang="en-US" altLang="ja-JP" sz="1050" dirty="0">
                <a:solidFill>
                  <a:schemeClr val="bg1"/>
                </a:solidFill>
                <a:latin typeface="+mn-ea"/>
              </a:rPr>
              <a:t>Chiang SL</a:t>
            </a:r>
            <a:r>
              <a:rPr lang="ja-JP" altLang="en-US" sz="1050" dirty="0">
                <a:solidFill>
                  <a:schemeClr val="bg1"/>
                </a:solidFill>
                <a:latin typeface="+mn-ea"/>
              </a:rPr>
              <a:t> </a:t>
            </a:r>
            <a:r>
              <a:rPr lang="en-US" altLang="ja-JP" sz="1050" dirty="0">
                <a:solidFill>
                  <a:schemeClr val="bg1"/>
                </a:solidFill>
                <a:latin typeface="+mn-ea"/>
              </a:rPr>
              <a:t>at</a:t>
            </a:r>
            <a:r>
              <a:rPr lang="ja-JP" altLang="en-US" sz="1050" dirty="0">
                <a:solidFill>
                  <a:schemeClr val="bg1"/>
                </a:solidFill>
                <a:latin typeface="+mn-ea"/>
              </a:rPr>
              <a:t> </a:t>
            </a:r>
            <a:r>
              <a:rPr lang="en-US" altLang="ja-JP" sz="1050" dirty="0">
                <a:solidFill>
                  <a:schemeClr val="bg1"/>
                </a:solidFill>
                <a:latin typeface="+mn-ea"/>
              </a:rPr>
              <a:t>.Analysis of Trunk Rolling Performances by Mattress Mobility Detection System in Poststroke Patients: A Pilot Study.</a:t>
            </a:r>
            <a:r>
              <a:rPr lang="en-US" altLang="ja-JP" sz="1050" dirty="0">
                <a:solidFill>
                  <a:schemeClr val="bg1"/>
                </a:solidFill>
                <a:latin typeface="+mn-ea"/>
                <a:hlinkClick r:id="rId5" tooltip="BioMed research international.">
                  <a:extLst>
                    <a:ext uri="{A12FA001-AC4F-418D-AE19-62706E023703}">
                      <ahyp:hlinkClr xmlns:ahyp="http://schemas.microsoft.com/office/drawing/2018/hyperlinkcolor" val="tx"/>
                    </a:ext>
                  </a:extLst>
                </a:hlinkClick>
              </a:rPr>
              <a:t> </a:t>
            </a:r>
            <a:r>
              <a:rPr lang="en-US" altLang="ja-JP" sz="1050" dirty="0">
                <a:solidFill>
                  <a:schemeClr val="bg1"/>
                </a:solidFill>
                <a:latin typeface="+mn-ea"/>
              </a:rPr>
              <a:t>Biomed Res Int. 2016;2016:8743051</a:t>
            </a:r>
            <a:endParaRPr lang="ja-JP" altLang="en-US" sz="1050" dirty="0">
              <a:solidFill>
                <a:schemeClr val="bg1"/>
              </a:solidFill>
              <a:latin typeface="+mn-ea"/>
            </a:endParaRPr>
          </a:p>
        </p:txBody>
      </p:sp>
    </p:spTree>
    <p:extLst>
      <p:ext uri="{BB962C8B-B14F-4D97-AF65-F5344CB8AC3E}">
        <p14:creationId xmlns:p14="http://schemas.microsoft.com/office/powerpoint/2010/main" val="928884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下肢のコントロールを考える</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テキスト ボックス 7">
            <a:extLst>
              <a:ext uri="{FF2B5EF4-FFF2-40B4-BE49-F238E27FC236}">
                <a16:creationId xmlns:a16="http://schemas.microsoft.com/office/drawing/2014/main" id="{29DE0753-4BBE-49C0-A438-C2D88F5F57ED}"/>
              </a:ext>
            </a:extLst>
          </p:cNvPr>
          <p:cNvSpPr txBox="1"/>
          <p:nvPr/>
        </p:nvSpPr>
        <p:spPr>
          <a:xfrm>
            <a:off x="269716" y="1086525"/>
            <a:ext cx="11406975" cy="2130263"/>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kumimoji="1" lang="ja-JP" altLang="en-US" b="1" dirty="0"/>
              <a:t>前述した</a:t>
            </a:r>
            <a:r>
              <a:rPr kumimoji="1" lang="en-US" altLang="ja-JP" b="1" dirty="0"/>
              <a:t>Head control</a:t>
            </a:r>
            <a:r>
              <a:rPr kumimoji="1" lang="ja-JP" altLang="en-US" b="1" dirty="0"/>
              <a:t>と同じく，下肢が屈強挙上して</a:t>
            </a:r>
            <a:r>
              <a:rPr kumimoji="1" lang="ja-JP" altLang="en-US" sz="1600" b="1" dirty="0"/>
              <a:t>いく</a:t>
            </a:r>
            <a:r>
              <a:rPr kumimoji="1" lang="ja-JP" altLang="en-US" b="1" dirty="0"/>
              <a:t>ために必要な</a:t>
            </a:r>
            <a:r>
              <a:rPr lang="ja-JP" altLang="en-US" b="1" dirty="0"/>
              <a:t>要素がある</a:t>
            </a:r>
            <a:endParaRPr lang="en-US" altLang="ja-JP" b="1" dirty="0"/>
          </a:p>
          <a:p>
            <a:pPr marL="285750" indent="-285750">
              <a:lnSpc>
                <a:spcPct val="150000"/>
              </a:lnSpc>
              <a:buFont typeface="Wingdings" panose="05000000000000000000" pitchFamily="2" charset="2"/>
              <a:buChar char="p"/>
            </a:pPr>
            <a:r>
              <a:rPr kumimoji="1" lang="ja-JP" altLang="en-US" b="1" dirty="0"/>
              <a:t>挙上出来たかどうかよりも，その以前のプロセスを理解していく</a:t>
            </a:r>
            <a:r>
              <a:rPr lang="ja-JP" altLang="en-US" b="1" dirty="0"/>
              <a:t>ことが重要</a:t>
            </a:r>
            <a:endParaRPr kumimoji="1" lang="en-US" altLang="ja-JP" b="1" dirty="0"/>
          </a:p>
          <a:p>
            <a:pPr>
              <a:lnSpc>
                <a:spcPct val="150000"/>
              </a:lnSpc>
              <a:buFont typeface="Wingdings" panose="05000000000000000000" pitchFamily="2" charset="2"/>
              <a:buChar char="p"/>
            </a:pPr>
            <a:r>
              <a:rPr lang="ja-JP" altLang="en-US" b="1" dirty="0"/>
              <a:t>下部体幹が先行する場合，床面を下肢で押す運動パターンにより伸展</a:t>
            </a:r>
            <a:r>
              <a:rPr lang="en-US" altLang="ja-JP" b="1" dirty="0"/>
              <a:t>-</a:t>
            </a:r>
            <a:r>
              <a:rPr lang="ja-JP" altLang="en-US" b="1" dirty="0"/>
              <a:t>回旋パターンを誘発されてしまう</a:t>
            </a:r>
            <a:endParaRPr lang="en-US" altLang="ja-JP" b="1" dirty="0"/>
          </a:p>
          <a:p>
            <a:pPr>
              <a:lnSpc>
                <a:spcPct val="150000"/>
              </a:lnSpc>
              <a:buFont typeface="Wingdings" panose="05000000000000000000" pitchFamily="2" charset="2"/>
              <a:buChar char="p"/>
            </a:pPr>
            <a:r>
              <a:rPr lang="ja-JP" altLang="en-US" b="1" dirty="0"/>
              <a:t>腰椎が過伸展に入ってしまうと回旋要素が欠如し，</a:t>
            </a:r>
            <a:r>
              <a:rPr lang="en-US" altLang="ja-JP" b="1" dirty="0" err="1"/>
              <a:t>CoreMuscle</a:t>
            </a:r>
            <a:r>
              <a:rPr lang="ja-JP" altLang="en-US" b="1" dirty="0"/>
              <a:t>の活動を高めることが困難となる</a:t>
            </a:r>
          </a:p>
          <a:p>
            <a:pPr marL="285750" indent="-285750">
              <a:lnSpc>
                <a:spcPct val="150000"/>
              </a:lnSpc>
              <a:buFont typeface="Wingdings" panose="05000000000000000000" pitchFamily="2" charset="2"/>
              <a:buChar char="p"/>
            </a:pPr>
            <a:endParaRPr kumimoji="1" lang="ja-JP" altLang="en-US" b="1" dirty="0"/>
          </a:p>
        </p:txBody>
      </p:sp>
      <p:pic>
        <p:nvPicPr>
          <p:cNvPr id="9" name="コンテンツ プレースホルダー 1">
            <a:extLst>
              <a:ext uri="{FF2B5EF4-FFF2-40B4-BE49-F238E27FC236}">
                <a16:creationId xmlns:a16="http://schemas.microsoft.com/office/drawing/2014/main" id="{14F1A1E1-640D-494E-9E7E-D76DA1D68F91}"/>
              </a:ext>
            </a:extLst>
          </p:cNvPr>
          <p:cNvPicPr>
            <a:picLocks noChangeAspect="1"/>
          </p:cNvPicPr>
          <p:nvPr/>
        </p:nvPicPr>
        <p:blipFill rotWithShape="1">
          <a:blip r:embed="rId3"/>
          <a:srcRect t="1983" b="47892"/>
          <a:stretch/>
        </p:blipFill>
        <p:spPr>
          <a:xfrm>
            <a:off x="438941" y="3641213"/>
            <a:ext cx="5175812" cy="2053793"/>
          </a:xfrm>
          <a:prstGeom prst="rect">
            <a:avLst/>
          </a:prstGeom>
        </p:spPr>
      </p:pic>
      <p:pic>
        <p:nvPicPr>
          <p:cNvPr id="14" name="コンテンツ プレースホルダー 1">
            <a:extLst>
              <a:ext uri="{FF2B5EF4-FFF2-40B4-BE49-F238E27FC236}">
                <a16:creationId xmlns:a16="http://schemas.microsoft.com/office/drawing/2014/main" id="{2DC5E351-D4E7-4440-B0EF-FDAA63D81E79}"/>
              </a:ext>
            </a:extLst>
          </p:cNvPr>
          <p:cNvPicPr>
            <a:picLocks noGrp="1" noChangeAspect="1"/>
          </p:cNvPicPr>
          <p:nvPr>
            <p:ph idx="1"/>
          </p:nvPr>
        </p:nvPicPr>
        <p:blipFill rotWithShape="1">
          <a:blip r:embed="rId3"/>
          <a:srcRect t="61095" b="3386"/>
          <a:stretch/>
        </p:blipFill>
        <p:spPr>
          <a:xfrm>
            <a:off x="5901206" y="3908629"/>
            <a:ext cx="6154292" cy="1730433"/>
          </a:xfrm>
          <a:prstGeom prst="rect">
            <a:avLst/>
          </a:prstGeom>
        </p:spPr>
      </p:pic>
      <p:sp>
        <p:nvSpPr>
          <p:cNvPr id="16" name="正方形/長方形 15">
            <a:extLst>
              <a:ext uri="{FF2B5EF4-FFF2-40B4-BE49-F238E27FC236}">
                <a16:creationId xmlns:a16="http://schemas.microsoft.com/office/drawing/2014/main" id="{DA12B929-6038-4833-81EF-8181B492B3B2}"/>
              </a:ext>
            </a:extLst>
          </p:cNvPr>
          <p:cNvSpPr/>
          <p:nvPr/>
        </p:nvSpPr>
        <p:spPr>
          <a:xfrm>
            <a:off x="662608" y="6603950"/>
            <a:ext cx="11438938"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ja-JP" sz="900" dirty="0">
                <a:solidFill>
                  <a:schemeClr val="bg1"/>
                </a:solidFill>
              </a:rPr>
              <a:t>Donald A. Neumann et al</a:t>
            </a:r>
            <a:r>
              <a:rPr lang="ja-JP" altLang="en-US" sz="900" dirty="0">
                <a:solidFill>
                  <a:schemeClr val="bg1"/>
                </a:solidFill>
              </a:rPr>
              <a:t>：</a:t>
            </a:r>
            <a:r>
              <a:rPr lang="en-US" altLang="ja-JP" sz="900" dirty="0">
                <a:solidFill>
                  <a:schemeClr val="bg1"/>
                </a:solidFill>
              </a:rPr>
              <a:t>Kinesiology of the Musculoskeletal System: Foundations for Rehabilitation, 2edition</a:t>
            </a:r>
            <a:r>
              <a:rPr lang="ja-JP" altLang="en-US" sz="900" dirty="0">
                <a:solidFill>
                  <a:schemeClr val="bg1"/>
                </a:solidFill>
              </a:rPr>
              <a:t>：</a:t>
            </a:r>
            <a:r>
              <a:rPr lang="en-US" altLang="ja-JP" sz="900" dirty="0">
                <a:solidFill>
                  <a:schemeClr val="bg1"/>
                </a:solidFill>
              </a:rPr>
              <a:t>Mosby</a:t>
            </a:r>
            <a:r>
              <a:rPr lang="ja-JP" altLang="en-US" sz="900" dirty="0" err="1">
                <a:solidFill>
                  <a:schemeClr val="bg1"/>
                </a:solidFill>
              </a:rPr>
              <a:t>．</a:t>
            </a:r>
            <a:r>
              <a:rPr lang="en-US" altLang="ja-JP" sz="900" dirty="0">
                <a:solidFill>
                  <a:schemeClr val="bg1"/>
                </a:solidFill>
              </a:rPr>
              <a:t>2009</a:t>
            </a:r>
          </a:p>
        </p:txBody>
      </p:sp>
    </p:spTree>
    <p:extLst>
      <p:ext uri="{BB962C8B-B14F-4D97-AF65-F5344CB8AC3E}">
        <p14:creationId xmlns:p14="http://schemas.microsoft.com/office/powerpoint/2010/main" val="12354749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現象のみを捉えない</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四角形: メモ 7">
            <a:extLst>
              <a:ext uri="{FF2B5EF4-FFF2-40B4-BE49-F238E27FC236}">
                <a16:creationId xmlns:a16="http://schemas.microsoft.com/office/drawing/2014/main" id="{58156247-DD1D-4C60-88B7-E002559D29D5}"/>
              </a:ext>
            </a:extLst>
          </p:cNvPr>
          <p:cNvSpPr/>
          <p:nvPr/>
        </p:nvSpPr>
        <p:spPr>
          <a:xfrm>
            <a:off x="261582" y="1208477"/>
            <a:ext cx="11668836" cy="2357309"/>
          </a:xfrm>
          <a:prstGeom prst="foldedCorner">
            <a:avLst/>
          </a:prstGeom>
          <a:solidFill>
            <a:schemeClr val="accent1">
              <a:lumMod val="60000"/>
              <a:lumOff val="40000"/>
              <a:alpha val="30980"/>
            </a:schemeClr>
          </a:solidFill>
          <a:ln>
            <a:solidFill>
              <a:schemeClr val="accent5">
                <a:lumMod val="50000"/>
              </a:schemeClr>
            </a:solid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400" b="1" dirty="0">
                <a:solidFill>
                  <a:schemeClr val="tx1"/>
                </a:solidFill>
              </a:rPr>
              <a:t>「動作の目的</a:t>
            </a:r>
            <a:r>
              <a:rPr kumimoji="1" lang="en-US" altLang="ja-JP" sz="2400" b="1" dirty="0">
                <a:solidFill>
                  <a:schemeClr val="tx1"/>
                </a:solidFill>
              </a:rPr>
              <a:t>(</a:t>
            </a:r>
            <a:r>
              <a:rPr kumimoji="1" lang="ja-JP" altLang="en-US" sz="2400" b="1" dirty="0">
                <a:solidFill>
                  <a:schemeClr val="tx1"/>
                </a:solidFill>
              </a:rPr>
              <a:t>疾患も踏まえ</a:t>
            </a:r>
            <a:r>
              <a:rPr kumimoji="1" lang="en-US" altLang="ja-JP" sz="2400" b="1" dirty="0">
                <a:solidFill>
                  <a:schemeClr val="tx1"/>
                </a:solidFill>
              </a:rPr>
              <a:t>)</a:t>
            </a:r>
            <a:r>
              <a:rPr kumimoji="1" lang="ja-JP" altLang="en-US" sz="2400" b="1" dirty="0">
                <a:solidFill>
                  <a:schemeClr val="tx1"/>
                </a:solidFill>
              </a:rPr>
              <a:t>を考える必要がある」</a:t>
            </a:r>
            <a:endParaRPr kumimoji="1" lang="en-US" altLang="ja-JP" sz="2400" b="1" dirty="0">
              <a:solidFill>
                <a:schemeClr val="tx1"/>
              </a:solidFill>
            </a:endParaRPr>
          </a:p>
          <a:p>
            <a:pPr>
              <a:lnSpc>
                <a:spcPct val="150000"/>
              </a:lnSpc>
            </a:pPr>
            <a:r>
              <a:rPr lang="ja-JP" altLang="en-US" sz="2400" b="1" dirty="0">
                <a:solidFill>
                  <a:schemeClr val="tx1"/>
                </a:solidFill>
              </a:rPr>
              <a:t>「良い悪い，を当てはめるのではなく</a:t>
            </a:r>
            <a:r>
              <a:rPr lang="en-US" altLang="ja-JP" sz="2400" b="1" dirty="0">
                <a:solidFill>
                  <a:schemeClr val="tx1"/>
                </a:solidFill>
              </a:rPr>
              <a:t>(</a:t>
            </a:r>
            <a:r>
              <a:rPr lang="ja-JP" altLang="en-US" sz="2400" b="1" dirty="0">
                <a:solidFill>
                  <a:schemeClr val="tx1"/>
                </a:solidFill>
              </a:rPr>
              <a:t>機能的</a:t>
            </a:r>
            <a:r>
              <a:rPr lang="en-US" altLang="ja-JP" sz="2400" b="1" dirty="0">
                <a:solidFill>
                  <a:schemeClr val="tx1"/>
                </a:solidFill>
              </a:rPr>
              <a:t>)</a:t>
            </a:r>
            <a:r>
              <a:rPr lang="ja-JP" altLang="en-US" sz="2400" b="1" dirty="0">
                <a:solidFill>
                  <a:schemeClr val="tx1"/>
                </a:solidFill>
              </a:rPr>
              <a:t>，なぜ効率的でないのかを考える」</a:t>
            </a:r>
            <a:endParaRPr lang="en-US" altLang="ja-JP" sz="2400" b="1" dirty="0">
              <a:solidFill>
                <a:schemeClr val="tx1"/>
              </a:solidFill>
            </a:endParaRPr>
          </a:p>
          <a:p>
            <a:pPr>
              <a:lnSpc>
                <a:spcPct val="150000"/>
              </a:lnSpc>
            </a:pPr>
            <a:r>
              <a:rPr kumimoji="1" lang="ja-JP" altLang="en-US" sz="2400" b="1" dirty="0">
                <a:solidFill>
                  <a:schemeClr val="tx1"/>
                </a:solidFill>
              </a:rPr>
              <a:t>「セラピストの押しつけにならないように注意しなければならない」</a:t>
            </a:r>
            <a:endParaRPr kumimoji="1" lang="en-US" altLang="ja-JP" sz="2400" b="1" dirty="0">
              <a:solidFill>
                <a:schemeClr val="tx1"/>
              </a:solidFill>
            </a:endParaRPr>
          </a:p>
        </p:txBody>
      </p:sp>
      <p:pic>
        <p:nvPicPr>
          <p:cNvPr id="9" name="図 8">
            <a:extLst>
              <a:ext uri="{FF2B5EF4-FFF2-40B4-BE49-F238E27FC236}">
                <a16:creationId xmlns:a16="http://schemas.microsoft.com/office/drawing/2014/main" id="{483A70E2-CDD3-4686-8178-7C87E99A95E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58479" y="4363893"/>
            <a:ext cx="2954311" cy="2068018"/>
          </a:xfrm>
          <a:prstGeom prst="rect">
            <a:avLst/>
          </a:prstGeom>
        </p:spPr>
      </p:pic>
    </p:spTree>
    <p:extLst>
      <p:ext uri="{BB962C8B-B14F-4D97-AF65-F5344CB8AC3E}">
        <p14:creationId xmlns:p14="http://schemas.microsoft.com/office/powerpoint/2010/main" val="1984908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07BAF43-B7AD-4715-BB7F-E9F9E1099B8A}"/>
              </a:ext>
            </a:extLst>
          </p:cNvPr>
          <p:cNvSpPr/>
          <p:nvPr/>
        </p:nvSpPr>
        <p:spPr>
          <a:xfrm>
            <a:off x="0" y="0"/>
            <a:ext cx="12192000" cy="795988"/>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2800" b="1" dirty="0">
                <a:ln w="0"/>
                <a:solidFill>
                  <a:schemeClr val="bg1"/>
                </a:solidFill>
                <a:effectLst>
                  <a:outerShdw blurRad="38100" dist="25400" dir="5400000" algn="ctr" rotWithShape="0">
                    <a:srgbClr val="6E747A">
                      <a:alpha val="43000"/>
                    </a:srgbClr>
                  </a:outerShdw>
                </a:effectLst>
              </a:rPr>
              <a:t>様々な寝返り</a:t>
            </a:r>
          </a:p>
        </p:txBody>
      </p:sp>
      <p:pic>
        <p:nvPicPr>
          <p:cNvPr id="10" name="図 9">
            <a:extLst>
              <a:ext uri="{FF2B5EF4-FFF2-40B4-BE49-F238E27FC236}">
                <a16:creationId xmlns:a16="http://schemas.microsoft.com/office/drawing/2014/main" id="{F3466E11-4D18-41B6-865A-09B0DFDC2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4048" y="74150"/>
            <a:ext cx="551341" cy="674917"/>
          </a:xfrm>
          <a:prstGeom prst="rect">
            <a:avLst/>
          </a:prstGeom>
        </p:spPr>
      </p:pic>
      <p:grpSp>
        <p:nvGrpSpPr>
          <p:cNvPr id="11" name="グループ化 10">
            <a:extLst>
              <a:ext uri="{FF2B5EF4-FFF2-40B4-BE49-F238E27FC236}">
                <a16:creationId xmlns:a16="http://schemas.microsoft.com/office/drawing/2014/main" id="{C4BC5078-4CF2-4713-9A89-05C804868743}"/>
              </a:ext>
            </a:extLst>
          </p:cNvPr>
          <p:cNvGrpSpPr/>
          <p:nvPr/>
        </p:nvGrpSpPr>
        <p:grpSpPr>
          <a:xfrm>
            <a:off x="9861031" y="27229"/>
            <a:ext cx="2539648" cy="721838"/>
            <a:chOff x="10079348" y="-1211306"/>
            <a:chExt cx="3302261" cy="907465"/>
          </a:xfrm>
        </p:grpSpPr>
        <p:sp>
          <p:nvSpPr>
            <p:cNvPr id="12" name="正方形/長方形 11">
              <a:extLst>
                <a:ext uri="{FF2B5EF4-FFF2-40B4-BE49-F238E27FC236}">
                  <a16:creationId xmlns:a16="http://schemas.microsoft.com/office/drawing/2014/main" id="{3EB1AE98-1793-466D-9399-21587983D15E}"/>
                </a:ext>
              </a:extLst>
            </p:cNvPr>
            <p:cNvSpPr/>
            <p:nvPr/>
          </p:nvSpPr>
          <p:spPr>
            <a:xfrm>
              <a:off x="10414007" y="-846055"/>
              <a:ext cx="2632940"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latin typeface="游ゴシック" panose="020B0400000000000000" pitchFamily="50" charset="-128"/>
                  <a:ea typeface="游ゴシック" panose="020B0400000000000000" pitchFamily="50" charset="-128"/>
                  <a:cs typeface="Microsoft Himalaya" panose="01010100010101010101" pitchFamily="2" charset="0"/>
                </a:rPr>
                <a:t> </a:t>
              </a:r>
              <a:r>
                <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ニューロリハビリ</a:t>
              </a:r>
              <a:r>
                <a:rPr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rPr>
                <a:t>研究所</a:t>
              </a:r>
              <a:endParaRPr kumimoji="1" lang="ja-JP" altLang="en-US" sz="1200" dirty="0">
                <a:solidFill>
                  <a:schemeClr val="bg1"/>
                </a:solidFill>
                <a:latin typeface="游ゴシック" panose="020B0400000000000000" pitchFamily="50" charset="-128"/>
                <a:ea typeface="游ゴシック" panose="020B0400000000000000" pitchFamily="50" charset="-128"/>
                <a:cs typeface="Microsoft Himalaya" panose="01010100010101010101" pitchFamily="2" charset="0"/>
              </a:endParaRPr>
            </a:p>
          </p:txBody>
        </p:sp>
        <p:sp>
          <p:nvSpPr>
            <p:cNvPr id="13" name="正方形/長方形 12">
              <a:extLst>
                <a:ext uri="{FF2B5EF4-FFF2-40B4-BE49-F238E27FC236}">
                  <a16:creationId xmlns:a16="http://schemas.microsoft.com/office/drawing/2014/main" id="{8D2BFD6A-5DAB-4E94-80D8-9FECA31300CE}"/>
                </a:ext>
              </a:extLst>
            </p:cNvPr>
            <p:cNvSpPr/>
            <p:nvPr/>
          </p:nvSpPr>
          <p:spPr>
            <a:xfrm>
              <a:off x="10079348" y="-1211306"/>
              <a:ext cx="3302261" cy="542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rPr>
                <a:t>STROKE LAB</a:t>
              </a:r>
              <a:endParaRPr kumimoji="1" lang="ja-JP" altLang="en-US" sz="2000" b="1" dirty="0">
                <a:ln w="0"/>
                <a:solidFill>
                  <a:schemeClr val="bg1"/>
                </a:solidFill>
                <a:effectLst>
                  <a:outerShdw blurRad="38100" dist="19050" dir="2700000" algn="tl" rotWithShape="0">
                    <a:schemeClr val="dk1">
                      <a:alpha val="40000"/>
                    </a:schemeClr>
                  </a:outerShdw>
                </a:effectLst>
                <a:latin typeface="ＭＳ Ｐゴシック" panose="020B0600070205080204" pitchFamily="50" charset="-128"/>
                <a:ea typeface="ＭＳ Ｐゴシック" panose="020B0600070205080204" pitchFamily="50" charset="-128"/>
                <a:cs typeface="Microsoft Himalaya" panose="01010100010101010101" pitchFamily="2" charset="0"/>
              </a:endParaRPr>
            </a:p>
          </p:txBody>
        </p:sp>
      </p:grpSp>
      <p:sp>
        <p:nvSpPr>
          <p:cNvPr id="15" name="正方形/長方形 14">
            <a:extLst>
              <a:ext uri="{FF2B5EF4-FFF2-40B4-BE49-F238E27FC236}">
                <a16:creationId xmlns:a16="http://schemas.microsoft.com/office/drawing/2014/main" id="{E0555D93-D70B-4A28-B72E-049D2A321EAA}"/>
              </a:ext>
            </a:extLst>
          </p:cNvPr>
          <p:cNvSpPr/>
          <p:nvPr/>
        </p:nvSpPr>
        <p:spPr>
          <a:xfrm>
            <a:off x="0" y="6453427"/>
            <a:ext cx="12192000" cy="416686"/>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800" dirty="0"/>
          </a:p>
        </p:txBody>
      </p:sp>
      <p:sp>
        <p:nvSpPr>
          <p:cNvPr id="8" name="正方形/長方形 7">
            <a:extLst>
              <a:ext uri="{FF2B5EF4-FFF2-40B4-BE49-F238E27FC236}">
                <a16:creationId xmlns:a16="http://schemas.microsoft.com/office/drawing/2014/main" id="{6C786E67-3C87-4CFA-80C5-CE047AC477A5}"/>
              </a:ext>
            </a:extLst>
          </p:cNvPr>
          <p:cNvSpPr/>
          <p:nvPr/>
        </p:nvSpPr>
        <p:spPr>
          <a:xfrm>
            <a:off x="2273721" y="1564335"/>
            <a:ext cx="5732660" cy="369332"/>
          </a:xfrm>
          <a:prstGeom prst="rect">
            <a:avLst/>
          </a:prstGeom>
        </p:spPr>
        <p:txBody>
          <a:bodyPr wrap="none">
            <a:spAutoFit/>
          </a:bodyPr>
          <a:lstStyle/>
          <a:p>
            <a:r>
              <a:rPr lang="en-US" altLang="ja-JP" dirty="0">
                <a:hlinkClick r:id="rId3"/>
              </a:rPr>
              <a:t>https://www.youtube.com/watch?v=x_HMvdXgNcQ</a:t>
            </a:r>
            <a:endParaRPr lang="en-US" altLang="ja-JP" dirty="0"/>
          </a:p>
        </p:txBody>
      </p:sp>
      <p:sp>
        <p:nvSpPr>
          <p:cNvPr id="9" name="正方形/長方形 8">
            <a:extLst>
              <a:ext uri="{FF2B5EF4-FFF2-40B4-BE49-F238E27FC236}">
                <a16:creationId xmlns:a16="http://schemas.microsoft.com/office/drawing/2014/main" id="{89A3639D-C718-4A81-9EB0-398D4814C769}"/>
              </a:ext>
            </a:extLst>
          </p:cNvPr>
          <p:cNvSpPr/>
          <p:nvPr/>
        </p:nvSpPr>
        <p:spPr>
          <a:xfrm>
            <a:off x="2273721" y="2238038"/>
            <a:ext cx="5594801" cy="369332"/>
          </a:xfrm>
          <a:prstGeom prst="rect">
            <a:avLst/>
          </a:prstGeom>
        </p:spPr>
        <p:txBody>
          <a:bodyPr wrap="none">
            <a:spAutoFit/>
          </a:bodyPr>
          <a:lstStyle/>
          <a:p>
            <a:r>
              <a:rPr lang="en-US" altLang="ja-JP" dirty="0">
                <a:hlinkClick r:id="rId4"/>
              </a:rPr>
              <a:t>https://www.youtube.com/watch?v=1dV8hFKlnRo</a:t>
            </a:r>
            <a:endParaRPr lang="en-US" altLang="ja-JP" dirty="0"/>
          </a:p>
        </p:txBody>
      </p:sp>
      <p:sp>
        <p:nvSpPr>
          <p:cNvPr id="14" name="正方形/長方形 13">
            <a:extLst>
              <a:ext uri="{FF2B5EF4-FFF2-40B4-BE49-F238E27FC236}">
                <a16:creationId xmlns:a16="http://schemas.microsoft.com/office/drawing/2014/main" id="{6BDDE987-4FE8-4DCD-937A-D7300CE2684E}"/>
              </a:ext>
            </a:extLst>
          </p:cNvPr>
          <p:cNvSpPr/>
          <p:nvPr/>
        </p:nvSpPr>
        <p:spPr>
          <a:xfrm>
            <a:off x="2315399" y="2864750"/>
            <a:ext cx="5690982" cy="369332"/>
          </a:xfrm>
          <a:prstGeom prst="rect">
            <a:avLst/>
          </a:prstGeom>
        </p:spPr>
        <p:txBody>
          <a:bodyPr wrap="none">
            <a:spAutoFit/>
          </a:bodyPr>
          <a:lstStyle/>
          <a:p>
            <a:r>
              <a:rPr lang="en-US" altLang="ja-JP" dirty="0">
                <a:hlinkClick r:id="rId5"/>
              </a:rPr>
              <a:t>https://www.youtube.com/watch?v=bCJpNnxbw1Q</a:t>
            </a:r>
            <a:endParaRPr lang="en-US" altLang="ja-JP" dirty="0"/>
          </a:p>
        </p:txBody>
      </p:sp>
      <p:sp>
        <p:nvSpPr>
          <p:cNvPr id="16" name="正方形/長方形 15">
            <a:extLst>
              <a:ext uri="{FF2B5EF4-FFF2-40B4-BE49-F238E27FC236}">
                <a16:creationId xmlns:a16="http://schemas.microsoft.com/office/drawing/2014/main" id="{507EE636-DAEB-406E-81F5-40EF28D9D264}"/>
              </a:ext>
            </a:extLst>
          </p:cNvPr>
          <p:cNvSpPr/>
          <p:nvPr/>
        </p:nvSpPr>
        <p:spPr>
          <a:xfrm>
            <a:off x="2315399" y="3623919"/>
            <a:ext cx="5397631" cy="369332"/>
          </a:xfrm>
          <a:prstGeom prst="rect">
            <a:avLst/>
          </a:prstGeom>
        </p:spPr>
        <p:txBody>
          <a:bodyPr wrap="none">
            <a:spAutoFit/>
          </a:bodyPr>
          <a:lstStyle/>
          <a:p>
            <a:r>
              <a:rPr lang="en-US" altLang="ja-JP" dirty="0">
                <a:hlinkClick r:id="rId6"/>
              </a:rPr>
              <a:t>https://www.youtube.com/watch?v=Yj1i8zD3LvI</a:t>
            </a:r>
            <a:endParaRPr lang="ja-JP" altLang="en-US" dirty="0"/>
          </a:p>
        </p:txBody>
      </p:sp>
    </p:spTree>
    <p:extLst>
      <p:ext uri="{BB962C8B-B14F-4D97-AF65-F5344CB8AC3E}">
        <p14:creationId xmlns:p14="http://schemas.microsoft.com/office/powerpoint/2010/main" val="3786637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ストライプ 3">
            <a:extLst>
              <a:ext uri="{FF2B5EF4-FFF2-40B4-BE49-F238E27FC236}">
                <a16:creationId xmlns:a16="http://schemas.microsoft.com/office/drawing/2014/main" id="{E9BA275C-75B0-4596-8736-3A43FB78B6FB}"/>
              </a:ext>
            </a:extLst>
          </p:cNvPr>
          <p:cNvSpPr/>
          <p:nvPr/>
        </p:nvSpPr>
        <p:spPr>
          <a:xfrm>
            <a:off x="0" y="0"/>
            <a:ext cx="12192000" cy="1139483"/>
          </a:xfrm>
          <a:prstGeom prst="stripedRightArrow">
            <a:avLst>
              <a:gd name="adj1" fmla="val 100000"/>
              <a:gd name="adj2" fmla="val 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4800" dirty="0">
              <a:ln w="0"/>
              <a:solidFill>
                <a:schemeClr val="accent1"/>
              </a:solidFill>
              <a:effectLst>
                <a:outerShdw blurRad="38100" dist="25400" dir="5400000" algn="ctr" rotWithShape="0">
                  <a:srgbClr val="6E747A">
                    <a:alpha val="43000"/>
                  </a:srgbClr>
                </a:outerShdw>
              </a:effectLst>
            </a:endParaRPr>
          </a:p>
        </p:txBody>
      </p:sp>
      <p:pic>
        <p:nvPicPr>
          <p:cNvPr id="3" name="コンテンツ プレースホルダー 2">
            <a:extLst>
              <a:ext uri="{FF2B5EF4-FFF2-40B4-BE49-F238E27FC236}">
                <a16:creationId xmlns:a16="http://schemas.microsoft.com/office/drawing/2014/main" id="{766F0954-CA71-4085-84D8-3D40AB0ECFFA}"/>
              </a:ext>
            </a:extLst>
          </p:cNvPr>
          <p:cNvPicPr>
            <a:picLocks noGrp="1" noChangeAspect="1"/>
          </p:cNvPicPr>
          <p:nvPr>
            <p:ph idx="1"/>
          </p:nvPr>
        </p:nvPicPr>
        <p:blipFill>
          <a:blip r:embed="rId2"/>
          <a:stretch>
            <a:fillRect/>
          </a:stretch>
        </p:blipFill>
        <p:spPr>
          <a:xfrm>
            <a:off x="329896" y="154707"/>
            <a:ext cx="3400067" cy="2565830"/>
          </a:xfrm>
          <a:prstGeom prst="rect">
            <a:avLst/>
          </a:prstGeom>
        </p:spPr>
      </p:pic>
      <p:pic>
        <p:nvPicPr>
          <p:cNvPr id="5" name="図 4">
            <a:extLst>
              <a:ext uri="{FF2B5EF4-FFF2-40B4-BE49-F238E27FC236}">
                <a16:creationId xmlns:a16="http://schemas.microsoft.com/office/drawing/2014/main" id="{F9F9C8EE-BAED-4C32-AA9C-A0855AE4D6B3}"/>
              </a:ext>
            </a:extLst>
          </p:cNvPr>
          <p:cNvPicPr>
            <a:picLocks noChangeAspect="1"/>
          </p:cNvPicPr>
          <p:nvPr/>
        </p:nvPicPr>
        <p:blipFill>
          <a:blip r:embed="rId3"/>
          <a:stretch>
            <a:fillRect/>
          </a:stretch>
        </p:blipFill>
        <p:spPr>
          <a:xfrm>
            <a:off x="4374647" y="-104001"/>
            <a:ext cx="4771460" cy="2896538"/>
          </a:xfrm>
          <a:prstGeom prst="rect">
            <a:avLst/>
          </a:prstGeom>
        </p:spPr>
      </p:pic>
      <p:pic>
        <p:nvPicPr>
          <p:cNvPr id="6" name="図 5">
            <a:extLst>
              <a:ext uri="{FF2B5EF4-FFF2-40B4-BE49-F238E27FC236}">
                <a16:creationId xmlns:a16="http://schemas.microsoft.com/office/drawing/2014/main" id="{9FCBBDE8-06F0-4DBF-A087-4FD4CB9BEE26}"/>
              </a:ext>
            </a:extLst>
          </p:cNvPr>
          <p:cNvPicPr>
            <a:picLocks noChangeAspect="1"/>
          </p:cNvPicPr>
          <p:nvPr/>
        </p:nvPicPr>
        <p:blipFill>
          <a:blip r:embed="rId4"/>
          <a:stretch>
            <a:fillRect/>
          </a:stretch>
        </p:blipFill>
        <p:spPr>
          <a:xfrm>
            <a:off x="4637785" y="3588774"/>
            <a:ext cx="3752474" cy="2903096"/>
          </a:xfrm>
          <a:prstGeom prst="rect">
            <a:avLst/>
          </a:prstGeom>
        </p:spPr>
      </p:pic>
      <p:pic>
        <p:nvPicPr>
          <p:cNvPr id="7" name="図 6">
            <a:extLst>
              <a:ext uri="{FF2B5EF4-FFF2-40B4-BE49-F238E27FC236}">
                <a16:creationId xmlns:a16="http://schemas.microsoft.com/office/drawing/2014/main" id="{6ACBD489-CDE1-4935-AE85-A452C8B74092}"/>
              </a:ext>
            </a:extLst>
          </p:cNvPr>
          <p:cNvPicPr>
            <a:picLocks noChangeAspect="1"/>
          </p:cNvPicPr>
          <p:nvPr/>
        </p:nvPicPr>
        <p:blipFill>
          <a:blip r:embed="rId5"/>
          <a:stretch>
            <a:fillRect/>
          </a:stretch>
        </p:blipFill>
        <p:spPr>
          <a:xfrm>
            <a:off x="690734" y="2855510"/>
            <a:ext cx="3592430" cy="2805633"/>
          </a:xfrm>
          <a:prstGeom prst="rect">
            <a:avLst/>
          </a:prstGeom>
        </p:spPr>
      </p:pic>
    </p:spTree>
    <p:extLst>
      <p:ext uri="{BB962C8B-B14F-4D97-AF65-F5344CB8AC3E}">
        <p14:creationId xmlns:p14="http://schemas.microsoft.com/office/powerpoint/2010/main" val="484968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ストライプ 3">
            <a:extLst>
              <a:ext uri="{FF2B5EF4-FFF2-40B4-BE49-F238E27FC236}">
                <a16:creationId xmlns:a16="http://schemas.microsoft.com/office/drawing/2014/main" id="{E9BA275C-75B0-4596-8736-3A43FB78B6FB}"/>
              </a:ext>
            </a:extLst>
          </p:cNvPr>
          <p:cNvSpPr/>
          <p:nvPr/>
        </p:nvSpPr>
        <p:spPr>
          <a:xfrm>
            <a:off x="0" y="0"/>
            <a:ext cx="12192000" cy="1139483"/>
          </a:xfrm>
          <a:prstGeom prst="stripedRightArrow">
            <a:avLst>
              <a:gd name="adj1" fmla="val 100000"/>
              <a:gd name="adj2" fmla="val 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4800" dirty="0">
              <a:ln w="0"/>
              <a:solidFill>
                <a:schemeClr val="accent1"/>
              </a:solidFill>
              <a:effectLst>
                <a:outerShdw blurRad="38100" dist="25400" dir="5400000" algn="ctr" rotWithShape="0">
                  <a:srgbClr val="6E747A">
                    <a:alpha val="43000"/>
                  </a:srgbClr>
                </a:outerShdw>
              </a:effectLst>
            </a:endParaRPr>
          </a:p>
        </p:txBody>
      </p:sp>
      <p:sp>
        <p:nvSpPr>
          <p:cNvPr id="2" name="コンテンツ プレースホルダー 1">
            <a:extLst>
              <a:ext uri="{FF2B5EF4-FFF2-40B4-BE49-F238E27FC236}">
                <a16:creationId xmlns:a16="http://schemas.microsoft.com/office/drawing/2014/main" id="{634F6628-B336-4C91-966E-73DC6E02DEF0}"/>
              </a:ext>
            </a:extLst>
          </p:cNvPr>
          <p:cNvSpPr>
            <a:spLocks noGrp="1"/>
          </p:cNvSpPr>
          <p:nvPr>
            <p:ph idx="1"/>
          </p:nvPr>
        </p:nvSpPr>
        <p:spPr>
          <a:xfrm>
            <a:off x="838200" y="335499"/>
            <a:ext cx="10515600" cy="5841464"/>
          </a:xfrm>
        </p:spPr>
        <p:txBody>
          <a:bodyPr>
            <a:normAutofit fontScale="32500" lnSpcReduction="20000"/>
          </a:bodyPr>
          <a:lstStyle/>
          <a:p>
            <a:r>
              <a:rPr lang="ja-JP" altLang="en-US" dirty="0"/>
              <a:t>体性感覚</a:t>
            </a:r>
            <a:r>
              <a:rPr lang="en-US" altLang="ja-JP" dirty="0"/>
              <a:t>/</a:t>
            </a:r>
            <a:r>
              <a:rPr lang="ja-JP" altLang="en-US" dirty="0"/>
              <a:t>固有受容性の入力は，脊髄後根を介して前庭核に到達する</a:t>
            </a:r>
            <a:r>
              <a:rPr lang="en-US" altLang="ja-JP" dirty="0"/>
              <a:t>97)</a:t>
            </a:r>
            <a:r>
              <a:rPr lang="ja-JP" altLang="en-US" dirty="0" err="1"/>
              <a:t>．</a:t>
            </a:r>
            <a:r>
              <a:rPr lang="ja-JP" altLang="en-US" dirty="0"/>
              <a:t> この入力に敏感な</a:t>
            </a:r>
          </a:p>
          <a:p>
            <a:r>
              <a:rPr lang="ja-JP" altLang="en-US" dirty="0"/>
              <a:t>小脳および大脳皮質領域は前庭核に直接投射するという報告もある</a:t>
            </a:r>
            <a:r>
              <a:rPr lang="en-US" altLang="ja-JP" dirty="0"/>
              <a:t>98,99)</a:t>
            </a:r>
            <a:r>
              <a:rPr lang="ja-JP" altLang="en-US" dirty="0" err="1"/>
              <a:t>．</a:t>
            </a:r>
            <a:r>
              <a:rPr lang="ja-JP" altLang="en-US" dirty="0"/>
              <a:t> また，除脳あるいは</a:t>
            </a:r>
          </a:p>
          <a:p>
            <a:r>
              <a:rPr lang="ja-JP" altLang="en-US" dirty="0"/>
              <a:t>麻酔下において，受動的な頸部固有受容刺激は前庭核ニューロンの活動に影響を及ぼす</a:t>
            </a:r>
            <a:r>
              <a:rPr lang="en-US" altLang="ja-JP" dirty="0"/>
              <a:t>100).</a:t>
            </a:r>
          </a:p>
          <a:p>
            <a:r>
              <a:rPr lang="ja-JP" altLang="en-US" dirty="0"/>
              <a:t>このような多くの領域から前庭核への感覚入力により，身体運動の詳細な知覚や姿勢の安定化</a:t>
            </a:r>
          </a:p>
          <a:p>
            <a:r>
              <a:rPr lang="ja-JP" altLang="en-US" dirty="0"/>
              <a:t>が可能となる． また，前庭小脳の吻側室頂核での前庭感覚および固有感覚情報の統合は姿勢コ</a:t>
            </a:r>
          </a:p>
          <a:p>
            <a:r>
              <a:rPr lang="ja-JP" altLang="en-US" dirty="0"/>
              <a:t>ントロールに不可欠であり， 自己運動を知覚する高次の機能を担う． たとえば，前庭脊髄反射</a:t>
            </a:r>
          </a:p>
          <a:p>
            <a:r>
              <a:rPr lang="ja-JP" altLang="en-US" dirty="0"/>
              <a:t>によって生じる運動は，身体に対する頭の位置の変化を踏まえて実行される必要がある</a:t>
            </a:r>
            <a:r>
              <a:rPr lang="en-US" altLang="ja-JP" dirty="0"/>
              <a:t>101).</a:t>
            </a:r>
          </a:p>
          <a:p>
            <a:r>
              <a:rPr lang="ja-JP" altLang="en-US" dirty="0"/>
              <a:t>体幹の垂線に対する重量方向を決定するためには，頭部の向きに関する情報と，体幹に対す</a:t>
            </a:r>
          </a:p>
          <a:p>
            <a:r>
              <a:rPr lang="ja-JP" altLang="en-US" dirty="0"/>
              <a:t>る頭部の向きに関する情報とを組み合わせる必要がある．図</a:t>
            </a:r>
            <a:r>
              <a:rPr lang="en-US" altLang="ja-JP" dirty="0"/>
              <a:t>2</a:t>
            </a:r>
            <a:r>
              <a:rPr lang="ja-JP" altLang="en-US" dirty="0"/>
              <a:t>－</a:t>
            </a:r>
            <a:r>
              <a:rPr lang="en-US" altLang="ja-JP" dirty="0"/>
              <a:t>58</a:t>
            </a:r>
            <a:r>
              <a:rPr lang="ja-JP" altLang="en-US" dirty="0"/>
              <a:t>では頭部と体幹の関係性を</a:t>
            </a:r>
          </a:p>
          <a:p>
            <a:r>
              <a:rPr lang="ja-JP" altLang="en-US" dirty="0"/>
              <a:t>示している．頭部は重力に対して</a:t>
            </a:r>
            <a:r>
              <a:rPr lang="en-US" altLang="ja-JP" dirty="0"/>
              <a:t>α</a:t>
            </a:r>
            <a:r>
              <a:rPr lang="ja-JP" altLang="en-US" dirty="0"/>
              <a:t>の角度に向けられ，頭部は体幹に対して</a:t>
            </a:r>
            <a:r>
              <a:rPr lang="en-US" altLang="ja-JP" dirty="0"/>
              <a:t>β</a:t>
            </a:r>
            <a:r>
              <a:rPr lang="ja-JP" altLang="en-US" dirty="0"/>
              <a:t>の角度に向けら</a:t>
            </a:r>
          </a:p>
          <a:p>
            <a:r>
              <a:rPr lang="ja-JP" altLang="en-US" dirty="0"/>
              <a:t>れている． したがって，体幹は垂直に対して</a:t>
            </a:r>
            <a:r>
              <a:rPr lang="en-US" altLang="ja-JP" dirty="0"/>
              <a:t>α</a:t>
            </a:r>
            <a:r>
              <a:rPr lang="ja-JP" altLang="en-US" dirty="0"/>
              <a:t>十</a:t>
            </a:r>
            <a:r>
              <a:rPr lang="en-US" altLang="ja-JP" dirty="0"/>
              <a:t>β</a:t>
            </a:r>
            <a:r>
              <a:rPr lang="ja-JP" altLang="en-US" dirty="0"/>
              <a:t>の角度で配向される．角度</a:t>
            </a:r>
            <a:r>
              <a:rPr lang="en-US" altLang="ja-JP" dirty="0"/>
              <a:t>α</a:t>
            </a:r>
            <a:r>
              <a:rPr lang="ja-JP" altLang="en-US" dirty="0"/>
              <a:t>に関する知覚</a:t>
            </a:r>
          </a:p>
          <a:p>
            <a:r>
              <a:rPr lang="ja-JP" altLang="en-US" dirty="0"/>
              <a:t>情報は耳石器から得られ，角度</a:t>
            </a:r>
            <a:r>
              <a:rPr lang="en-US" altLang="ja-JP" dirty="0"/>
              <a:t>β</a:t>
            </a:r>
            <a:r>
              <a:rPr lang="ja-JP" altLang="en-US" dirty="0"/>
              <a:t>に関する情報は頸部の固有受容器から得られる</a:t>
            </a:r>
            <a:r>
              <a:rPr lang="en-US" altLang="ja-JP" dirty="0"/>
              <a:t>102). </a:t>
            </a:r>
            <a:r>
              <a:rPr lang="ja-JP" altLang="en-US" dirty="0"/>
              <a:t>この情</a:t>
            </a:r>
          </a:p>
          <a:p>
            <a:r>
              <a:rPr lang="ja-JP" altLang="en-US" dirty="0"/>
              <a:t>報により，体幹と頭部の適切な連鎖が構築される．</a:t>
            </a:r>
          </a:p>
          <a:p>
            <a:r>
              <a:rPr lang="ja-JP" altLang="en-US" dirty="0"/>
              <a:t>臨床場面では，急性期で意識が不鮮明な患者は，重力に対して体幹や頭部が屈曲位で重力を</a:t>
            </a:r>
          </a:p>
          <a:p>
            <a:r>
              <a:rPr lang="ja-JP" altLang="en-US" dirty="0"/>
              <a:t>知覚できない． これにより前庭核に情報が入りづらく，適切な体幹や四肢の緊張が得られ</a:t>
            </a:r>
            <a:r>
              <a:rPr lang="ja-JP" altLang="en-US" dirty="0" err="1"/>
              <a:t>づら</a:t>
            </a:r>
            <a:endParaRPr lang="ja-JP" altLang="en-US" dirty="0"/>
          </a:p>
          <a:p>
            <a:r>
              <a:rPr lang="ja-JP" altLang="en-US" dirty="0"/>
              <a:t>い．一方，回復期に移行して代償パターンが構築された場合，頭頚部を過剰に過伸展させる</a:t>
            </a:r>
            <a:r>
              <a:rPr lang="ja-JP" altLang="en-US" dirty="0" err="1"/>
              <a:t>こ</a:t>
            </a:r>
            <a:endParaRPr lang="ja-JP" altLang="en-US" dirty="0"/>
          </a:p>
          <a:p>
            <a:r>
              <a:rPr lang="ja-JP" altLang="en-US" dirty="0" err="1"/>
              <a:t>とで</a:t>
            </a:r>
            <a:r>
              <a:rPr lang="ja-JP" altLang="en-US" dirty="0"/>
              <a:t>代償する患者も多い． これにより，外側前庭核から脊髄運動ニューロンが刺激され，四肢</a:t>
            </a:r>
          </a:p>
          <a:p>
            <a:r>
              <a:rPr lang="ja-JP" altLang="en-US" dirty="0"/>
              <a:t>が突っ張りやすい傾向が起こる．病棟でのベッドサイドで起き上がる際に，前庭系が過剰に興</a:t>
            </a:r>
          </a:p>
          <a:p>
            <a:r>
              <a:rPr lang="ja-JP" altLang="en-US" dirty="0"/>
              <a:t>奮し，手足がつっぱり，起き上がりに難渋するケースが多い． 図</a:t>
            </a:r>
            <a:r>
              <a:rPr lang="en-US" altLang="ja-JP" dirty="0"/>
              <a:t>2</a:t>
            </a:r>
            <a:r>
              <a:rPr lang="ja-JP" altLang="en-US" dirty="0"/>
              <a:t>－</a:t>
            </a:r>
            <a:r>
              <a:rPr lang="en-US" altLang="ja-JP" dirty="0"/>
              <a:t>59</a:t>
            </a:r>
            <a:r>
              <a:rPr lang="ja-JP" altLang="en-US" dirty="0"/>
              <a:t>は前庭受容器の方向づけを矢状面から示している</a:t>
            </a:r>
            <a:r>
              <a:rPr lang="en-US" altLang="ja-JP" dirty="0"/>
              <a:t>103).</a:t>
            </a:r>
            <a:r>
              <a:rPr lang="ja-JP" altLang="en-US" dirty="0"/>
              <a:t>前述したが， 内耳の</a:t>
            </a:r>
            <a:r>
              <a:rPr lang="en-US" altLang="ja-JP" dirty="0"/>
              <a:t>5</a:t>
            </a:r>
            <a:r>
              <a:rPr lang="ja-JP" altLang="en-US" dirty="0"/>
              <a:t>つの</a:t>
            </a:r>
          </a:p>
          <a:p>
            <a:r>
              <a:rPr lang="ja-JP" altLang="en-US" dirty="0"/>
              <a:t>前庭受容器は，機能的にお互いを補完する． またこれらは，三次元空間における特定の平面に</a:t>
            </a:r>
          </a:p>
          <a:p>
            <a:r>
              <a:rPr lang="ja-JP" altLang="en-US" dirty="0"/>
              <a:t>おける動きに最も敏感であるよう空間的に整列されている． ヒトでは，三半規管は両方とも，</a:t>
            </a:r>
          </a:p>
          <a:p>
            <a:r>
              <a:rPr lang="ja-JP" altLang="en-US" dirty="0"/>
              <a:t>鼻</a:t>
            </a:r>
            <a:r>
              <a:rPr lang="en-US" altLang="ja-JP" dirty="0"/>
              <a:t>-</a:t>
            </a:r>
            <a:r>
              <a:rPr lang="ja-JP" altLang="en-US" dirty="0"/>
              <a:t>後頭面に対して前上方に傾斜している（図</a:t>
            </a:r>
            <a:r>
              <a:rPr lang="en-US" altLang="ja-JP" dirty="0"/>
              <a:t>2-59)</a:t>
            </a:r>
            <a:r>
              <a:rPr lang="ja-JP" altLang="en-US" dirty="0" err="1"/>
              <a:t>．</a:t>
            </a:r>
            <a:r>
              <a:rPr lang="ja-JP" altLang="en-US" dirty="0"/>
              <a:t> ヒトが歩いたり走ったりすると，頭は</a:t>
            </a:r>
          </a:p>
          <a:p>
            <a:r>
              <a:rPr lang="ja-JP" altLang="en-US" dirty="0"/>
              <a:t>通常約</a:t>
            </a:r>
            <a:r>
              <a:rPr lang="en-US" altLang="ja-JP" dirty="0"/>
              <a:t>30.</a:t>
            </a:r>
            <a:r>
              <a:rPr lang="ja-JP" altLang="en-US" dirty="0"/>
              <a:t>下がり，視線は数</a:t>
            </a:r>
            <a:r>
              <a:rPr lang="en-US" altLang="ja-JP" dirty="0"/>
              <a:t>m</a:t>
            </a:r>
            <a:r>
              <a:rPr lang="ja-JP" altLang="en-US" dirty="0"/>
              <a:t>先に向けられる． この方向は，外半規管</a:t>
            </a:r>
            <a:r>
              <a:rPr lang="en-US" altLang="ja-JP" dirty="0"/>
              <a:t>-</a:t>
            </a:r>
            <a:r>
              <a:rPr lang="ja-JP" altLang="en-US" dirty="0"/>
              <a:t>卵形雲面を地面に対 して平行にし，頭部を重力に対して垂直方向に安定させる</a:t>
            </a:r>
            <a:r>
              <a:rPr lang="en-US" altLang="ja-JP" dirty="0"/>
              <a:t>103).</a:t>
            </a:r>
            <a:r>
              <a:rPr lang="ja-JP" altLang="en-US" dirty="0"/>
              <a:t>寝返りや起き上がりでも特に</a:t>
            </a:r>
          </a:p>
          <a:p>
            <a:r>
              <a:rPr lang="ja-JP" altLang="en-US" dirty="0"/>
              <a:t>第</a:t>
            </a:r>
            <a:r>
              <a:rPr lang="en-US" altLang="ja-JP" dirty="0"/>
              <a:t>2</a:t>
            </a:r>
            <a:r>
              <a:rPr lang="ja-JP" altLang="en-US" dirty="0"/>
              <a:t>～</a:t>
            </a:r>
            <a:r>
              <a:rPr lang="en-US" altLang="ja-JP" dirty="0"/>
              <a:t>3</a:t>
            </a:r>
            <a:r>
              <a:rPr lang="ja-JP" altLang="en-US" dirty="0"/>
              <a:t>相における眼球方向の安定によって，頭部の垂直方向へのオリエンテーションが容易</a:t>
            </a:r>
          </a:p>
          <a:p>
            <a:r>
              <a:rPr lang="ja-JP" altLang="en-US" dirty="0"/>
              <a:t>になるため，介入時は運動方向や頭部と目線に配盧する必要がある</a:t>
            </a:r>
            <a:endParaRPr kumimoji="1" lang="ja-JP" altLang="en-US" dirty="0"/>
          </a:p>
        </p:txBody>
      </p:sp>
      <p:pic>
        <p:nvPicPr>
          <p:cNvPr id="3" name="図 2">
            <a:extLst>
              <a:ext uri="{FF2B5EF4-FFF2-40B4-BE49-F238E27FC236}">
                <a16:creationId xmlns:a16="http://schemas.microsoft.com/office/drawing/2014/main" id="{2B37A271-FF57-493C-A77C-07F9EACC26C5}"/>
              </a:ext>
            </a:extLst>
          </p:cNvPr>
          <p:cNvPicPr>
            <a:picLocks noChangeAspect="1"/>
          </p:cNvPicPr>
          <p:nvPr/>
        </p:nvPicPr>
        <p:blipFill>
          <a:blip r:embed="rId2"/>
          <a:stretch>
            <a:fillRect/>
          </a:stretch>
        </p:blipFill>
        <p:spPr>
          <a:xfrm>
            <a:off x="6433691" y="1740184"/>
            <a:ext cx="4791281" cy="2374547"/>
          </a:xfrm>
          <a:prstGeom prst="rect">
            <a:avLst/>
          </a:prstGeom>
        </p:spPr>
      </p:pic>
    </p:spTree>
    <p:extLst>
      <p:ext uri="{BB962C8B-B14F-4D97-AF65-F5344CB8AC3E}">
        <p14:creationId xmlns:p14="http://schemas.microsoft.com/office/powerpoint/2010/main" val="36830673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ストライプ 3">
            <a:extLst>
              <a:ext uri="{FF2B5EF4-FFF2-40B4-BE49-F238E27FC236}">
                <a16:creationId xmlns:a16="http://schemas.microsoft.com/office/drawing/2014/main" id="{E9BA275C-75B0-4596-8736-3A43FB78B6FB}"/>
              </a:ext>
            </a:extLst>
          </p:cNvPr>
          <p:cNvSpPr/>
          <p:nvPr/>
        </p:nvSpPr>
        <p:spPr>
          <a:xfrm>
            <a:off x="0" y="0"/>
            <a:ext cx="12192000" cy="1139483"/>
          </a:xfrm>
          <a:prstGeom prst="stripedRightArrow">
            <a:avLst>
              <a:gd name="adj1" fmla="val 100000"/>
              <a:gd name="adj2" fmla="val 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4800" dirty="0">
              <a:ln w="0"/>
              <a:solidFill>
                <a:schemeClr val="accent1"/>
              </a:solidFill>
              <a:effectLst>
                <a:outerShdw blurRad="38100" dist="25400" dir="5400000" algn="ctr" rotWithShape="0">
                  <a:srgbClr val="6E747A">
                    <a:alpha val="43000"/>
                  </a:srgbClr>
                </a:outerShdw>
              </a:effectLst>
            </a:endParaRPr>
          </a:p>
        </p:txBody>
      </p:sp>
      <p:sp>
        <p:nvSpPr>
          <p:cNvPr id="3" name="正方形/長方形 2">
            <a:extLst>
              <a:ext uri="{FF2B5EF4-FFF2-40B4-BE49-F238E27FC236}">
                <a16:creationId xmlns:a16="http://schemas.microsoft.com/office/drawing/2014/main" id="{D47FD4DF-0F10-413F-9D6D-231A9781946B}"/>
              </a:ext>
            </a:extLst>
          </p:cNvPr>
          <p:cNvSpPr/>
          <p:nvPr/>
        </p:nvSpPr>
        <p:spPr>
          <a:xfrm>
            <a:off x="410054" y="282225"/>
            <a:ext cx="10654843" cy="646331"/>
          </a:xfrm>
          <a:prstGeom prst="rect">
            <a:avLst/>
          </a:prstGeom>
        </p:spPr>
        <p:txBody>
          <a:bodyPr wrap="square">
            <a:spAutoFit/>
          </a:bodyPr>
          <a:lstStyle/>
          <a:p>
            <a:r>
              <a:rPr lang="ja-JP" altLang="en-US" dirty="0"/>
              <a:t>腹筋群の解剖学的検討</a:t>
            </a:r>
            <a:r>
              <a:rPr lang="en-US" altLang="ja-JP" dirty="0"/>
              <a:t>Regional morphology of the transversus abdominis and obliquus internus and externus abdominis muscles</a:t>
            </a:r>
            <a:r>
              <a:rPr lang="ja-JP" altLang="en-US" dirty="0"/>
              <a:t>👈</a:t>
            </a:r>
            <a:r>
              <a:rPr lang="en-US" altLang="ja-JP" dirty="0" err="1"/>
              <a:t>pubmed</a:t>
            </a:r>
            <a:r>
              <a:rPr lang="ja-JP" altLang="en-US" dirty="0"/>
              <a:t>へ </a:t>
            </a:r>
            <a:r>
              <a:rPr lang="en-US" altLang="ja-JP" dirty="0"/>
              <a:t>Urquhart DM.et al.(2005) </a:t>
            </a:r>
            <a:endParaRPr lang="ja-JP" altLang="en-US" dirty="0"/>
          </a:p>
        </p:txBody>
      </p:sp>
      <p:pic>
        <p:nvPicPr>
          <p:cNvPr id="1026" name="Picture 2" descr="26">
            <a:extLst>
              <a:ext uri="{FF2B5EF4-FFF2-40B4-BE49-F238E27FC236}">
                <a16:creationId xmlns:a16="http://schemas.microsoft.com/office/drawing/2014/main" id="{EC5651CD-34F0-49C7-B4B3-C985EF152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340" y="3171466"/>
            <a:ext cx="5822199" cy="2468876"/>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2A6976D4-D9FE-48FA-9461-7E561EC569ED}"/>
              </a:ext>
            </a:extLst>
          </p:cNvPr>
          <p:cNvSpPr/>
          <p:nvPr/>
        </p:nvSpPr>
        <p:spPr>
          <a:xfrm>
            <a:off x="289302" y="1217658"/>
            <a:ext cx="9014847" cy="1815882"/>
          </a:xfrm>
          <a:prstGeom prst="rect">
            <a:avLst/>
          </a:prstGeom>
        </p:spPr>
        <p:txBody>
          <a:bodyPr wrap="square">
            <a:spAutoFit/>
          </a:bodyPr>
          <a:lstStyle/>
          <a:p>
            <a:pPr marL="285750" indent="-285750">
              <a:buFont typeface="Wingdings" panose="05000000000000000000" pitchFamily="2" charset="2"/>
              <a:buChar char="p"/>
            </a:pPr>
            <a:r>
              <a:rPr lang="ja-JP" altLang="en-US" sz="1600" dirty="0"/>
              <a:t>腹横筋の上部の筋線維束の方向は水平であった。人により</a:t>
            </a:r>
            <a:r>
              <a:rPr lang="en-US" altLang="ja-JP" sz="1600" dirty="0"/>
              <a:t>10</a:t>
            </a:r>
            <a:r>
              <a:rPr lang="ja-JP" altLang="en-US" sz="1600" dirty="0"/>
              <a:t>度よりも大きな角度を有する場合もあった。中部と下部は（水平に近い）下内側方向へ走行した。（角度は下部＞中部）</a:t>
            </a:r>
          </a:p>
          <a:p>
            <a:pPr marL="285750" indent="-285750">
              <a:buFont typeface="Wingdings" panose="05000000000000000000" pitchFamily="2" charset="2"/>
              <a:buChar char="p"/>
            </a:pPr>
            <a:r>
              <a:rPr lang="ja-JP" altLang="en-US" sz="1600" dirty="0"/>
              <a:t>内腹斜筋線維束は腸骨稜に優位に付着し上部と中部は上内側に配向していた。</a:t>
            </a:r>
          </a:p>
          <a:p>
            <a:pPr marL="285750" indent="-285750">
              <a:buFont typeface="Wingdings" panose="05000000000000000000" pitchFamily="2" charset="2"/>
              <a:buChar char="p"/>
            </a:pPr>
            <a:r>
              <a:rPr lang="ja-JP" altLang="en-US" sz="1600" dirty="0"/>
              <a:t>対照的に、腸骨稜の下方では、内腹斜筋の筋線維束は水平に配向され、</a:t>
            </a:r>
            <a:r>
              <a:rPr lang="en-US" altLang="ja-JP" sz="1600" dirty="0"/>
              <a:t>ASIS</a:t>
            </a:r>
            <a:r>
              <a:rPr lang="ja-JP" altLang="en-US" sz="1600" dirty="0"/>
              <a:t>の下において下方内側への角度が増加した。</a:t>
            </a:r>
          </a:p>
          <a:p>
            <a:pPr marL="285750" indent="-285750">
              <a:buFont typeface="Wingdings" panose="05000000000000000000" pitchFamily="2" charset="2"/>
              <a:buChar char="p"/>
            </a:pPr>
            <a:r>
              <a:rPr lang="ja-JP" altLang="en-US" sz="1600" dirty="0"/>
              <a:t>外腹斜筋線維束は下方内側へ配向し中部領域で最も大きな角度を有した。偏差が大きく、献体間の変動性が高いことを示しています。</a:t>
            </a:r>
          </a:p>
        </p:txBody>
      </p:sp>
    </p:spTree>
    <p:extLst>
      <p:ext uri="{BB962C8B-B14F-4D97-AF65-F5344CB8AC3E}">
        <p14:creationId xmlns:p14="http://schemas.microsoft.com/office/powerpoint/2010/main" val="3789561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ストライプ 3">
            <a:extLst>
              <a:ext uri="{FF2B5EF4-FFF2-40B4-BE49-F238E27FC236}">
                <a16:creationId xmlns:a16="http://schemas.microsoft.com/office/drawing/2014/main" id="{E9BA275C-75B0-4596-8736-3A43FB78B6FB}"/>
              </a:ext>
            </a:extLst>
          </p:cNvPr>
          <p:cNvSpPr/>
          <p:nvPr/>
        </p:nvSpPr>
        <p:spPr>
          <a:xfrm>
            <a:off x="0" y="-92098"/>
            <a:ext cx="12192000" cy="1139483"/>
          </a:xfrm>
          <a:prstGeom prst="stripedRightArrow">
            <a:avLst>
              <a:gd name="adj1" fmla="val 100000"/>
              <a:gd name="adj2" fmla="val 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4800" dirty="0">
              <a:ln w="0"/>
              <a:solidFill>
                <a:schemeClr val="accent1"/>
              </a:solidFill>
              <a:effectLst>
                <a:outerShdw blurRad="38100" dist="25400" dir="5400000" algn="ctr" rotWithShape="0">
                  <a:srgbClr val="6E747A">
                    <a:alpha val="43000"/>
                  </a:srgbClr>
                </a:outerShdw>
              </a:effectLst>
            </a:endParaRPr>
          </a:p>
        </p:txBody>
      </p:sp>
      <p:pic>
        <p:nvPicPr>
          <p:cNvPr id="2050" name="Picture 2" descr="hukkn4">
            <a:extLst>
              <a:ext uri="{FF2B5EF4-FFF2-40B4-BE49-F238E27FC236}">
                <a16:creationId xmlns:a16="http://schemas.microsoft.com/office/drawing/2014/main" id="{8887AA6C-E0F4-425C-9137-7213E5F0BD8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804" y="100796"/>
            <a:ext cx="4089000" cy="186243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1CA822C6-22EE-4ADB-A6A1-16F44DE29B67}"/>
              </a:ext>
            </a:extLst>
          </p:cNvPr>
          <p:cNvSpPr/>
          <p:nvPr/>
        </p:nvSpPr>
        <p:spPr>
          <a:xfrm>
            <a:off x="4541301" y="1232318"/>
            <a:ext cx="7260380" cy="1477328"/>
          </a:xfrm>
          <a:prstGeom prst="rect">
            <a:avLst/>
          </a:prstGeom>
        </p:spPr>
        <p:txBody>
          <a:bodyPr wrap="square">
            <a:spAutoFit/>
          </a:bodyPr>
          <a:lstStyle/>
          <a:p>
            <a:r>
              <a:rPr lang="ja-JP" altLang="en-US" dirty="0"/>
              <a:t>全ての筋線維束は、中部で最も長く、下部で最短であった。</a:t>
            </a:r>
          </a:p>
          <a:p>
            <a:r>
              <a:rPr lang="en-US" altLang="ja-JP" dirty="0"/>
              <a:t>•</a:t>
            </a:r>
            <a:r>
              <a:rPr lang="ja-JP" altLang="en-US" dirty="0"/>
              <a:t>外腹斜筋の中部の筋線維束は最も長く、中部の腹横筋および内腹斜筋よりも約７</a:t>
            </a:r>
            <a:r>
              <a:rPr lang="en-US" altLang="ja-JP" dirty="0"/>
              <a:t>cm</a:t>
            </a:r>
            <a:r>
              <a:rPr lang="ja-JP" altLang="en-US" dirty="0"/>
              <a:t>長かった。</a:t>
            </a:r>
          </a:p>
          <a:p>
            <a:r>
              <a:rPr lang="en-US" altLang="ja-JP" dirty="0"/>
              <a:t>•</a:t>
            </a:r>
            <a:r>
              <a:rPr lang="ja-JP" altLang="en-US" dirty="0"/>
              <a:t>腹横筋の下部線維束は最も短く、わずか</a:t>
            </a:r>
            <a:r>
              <a:rPr lang="en-US" altLang="ja-JP" dirty="0"/>
              <a:t>3.6cm</a:t>
            </a:r>
            <a:r>
              <a:rPr lang="ja-JP" altLang="en-US" dirty="0"/>
              <a:t>程で、内腹斜筋よりも約</a:t>
            </a:r>
            <a:r>
              <a:rPr lang="en-US" altLang="ja-JP" dirty="0"/>
              <a:t>2cm</a:t>
            </a:r>
            <a:r>
              <a:rPr lang="ja-JP" altLang="en-US" dirty="0"/>
              <a:t>短かった。</a:t>
            </a:r>
          </a:p>
        </p:txBody>
      </p:sp>
      <p:pic>
        <p:nvPicPr>
          <p:cNvPr id="2052" name="Picture 4" descr="hukkin3">
            <a:extLst>
              <a:ext uri="{FF2B5EF4-FFF2-40B4-BE49-F238E27FC236}">
                <a16:creationId xmlns:a16="http://schemas.microsoft.com/office/drawing/2014/main" id="{A7CF2680-FF6F-4A45-B6CD-FCB2E7D20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 y="2124728"/>
            <a:ext cx="3514725" cy="255270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A4FE7DDB-B02D-47CA-BA89-8D9987725837}"/>
              </a:ext>
            </a:extLst>
          </p:cNvPr>
          <p:cNvSpPr/>
          <p:nvPr/>
        </p:nvSpPr>
        <p:spPr>
          <a:xfrm>
            <a:off x="3728285" y="3253389"/>
            <a:ext cx="8211543" cy="2031325"/>
          </a:xfrm>
          <a:prstGeom prst="rect">
            <a:avLst/>
          </a:prstGeom>
        </p:spPr>
        <p:txBody>
          <a:bodyPr wrap="square">
            <a:spAutoFit/>
          </a:bodyPr>
          <a:lstStyle/>
          <a:p>
            <a:r>
              <a:rPr lang="en-US" altLang="ja-JP" sz="1400" dirty="0"/>
              <a:t>•</a:t>
            </a:r>
            <a:r>
              <a:rPr lang="ja-JP" altLang="en-US" sz="1400" dirty="0"/>
              <a:t>腹横筋の上部は、下部および中部よりも厚みがあった。下部および中部では厚さの差はほとんどなかった。</a:t>
            </a:r>
          </a:p>
          <a:p>
            <a:r>
              <a:rPr lang="ja-JP" altLang="en-US" sz="1400" dirty="0"/>
              <a:t>（腹横筋の厚み　上部＞中部・下部）</a:t>
            </a:r>
          </a:p>
          <a:p>
            <a:r>
              <a:rPr lang="en-US" altLang="ja-JP" sz="1400" dirty="0"/>
              <a:t>•</a:t>
            </a:r>
            <a:r>
              <a:rPr lang="ja-JP" altLang="en-US" sz="1400" dirty="0"/>
              <a:t>内腹斜筋の下部と中部は同様の厚さを有し、上部の厚さとは異なり、上部は最も薄かった。</a:t>
            </a:r>
          </a:p>
          <a:p>
            <a:r>
              <a:rPr lang="ja-JP" altLang="en-US" sz="1400" dirty="0"/>
              <a:t>（内腹斜筋の厚み　中部・下部＞上部）</a:t>
            </a:r>
          </a:p>
          <a:p>
            <a:r>
              <a:rPr lang="en-US" altLang="ja-JP" sz="1400" dirty="0"/>
              <a:t>•</a:t>
            </a:r>
            <a:r>
              <a:rPr lang="ja-JP" altLang="en-US" sz="1400" dirty="0"/>
              <a:t>外腹斜筋の中部は上部よりも厚かった。</a:t>
            </a:r>
          </a:p>
          <a:p>
            <a:r>
              <a:rPr lang="en-US" altLang="ja-JP" sz="1400" dirty="0"/>
              <a:t>•</a:t>
            </a:r>
            <a:r>
              <a:rPr lang="ja-JP" altLang="en-US" sz="1400" dirty="0"/>
              <a:t>内腹斜筋と腹横筋の上部は同様の厚みを有していた。中部は内腹斜筋と外腹斜筋の方が腹横筋より厚かった。下部では、内腹斜筋は腹横筋より</a:t>
            </a:r>
            <a:r>
              <a:rPr lang="en-US" altLang="ja-JP" sz="1400" dirty="0"/>
              <a:t>24</a:t>
            </a:r>
            <a:r>
              <a:rPr lang="ja-JP" altLang="en-US" sz="1400" dirty="0"/>
              <a:t>％厚かった。</a:t>
            </a:r>
          </a:p>
          <a:p>
            <a:r>
              <a:rPr lang="en-US" altLang="ja-JP" sz="1400" dirty="0"/>
              <a:t>•</a:t>
            </a:r>
            <a:r>
              <a:rPr lang="ja-JP" altLang="en-US" sz="1400" dirty="0"/>
              <a:t>内腹斜筋の精密な観察では、下部および中部には筋層が</a:t>
            </a:r>
            <a:r>
              <a:rPr lang="en-US" altLang="ja-JP" sz="1400" dirty="0"/>
              <a:t>2</a:t>
            </a:r>
            <a:r>
              <a:rPr lang="ja-JP" altLang="en-US" sz="1400" dirty="0"/>
              <a:t>層認められた。</a:t>
            </a:r>
          </a:p>
        </p:txBody>
      </p:sp>
      <p:pic>
        <p:nvPicPr>
          <p:cNvPr id="2054" name="Picture 6" descr="hukkin5">
            <a:extLst>
              <a:ext uri="{FF2B5EF4-FFF2-40B4-BE49-F238E27FC236}">
                <a16:creationId xmlns:a16="http://schemas.microsoft.com/office/drawing/2014/main" id="{39534A8B-566F-4CA5-A9DF-BED2EAE22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 y="3967809"/>
            <a:ext cx="2361344" cy="272757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42225F86-82EA-47B3-8347-F2384E12A947}"/>
              </a:ext>
            </a:extLst>
          </p:cNvPr>
          <p:cNvSpPr/>
          <p:nvPr/>
        </p:nvSpPr>
        <p:spPr>
          <a:xfrm>
            <a:off x="2841876" y="5679717"/>
            <a:ext cx="8833546" cy="1015663"/>
          </a:xfrm>
          <a:prstGeom prst="rect">
            <a:avLst/>
          </a:prstGeom>
        </p:spPr>
        <p:txBody>
          <a:bodyPr wrap="square">
            <a:spAutoFit/>
          </a:bodyPr>
          <a:lstStyle/>
          <a:p>
            <a:r>
              <a:rPr lang="en-US" altLang="ja-JP" sz="1200" dirty="0"/>
              <a:t>•</a:t>
            </a:r>
            <a:r>
              <a:rPr lang="ja-JP" altLang="en-US" sz="1200" dirty="0"/>
              <a:t>繊維方向や長さ、厚みなどからその筋の働きが想像できると思われる。例えば、腹横筋や内腹斜筋の下部では骨盤帯の閉鎖力を生むために水平走行に近く、長さが短いため縮むというよりは等尺性に近い形で働くのではと思われる。外腹斜筋は最も長くトルク生成に優位で、筋線維束方向は下内側である。そのため、例えば寝返りやダイナミックな屈曲回旋動作（求心であれば）など大きな動きや上半身の重たい質量をコントロールするのに適しているのではと想像する。筋をよりイメージを深める事で、一つ一つの筋への関わり方も変化すると思われるので、継続してイメージを深めていきたい。</a:t>
            </a:r>
          </a:p>
        </p:txBody>
      </p:sp>
    </p:spTree>
    <p:extLst>
      <p:ext uri="{BB962C8B-B14F-4D97-AF65-F5344CB8AC3E}">
        <p14:creationId xmlns:p14="http://schemas.microsoft.com/office/powerpoint/2010/main" val="2359024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2300F4-1FBA-4CF3-9E9B-567DCF096A2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828F67B6-B3A3-4ABF-A8BD-7855AFD2054E}"/>
              </a:ext>
            </a:extLst>
          </p:cNvPr>
          <p:cNvSpPr>
            <a:spLocks noGrp="1"/>
          </p:cNvSpPr>
          <p:nvPr>
            <p:ph idx="1"/>
          </p:nvPr>
        </p:nvSpPr>
        <p:spPr/>
        <p:txBody>
          <a:bodyPr/>
          <a:lstStyle/>
          <a:p>
            <a:pPr algn="l"/>
            <a:r>
              <a:rPr lang="ja-JP" altLang="en-US" sz="1800" b="0" i="0" u="none" strike="noStrike" baseline="0" dirty="0">
                <a:solidFill>
                  <a:srgbClr val="777677"/>
                </a:solidFill>
                <a:latin typeface="ＭＳゴシック"/>
              </a:rPr>
              <a:t>筋の機能不全に対するアプローチの基本的な考え方は，まず神経系のメカニズム</a:t>
            </a:r>
          </a:p>
          <a:p>
            <a:pPr algn="l"/>
            <a:r>
              <a:rPr lang="ja-JP" altLang="en-US" sz="1800" b="0" i="0" u="none" strike="noStrike" baseline="0" dirty="0">
                <a:solidFill>
                  <a:srgbClr val="777677"/>
                </a:solidFill>
                <a:latin typeface="ＭＳゴシック"/>
              </a:rPr>
              <a:t>に対するトレーニングを行い，そのうえで筋の張力を高めるために筋肥大を目的と</a:t>
            </a:r>
          </a:p>
          <a:p>
            <a:pPr algn="l"/>
            <a:r>
              <a:rPr lang="ja-JP" altLang="en-US" sz="1800" b="0" i="0" u="none" strike="noStrike" baseline="0" dirty="0">
                <a:solidFill>
                  <a:srgbClr val="777677"/>
                </a:solidFill>
                <a:latin typeface="ＭＳゴシック"/>
              </a:rPr>
              <a:t>した負荷トレーニングを実施することが効果的であるとされている</a:t>
            </a:r>
            <a:r>
              <a:rPr lang="en-US" altLang="ja-JP" sz="1800" b="0" i="0" u="none" strike="noStrike" baseline="0" dirty="0">
                <a:solidFill>
                  <a:srgbClr val="777677"/>
                </a:solidFill>
                <a:latin typeface="ＭＳゴシック"/>
              </a:rPr>
              <a:t>23</a:t>
            </a:r>
            <a:endParaRPr kumimoji="1" lang="ja-JP" altLang="en-US" dirty="0"/>
          </a:p>
        </p:txBody>
      </p:sp>
      <p:sp>
        <p:nvSpPr>
          <p:cNvPr id="5" name="テキスト ボックス 4">
            <a:extLst>
              <a:ext uri="{FF2B5EF4-FFF2-40B4-BE49-F238E27FC236}">
                <a16:creationId xmlns:a16="http://schemas.microsoft.com/office/drawing/2014/main" id="{B9965F9E-A712-4CCB-9EC1-0B6B9BF08618}"/>
              </a:ext>
            </a:extLst>
          </p:cNvPr>
          <p:cNvSpPr txBox="1"/>
          <p:nvPr/>
        </p:nvSpPr>
        <p:spPr>
          <a:xfrm>
            <a:off x="3048000" y="3105835"/>
            <a:ext cx="6096000" cy="646331"/>
          </a:xfrm>
          <a:prstGeom prst="rect">
            <a:avLst/>
          </a:prstGeom>
          <a:noFill/>
        </p:spPr>
        <p:txBody>
          <a:bodyPr wrap="square">
            <a:spAutoFit/>
          </a:bodyPr>
          <a:lstStyle/>
          <a:p>
            <a:r>
              <a:rPr lang="en-US" altLang="ja-JP" dirty="0"/>
              <a:t>25)</a:t>
            </a:r>
            <a:r>
              <a:rPr lang="ja-JP" altLang="en-US" dirty="0"/>
              <a:t>石井直方筋肥大のメカニズム．新運動生理学上巻（宮村実晴編），真興交易， </a:t>
            </a:r>
            <a:r>
              <a:rPr lang="en-US" altLang="ja-JP" dirty="0"/>
              <a:t>2001</a:t>
            </a:r>
            <a:endParaRPr lang="ja-JP" altLang="en-US" dirty="0"/>
          </a:p>
        </p:txBody>
      </p:sp>
    </p:spTree>
    <p:extLst>
      <p:ext uri="{BB962C8B-B14F-4D97-AF65-F5344CB8AC3E}">
        <p14:creationId xmlns:p14="http://schemas.microsoft.com/office/powerpoint/2010/main" val="1103187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矢印: ストライプ 3">
            <a:extLst>
              <a:ext uri="{FF2B5EF4-FFF2-40B4-BE49-F238E27FC236}">
                <a16:creationId xmlns:a16="http://schemas.microsoft.com/office/drawing/2014/main" id="{E9BA275C-75B0-4596-8736-3A43FB78B6FB}"/>
              </a:ext>
            </a:extLst>
          </p:cNvPr>
          <p:cNvSpPr/>
          <p:nvPr/>
        </p:nvSpPr>
        <p:spPr>
          <a:xfrm>
            <a:off x="0" y="0"/>
            <a:ext cx="12192000" cy="1139483"/>
          </a:xfrm>
          <a:prstGeom prst="stripedRightArrow">
            <a:avLst>
              <a:gd name="adj1" fmla="val 100000"/>
              <a:gd name="adj2" fmla="val 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4800" dirty="0">
              <a:ln w="0"/>
              <a:solidFill>
                <a:schemeClr val="accent1"/>
              </a:solidFill>
              <a:effectLst>
                <a:outerShdw blurRad="38100" dist="25400" dir="5400000" algn="ctr" rotWithShape="0">
                  <a:srgbClr val="6E747A">
                    <a:alpha val="43000"/>
                  </a:srgbClr>
                </a:outerShdw>
              </a:effectLst>
            </a:endParaRPr>
          </a:p>
        </p:txBody>
      </p:sp>
      <p:pic>
        <p:nvPicPr>
          <p:cNvPr id="3" name="コンテンツ プレースホルダー 2">
            <a:extLst>
              <a:ext uri="{FF2B5EF4-FFF2-40B4-BE49-F238E27FC236}">
                <a16:creationId xmlns:a16="http://schemas.microsoft.com/office/drawing/2014/main" id="{8C41C037-A648-4A54-BD7D-19B405793CDC}"/>
              </a:ext>
            </a:extLst>
          </p:cNvPr>
          <p:cNvPicPr>
            <a:picLocks noGrp="1" noChangeAspect="1"/>
          </p:cNvPicPr>
          <p:nvPr>
            <p:ph idx="1"/>
          </p:nvPr>
        </p:nvPicPr>
        <p:blipFill>
          <a:blip r:embed="rId2"/>
          <a:stretch>
            <a:fillRect/>
          </a:stretch>
        </p:blipFill>
        <p:spPr>
          <a:xfrm>
            <a:off x="302606" y="189544"/>
            <a:ext cx="3784311" cy="2408759"/>
          </a:xfrm>
          <a:prstGeom prst="rect">
            <a:avLst/>
          </a:prstGeom>
        </p:spPr>
      </p:pic>
      <p:pic>
        <p:nvPicPr>
          <p:cNvPr id="5" name="図 4">
            <a:extLst>
              <a:ext uri="{FF2B5EF4-FFF2-40B4-BE49-F238E27FC236}">
                <a16:creationId xmlns:a16="http://schemas.microsoft.com/office/drawing/2014/main" id="{82920183-2136-4FB6-BF79-CF7EDEB00EE5}"/>
              </a:ext>
            </a:extLst>
          </p:cNvPr>
          <p:cNvPicPr>
            <a:picLocks noChangeAspect="1"/>
          </p:cNvPicPr>
          <p:nvPr/>
        </p:nvPicPr>
        <p:blipFill>
          <a:blip r:embed="rId3"/>
          <a:stretch>
            <a:fillRect/>
          </a:stretch>
        </p:blipFill>
        <p:spPr>
          <a:xfrm>
            <a:off x="6422716" y="254141"/>
            <a:ext cx="5466678" cy="3229504"/>
          </a:xfrm>
          <a:prstGeom prst="rect">
            <a:avLst/>
          </a:prstGeom>
        </p:spPr>
      </p:pic>
      <p:pic>
        <p:nvPicPr>
          <p:cNvPr id="6" name="図 5">
            <a:extLst>
              <a:ext uri="{FF2B5EF4-FFF2-40B4-BE49-F238E27FC236}">
                <a16:creationId xmlns:a16="http://schemas.microsoft.com/office/drawing/2014/main" id="{46A9E3A2-862F-4B03-B888-CFC37D40F309}"/>
              </a:ext>
            </a:extLst>
          </p:cNvPr>
          <p:cNvPicPr>
            <a:picLocks noChangeAspect="1"/>
          </p:cNvPicPr>
          <p:nvPr/>
        </p:nvPicPr>
        <p:blipFill>
          <a:blip r:embed="rId4"/>
          <a:stretch>
            <a:fillRect/>
          </a:stretch>
        </p:blipFill>
        <p:spPr>
          <a:xfrm>
            <a:off x="302606" y="2871221"/>
            <a:ext cx="3158325" cy="2394802"/>
          </a:xfrm>
          <a:prstGeom prst="rect">
            <a:avLst/>
          </a:prstGeom>
        </p:spPr>
      </p:pic>
      <p:pic>
        <p:nvPicPr>
          <p:cNvPr id="7" name="図 6">
            <a:extLst>
              <a:ext uri="{FF2B5EF4-FFF2-40B4-BE49-F238E27FC236}">
                <a16:creationId xmlns:a16="http://schemas.microsoft.com/office/drawing/2014/main" id="{5E3970E9-392B-40AB-8502-C55B82CC4345}"/>
              </a:ext>
            </a:extLst>
          </p:cNvPr>
          <p:cNvPicPr>
            <a:picLocks noChangeAspect="1"/>
          </p:cNvPicPr>
          <p:nvPr/>
        </p:nvPicPr>
        <p:blipFill>
          <a:blip r:embed="rId5"/>
          <a:stretch>
            <a:fillRect/>
          </a:stretch>
        </p:blipFill>
        <p:spPr>
          <a:xfrm>
            <a:off x="3098434" y="3756563"/>
            <a:ext cx="3875758" cy="2728223"/>
          </a:xfrm>
          <a:prstGeom prst="rect">
            <a:avLst/>
          </a:prstGeom>
        </p:spPr>
      </p:pic>
    </p:spTree>
    <p:extLst>
      <p:ext uri="{BB962C8B-B14F-4D97-AF65-F5344CB8AC3E}">
        <p14:creationId xmlns:p14="http://schemas.microsoft.com/office/powerpoint/2010/main" val="520127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C95F22-518C-4F3E-86DF-2FF1AFBD232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658A36A-C25C-47EC-A27F-57AC3D741C60}"/>
              </a:ext>
            </a:extLst>
          </p:cNvPr>
          <p:cNvSpPr>
            <a:spLocks noGrp="1"/>
          </p:cNvSpPr>
          <p:nvPr>
            <p:ph idx="1"/>
          </p:nvPr>
        </p:nvSpPr>
        <p:spPr/>
        <p:txBody>
          <a:bodyPr/>
          <a:lstStyle/>
          <a:p>
            <a:pPr algn="l"/>
            <a:r>
              <a:rPr lang="ja-JP" altLang="en-US" sz="1800" b="0" i="0" u="none" strike="noStrike" baseline="0" dirty="0">
                <a:solidFill>
                  <a:srgbClr val="7E7D7D"/>
                </a:solidFill>
                <a:latin typeface="ＭＳゴシック"/>
              </a:rPr>
              <a:t>寝返り動作は，臥位から姿勢を変えるための最初の動作である</a:t>
            </a:r>
            <a:r>
              <a:rPr lang="ja-JP" altLang="en-US" sz="1800" b="0" i="0" u="none" strike="noStrike" baseline="0" dirty="0">
                <a:solidFill>
                  <a:srgbClr val="A6A6A6"/>
                </a:solidFill>
                <a:latin typeface="ＭＳゴシック"/>
              </a:rPr>
              <a:t>。</a:t>
            </a:r>
            <a:r>
              <a:rPr lang="ja-JP" altLang="en-US" sz="1800" b="0" i="0" u="none" strike="noStrike" baseline="0" dirty="0">
                <a:solidFill>
                  <a:srgbClr val="7E7D7D"/>
                </a:solidFill>
                <a:latin typeface="ＭＳゴシック"/>
              </a:rPr>
              <a:t>寝返り動作は，</a:t>
            </a:r>
          </a:p>
          <a:p>
            <a:pPr algn="l"/>
            <a:r>
              <a:rPr lang="ja-JP" altLang="en-US" sz="1800" b="0" i="0" u="none" strike="noStrike" baseline="0" dirty="0">
                <a:solidFill>
                  <a:srgbClr val="5C5B5B"/>
                </a:solidFill>
                <a:latin typeface="ＭＳゴシック"/>
              </a:rPr>
              <a:t>リ</a:t>
            </a:r>
            <a:r>
              <a:rPr lang="ja-JP" altLang="en-US" sz="1800" b="0" i="0" u="none" strike="noStrike" baseline="0" dirty="0">
                <a:solidFill>
                  <a:srgbClr val="7E7D7D"/>
                </a:solidFill>
                <a:latin typeface="ＭＳゴシック"/>
              </a:rPr>
              <a:t>ーチ動作が原型となり，対象物に手を伸ばして，それを口に運ぶという捕食行動</a:t>
            </a:r>
          </a:p>
          <a:p>
            <a:pPr algn="l"/>
            <a:r>
              <a:rPr lang="ja-JP" altLang="en-US" sz="1800" b="0" i="0" u="none" strike="noStrike" baseline="0" dirty="0">
                <a:solidFill>
                  <a:srgbClr val="6E6C6D"/>
                </a:solidFill>
                <a:latin typeface="ＭＳゴシック"/>
              </a:rPr>
              <a:t>として発達の早い段階か</a:t>
            </a:r>
            <a:r>
              <a:rPr lang="ja-JP" altLang="en-US" sz="1800" b="0" i="0" u="none" strike="noStrike" baseline="0" dirty="0">
                <a:solidFill>
                  <a:srgbClr val="8E8D8D"/>
                </a:solidFill>
                <a:latin typeface="ＭＳゴシック"/>
              </a:rPr>
              <a:t>ら可能となる</a:t>
            </a:r>
            <a:r>
              <a:rPr lang="ja-JP" altLang="en-US" sz="1800" b="0" i="0" u="none" strike="noStrike" baseline="0" dirty="0">
                <a:solidFill>
                  <a:srgbClr val="A6A6A6"/>
                </a:solidFill>
                <a:latin typeface="ＭＳゴシック"/>
              </a:rPr>
              <a:t>。</a:t>
            </a:r>
            <a:r>
              <a:rPr lang="ja-JP" altLang="en-US" sz="1800" b="0" i="0" u="none" strike="noStrike" baseline="0" dirty="0">
                <a:solidFill>
                  <a:srgbClr val="7E7D7D"/>
                </a:solidFill>
                <a:latin typeface="ＭＳゴシック"/>
              </a:rPr>
              <a:t>乳幼児は寝返り動作を最初に獲得し，次</a:t>
            </a:r>
          </a:p>
          <a:p>
            <a:pPr algn="l"/>
            <a:r>
              <a:rPr lang="ja-JP" altLang="en-US" sz="1800" b="0" i="0" u="none" strike="noStrike" baseline="0" dirty="0">
                <a:solidFill>
                  <a:srgbClr val="7E7D7D"/>
                </a:solidFill>
                <a:latin typeface="ＭＳゴシック"/>
              </a:rPr>
              <a:t>第に起き上がりや歩行動作を獲得する</a:t>
            </a:r>
            <a:endParaRPr kumimoji="1" lang="ja-JP" altLang="en-US" dirty="0"/>
          </a:p>
        </p:txBody>
      </p:sp>
      <p:sp>
        <p:nvSpPr>
          <p:cNvPr id="5" name="テキスト ボックス 4">
            <a:extLst>
              <a:ext uri="{FF2B5EF4-FFF2-40B4-BE49-F238E27FC236}">
                <a16:creationId xmlns:a16="http://schemas.microsoft.com/office/drawing/2014/main" id="{66BC23D5-3267-4CC3-B0F3-D5691E9A9C2B}"/>
              </a:ext>
            </a:extLst>
          </p:cNvPr>
          <p:cNvSpPr txBox="1"/>
          <p:nvPr/>
        </p:nvSpPr>
        <p:spPr>
          <a:xfrm>
            <a:off x="3048000" y="3105835"/>
            <a:ext cx="6096000" cy="646331"/>
          </a:xfrm>
          <a:prstGeom prst="rect">
            <a:avLst/>
          </a:prstGeom>
          <a:noFill/>
        </p:spPr>
        <p:txBody>
          <a:bodyPr wrap="square">
            <a:spAutoFit/>
          </a:bodyPr>
          <a:lstStyle/>
          <a:p>
            <a:r>
              <a:rPr lang="en-US" altLang="ja-JP" dirty="0"/>
              <a:t>2)</a:t>
            </a:r>
            <a:r>
              <a:rPr lang="en-US" altLang="ja-JP" dirty="0" err="1"/>
              <a:t>Touwen</a:t>
            </a:r>
            <a:r>
              <a:rPr lang="en-US" altLang="ja-JP" dirty="0"/>
              <a:t> B :N </a:t>
            </a:r>
            <a:r>
              <a:rPr lang="en-US" altLang="ja-JP" dirty="0" err="1"/>
              <a:t>eurological</a:t>
            </a:r>
            <a:r>
              <a:rPr lang="en-US" altLang="ja-JP" dirty="0"/>
              <a:t> development </a:t>
            </a:r>
            <a:r>
              <a:rPr lang="en-US" altLang="ja-JP" dirty="0" err="1"/>
              <a:t>ini</a:t>
            </a:r>
            <a:r>
              <a:rPr lang="en-US" altLang="ja-JP" dirty="0"/>
              <a:t> </a:t>
            </a:r>
            <a:r>
              <a:rPr lang="en-US" altLang="ja-JP" dirty="0" err="1"/>
              <a:t>nfancy</a:t>
            </a:r>
            <a:r>
              <a:rPr lang="en-US" altLang="ja-JP" dirty="0"/>
              <a:t>, Mac Keith Press, 1993</a:t>
            </a:r>
            <a:endParaRPr lang="ja-JP" altLang="en-US" dirty="0"/>
          </a:p>
        </p:txBody>
      </p:sp>
    </p:spTree>
    <p:extLst>
      <p:ext uri="{BB962C8B-B14F-4D97-AF65-F5344CB8AC3E}">
        <p14:creationId xmlns:p14="http://schemas.microsoft.com/office/powerpoint/2010/main" val="12415014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8038</Words>
  <Application>Microsoft Office PowerPoint</Application>
  <PresentationFormat>ワイド画面</PresentationFormat>
  <Paragraphs>466</Paragraphs>
  <Slides>80</Slides>
  <Notes>28</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80</vt:i4>
      </vt:variant>
    </vt:vector>
  </HeadingPairs>
  <TitlesOfParts>
    <vt:vector size="93" baseType="lpstr">
      <vt:lpstr>&amp;quot</vt:lpstr>
      <vt:lpstr>BIZ UDPゴシック</vt:lpstr>
      <vt:lpstr>HGPｺﾞｼｯｸE</vt:lpstr>
      <vt:lpstr>ＭＳ Ｐゴシック</vt:lpstr>
      <vt:lpstr>ＭＳゴシック</vt:lpstr>
      <vt:lpstr>ＭＳ明朝</vt:lpstr>
      <vt:lpstr>游ゴシック</vt:lpstr>
      <vt:lpstr>游ゴシック Light</vt:lpstr>
      <vt:lpstr>Arial</vt:lpstr>
      <vt:lpstr>Arial</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seiya</dc:creator>
  <cp:lastModifiedBy>丸山 聖矢</cp:lastModifiedBy>
  <cp:revision>103</cp:revision>
  <cp:lastPrinted>2019-01-11T10:00:15Z</cp:lastPrinted>
  <dcterms:created xsi:type="dcterms:W3CDTF">2018-10-21T08:08:21Z</dcterms:created>
  <dcterms:modified xsi:type="dcterms:W3CDTF">2021-04-13T04:02:33Z</dcterms:modified>
</cp:coreProperties>
</file>