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790" r:id="rId3"/>
    <p:sldId id="820" r:id="rId4"/>
    <p:sldId id="791" r:id="rId5"/>
    <p:sldId id="793" r:id="rId6"/>
    <p:sldId id="825" r:id="rId7"/>
    <p:sldId id="826" r:id="rId8"/>
    <p:sldId id="792" r:id="rId9"/>
    <p:sldId id="834" r:id="rId10"/>
    <p:sldId id="835" r:id="rId11"/>
    <p:sldId id="821" r:id="rId12"/>
    <p:sldId id="800" r:id="rId13"/>
    <p:sldId id="802" r:id="rId14"/>
    <p:sldId id="803" r:id="rId15"/>
    <p:sldId id="804" r:id="rId16"/>
    <p:sldId id="810" r:id="rId17"/>
    <p:sldId id="805" r:id="rId18"/>
    <p:sldId id="829" r:id="rId19"/>
    <p:sldId id="776" r:id="rId20"/>
    <p:sldId id="830" r:id="rId21"/>
    <p:sldId id="831" r:id="rId22"/>
    <p:sldId id="779" r:id="rId23"/>
    <p:sldId id="814" r:id="rId24"/>
    <p:sldId id="822" r:id="rId25"/>
    <p:sldId id="833" r:id="rId26"/>
    <p:sldId id="806" r:id="rId27"/>
    <p:sldId id="811" r:id="rId28"/>
    <p:sldId id="778" r:id="rId29"/>
    <p:sldId id="774" r:id="rId30"/>
    <p:sldId id="786" r:id="rId31"/>
    <p:sldId id="782" r:id="rId32"/>
  </p:sldIdLst>
  <p:sldSz cx="12192000" cy="6858000"/>
  <p:notesSz cx="6886575" cy="100171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21A1BF95-4032-452A-9BE9-926793AE51C2}">
          <p14:sldIdLst>
            <p14:sldId id="257"/>
            <p14:sldId id="790"/>
            <p14:sldId id="820"/>
            <p14:sldId id="791"/>
            <p14:sldId id="793"/>
            <p14:sldId id="825"/>
            <p14:sldId id="826"/>
            <p14:sldId id="792"/>
            <p14:sldId id="834"/>
            <p14:sldId id="835"/>
            <p14:sldId id="821"/>
            <p14:sldId id="800"/>
            <p14:sldId id="802"/>
            <p14:sldId id="803"/>
            <p14:sldId id="804"/>
            <p14:sldId id="810"/>
            <p14:sldId id="805"/>
            <p14:sldId id="829"/>
            <p14:sldId id="776"/>
            <p14:sldId id="830"/>
            <p14:sldId id="831"/>
            <p14:sldId id="779"/>
            <p14:sldId id="814"/>
            <p14:sldId id="822"/>
            <p14:sldId id="833"/>
            <p14:sldId id="806"/>
            <p14:sldId id="811"/>
            <p14:sldId id="778"/>
            <p14:sldId id="774"/>
            <p14:sldId id="786"/>
            <p14:sldId id="782"/>
          </p14:sldIdLst>
        </p14:section>
        <p14:section name="補欠スライド" id="{1380C923-B0F5-45D8-BB5A-0C82D246B5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4" autoAdjust="0"/>
    <p:restoredTop sz="82149" autoAdjust="0"/>
  </p:normalViewPr>
  <p:slideViewPr>
    <p:cSldViewPr snapToGrid="0">
      <p:cViewPr>
        <p:scale>
          <a:sx n="83" d="100"/>
          <a:sy n="83" d="100"/>
        </p:scale>
        <p:origin x="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183" cy="502596"/>
          </a:xfrm>
          <a:prstGeom prst="rect">
            <a:avLst/>
          </a:prstGeom>
        </p:spPr>
        <p:txBody>
          <a:bodyPr vert="horz" lIns="96588" tIns="48294" rIns="96588" bIns="48294"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0799" y="0"/>
            <a:ext cx="2984183" cy="502596"/>
          </a:xfrm>
          <a:prstGeom prst="rect">
            <a:avLst/>
          </a:prstGeom>
        </p:spPr>
        <p:txBody>
          <a:bodyPr vert="horz" lIns="96588" tIns="48294" rIns="96588" bIns="48294" rtlCol="0"/>
          <a:lstStyle>
            <a:lvl1pPr algn="r">
              <a:defRPr sz="1300"/>
            </a:lvl1pPr>
          </a:lstStyle>
          <a:p>
            <a:fld id="{BB5BD701-2E67-4A6B-96F7-500CF5ED13DF}" type="datetimeFigureOut">
              <a:rPr kumimoji="1" lang="ja-JP" altLang="en-US" smtClean="0"/>
              <a:t>2024/3/2</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7100" cy="3379787"/>
          </a:xfrm>
          <a:prstGeom prst="rect">
            <a:avLst/>
          </a:prstGeom>
          <a:noFill/>
          <a:ln w="12700">
            <a:solidFill>
              <a:prstClr val="black"/>
            </a:solidFill>
          </a:ln>
        </p:spPr>
        <p:txBody>
          <a:bodyPr vert="horz" lIns="96588" tIns="48294" rIns="96588" bIns="48294" rtlCol="0" anchor="ctr"/>
          <a:lstStyle/>
          <a:p>
            <a:endParaRPr lang="ja-JP" altLang="en-US"/>
          </a:p>
        </p:txBody>
      </p:sp>
      <p:sp>
        <p:nvSpPr>
          <p:cNvPr id="5" name="ノート プレースホルダー 4"/>
          <p:cNvSpPr>
            <a:spLocks noGrp="1"/>
          </p:cNvSpPr>
          <p:nvPr>
            <p:ph type="body" sz="quarter" idx="3"/>
          </p:nvPr>
        </p:nvSpPr>
        <p:spPr>
          <a:xfrm>
            <a:off x="688658" y="4820741"/>
            <a:ext cx="5509260" cy="3944243"/>
          </a:xfrm>
          <a:prstGeom prst="rect">
            <a:avLst/>
          </a:prstGeom>
        </p:spPr>
        <p:txBody>
          <a:bodyPr vert="horz" lIns="96588" tIns="48294" rIns="96588" bIns="482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4531"/>
            <a:ext cx="2984183" cy="502595"/>
          </a:xfrm>
          <a:prstGeom prst="rect">
            <a:avLst/>
          </a:prstGeom>
        </p:spPr>
        <p:txBody>
          <a:bodyPr vert="horz" lIns="96588" tIns="48294" rIns="96588" bIns="4829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0799" y="9514531"/>
            <a:ext cx="2984183" cy="502595"/>
          </a:xfrm>
          <a:prstGeom prst="rect">
            <a:avLst/>
          </a:prstGeom>
        </p:spPr>
        <p:txBody>
          <a:bodyPr vert="horz" lIns="96588" tIns="48294" rIns="96588" bIns="48294" rtlCol="0" anchor="b"/>
          <a:lstStyle>
            <a:lvl1pPr algn="r">
              <a:defRPr sz="1300"/>
            </a:lvl1pPr>
          </a:lstStyle>
          <a:p>
            <a:fld id="{647226CB-D3F8-4EE2-BB3E-3FE4BBFF6E8C}" type="slidenum">
              <a:rPr kumimoji="1" lang="ja-JP" altLang="en-US" smtClean="0"/>
              <a:t>‹#›</a:t>
            </a:fld>
            <a:endParaRPr kumimoji="1" lang="ja-JP" altLang="en-US"/>
          </a:p>
        </p:txBody>
      </p:sp>
    </p:spTree>
    <p:extLst>
      <p:ext uri="{BB962C8B-B14F-4D97-AF65-F5344CB8AC3E}">
        <p14:creationId xmlns:p14="http://schemas.microsoft.com/office/powerpoint/2010/main" val="873460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a:t>
            </a:fld>
            <a:endParaRPr kumimoji="1" lang="ja-JP" altLang="en-US"/>
          </a:p>
        </p:txBody>
      </p:sp>
    </p:spTree>
    <p:extLst>
      <p:ext uri="{BB962C8B-B14F-4D97-AF65-F5344CB8AC3E}">
        <p14:creationId xmlns:p14="http://schemas.microsoft.com/office/powerpoint/2010/main" val="82477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11</a:t>
            </a:fld>
            <a:endParaRPr kumimoji="1" lang="ja-JP" altLang="en-US"/>
          </a:p>
        </p:txBody>
      </p:sp>
    </p:spTree>
    <p:extLst>
      <p:ext uri="{BB962C8B-B14F-4D97-AF65-F5344CB8AC3E}">
        <p14:creationId xmlns:p14="http://schemas.microsoft.com/office/powerpoint/2010/main" val="2758302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発声：声は、呼吸と喉頭・声帯の調節を反映する。ディサースリアでは、声量の低下や爆発的な声、低すぎるあるいは高すぎる声、声の高さの変動（震え声）声の翻転、声の途切れ、嗄声が見られる。断綴性発話</a:t>
            </a:r>
            <a:endParaRPr kumimoji="1" lang="en-US" altLang="ja-JP" dirty="0"/>
          </a:p>
          <a:p>
            <a:endParaRPr kumimoji="1" lang="en-US" altLang="ja-JP" dirty="0"/>
          </a:p>
          <a:p>
            <a:r>
              <a:rPr kumimoji="1" lang="ja-JP" altLang="en-US" dirty="0"/>
              <a:t>共鳴：母音や一部の子音では、口腔共鳴が、鼻音では鼻腔共鳴が主体となり、口蓋咽頭閉鎖（鼻咽腔閉鎖）の適切さを反映する。開鼻声など</a:t>
            </a:r>
            <a:endParaRPr kumimoji="1" lang="en-US" altLang="ja-JP" dirty="0"/>
          </a:p>
          <a:p>
            <a:endParaRPr kumimoji="1" lang="en-US" altLang="ja-JP" dirty="0"/>
          </a:p>
          <a:p>
            <a:r>
              <a:rPr kumimoji="1" lang="ja-JP" altLang="en-US" dirty="0"/>
              <a:t>構音：母音は、下顎、唇、舌の位置が音の正確さを規定し、子音では、これに加えて軟口蓋、喉頭の運動も音の正確さに影響を与える。不明瞭発話。</a:t>
            </a:r>
            <a:endParaRPr kumimoji="1" lang="en-US" altLang="ja-JP" dirty="0"/>
          </a:p>
          <a:p>
            <a:endParaRPr kumimoji="1" lang="en-US" altLang="ja-JP" dirty="0"/>
          </a:p>
          <a:p>
            <a:r>
              <a:rPr kumimoji="1" lang="ja-JP" altLang="en-US" dirty="0"/>
              <a:t>韻律（プロソディー）：発話における時間と声の高さ・大きさの特徴で発話速度、抑揚、アクセントなどからなる。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12</a:t>
            </a:fld>
            <a:endParaRPr kumimoji="1" lang="ja-JP" altLang="en-US"/>
          </a:p>
        </p:txBody>
      </p:sp>
    </p:spTree>
    <p:extLst>
      <p:ext uri="{BB962C8B-B14F-4D97-AF65-F5344CB8AC3E}">
        <p14:creationId xmlns:p14="http://schemas.microsoft.com/office/powerpoint/2010/main" val="157777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13</a:t>
            </a:fld>
            <a:endParaRPr kumimoji="1" lang="ja-JP" altLang="en-US"/>
          </a:p>
        </p:txBody>
      </p:sp>
    </p:spTree>
    <p:extLst>
      <p:ext uri="{BB962C8B-B14F-4D97-AF65-F5344CB8AC3E}">
        <p14:creationId xmlns:p14="http://schemas.microsoft.com/office/powerpoint/2010/main" val="378631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各スクリーニングの説明</a:t>
            </a:r>
            <a:endParaRPr kumimoji="1" lang="en-US" altLang="ja-JP" dirty="0"/>
          </a:p>
          <a:p>
            <a:r>
              <a:rPr kumimoji="1" lang="ja-JP" altLang="en-US" dirty="0"/>
              <a:t>・発話明瞭度：</a:t>
            </a:r>
            <a:r>
              <a:rPr kumimoji="1" lang="en-US" altLang="ja-JP" dirty="0"/>
              <a:t>9</a:t>
            </a:r>
            <a:r>
              <a:rPr kumimoji="1" lang="ja-JP" altLang="en-US" dirty="0"/>
              <a:t>段階の評価。１、良くわかる、２、時々分からない語がある、３、聞き手が話題を知っているとわかる程度、４時々分かる語がある、５、まったく了解不能。</a:t>
            </a:r>
            <a:endParaRPr kumimoji="1" lang="en-US" altLang="ja-JP" dirty="0"/>
          </a:p>
          <a:p>
            <a:r>
              <a:rPr kumimoji="1" lang="ja-JP" altLang="en-US" dirty="0"/>
              <a:t>・ディアドコ：</a:t>
            </a:r>
            <a:r>
              <a:rPr kumimoji="1" lang="en-US" altLang="ja-JP" dirty="0"/>
              <a:t>『</a:t>
            </a:r>
            <a:r>
              <a:rPr kumimoji="1" lang="ja-JP" altLang="en-US" dirty="0"/>
              <a:t>パタカラ</a:t>
            </a:r>
            <a:r>
              <a:rPr kumimoji="1" lang="en-US" altLang="ja-JP" dirty="0"/>
              <a:t>』</a:t>
            </a:r>
            <a:r>
              <a:rPr kumimoji="1" lang="ja-JP" altLang="en-US" dirty="0"/>
              <a:t>、繰り返し言ってもらう。母音</a:t>
            </a:r>
            <a:r>
              <a:rPr kumimoji="1" lang="en-US" altLang="ja-JP" dirty="0"/>
              <a:t>/</a:t>
            </a:r>
            <a:r>
              <a:rPr kumimoji="1" lang="en-US" altLang="ja-JP" dirty="0" err="1"/>
              <a:t>i</a:t>
            </a:r>
            <a:r>
              <a:rPr kumimoji="1" lang="en-US" altLang="ja-JP" dirty="0"/>
              <a:t>/</a:t>
            </a:r>
            <a:r>
              <a:rPr kumimoji="1" lang="ja-JP" altLang="en-US" dirty="0"/>
              <a:t>、</a:t>
            </a:r>
            <a:r>
              <a:rPr kumimoji="1" lang="en-US" altLang="ja-JP" dirty="0"/>
              <a:t>/u/</a:t>
            </a:r>
            <a:r>
              <a:rPr kumimoji="1" lang="ja-JP" altLang="en-US" dirty="0"/>
              <a:t>などでも行って、より詳しく構音状態を分析する。</a:t>
            </a:r>
            <a:endParaRPr kumimoji="1" lang="en-US" altLang="ja-JP" dirty="0"/>
          </a:p>
          <a:p>
            <a:r>
              <a:rPr kumimoji="1" lang="ja-JP" altLang="en-US" dirty="0"/>
              <a:t>最長発声持続時間：普段出している声量でできるだけ長く出してもらう。呼吸機能、声門閉鎖機能の評価として実施。平均値は成人男性３０秒、成人女性２０秒。男性１４秒以下、女性９秒以下で異常。</a:t>
            </a:r>
            <a:endParaRPr kumimoji="1" lang="en-US" altLang="ja-JP" dirty="0"/>
          </a:p>
          <a:p>
            <a:endParaRPr kumimoji="1" lang="en-US" altLang="ja-JP" dirty="0"/>
          </a:p>
          <a:p>
            <a:r>
              <a:rPr kumimoji="1" lang="en-US" altLang="ja-JP" dirty="0"/>
              <a:t>AMSD</a:t>
            </a:r>
            <a:r>
              <a:rPr kumimoji="1" lang="ja-JP" altLang="en-US" dirty="0"/>
              <a:t>の説明</a:t>
            </a:r>
            <a:endParaRPr kumimoji="1" lang="en-US" altLang="ja-JP" dirty="0"/>
          </a:p>
          <a:p>
            <a:r>
              <a:rPr kumimoji="1" lang="ja-JP" altLang="en-US" dirty="0"/>
              <a:t>①一般的情報</a:t>
            </a:r>
            <a:endParaRPr kumimoji="1" lang="en-US" altLang="ja-JP" dirty="0"/>
          </a:p>
          <a:p>
            <a:r>
              <a:rPr kumimoji="1" lang="ja-JP" altLang="en-US" dirty="0"/>
              <a:t>②発話の検査</a:t>
            </a:r>
            <a:endParaRPr kumimoji="1" lang="en-US" altLang="ja-JP" dirty="0"/>
          </a:p>
          <a:p>
            <a:r>
              <a:rPr kumimoji="1" lang="ja-JP" altLang="en-US" dirty="0"/>
              <a:t>③発声発語器官検査</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14</a:t>
            </a:fld>
            <a:endParaRPr kumimoji="1" lang="ja-JP" altLang="en-US"/>
          </a:p>
        </p:txBody>
      </p:sp>
    </p:spTree>
    <p:extLst>
      <p:ext uri="{BB962C8B-B14F-4D97-AF65-F5344CB8AC3E}">
        <p14:creationId xmlns:p14="http://schemas.microsoft.com/office/powerpoint/2010/main" val="3865686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p>
          <a:p>
            <a:endParaRPr kumimoji="1" lang="ja-JP" altLang="en-US" dirty="0"/>
          </a:p>
          <a:p>
            <a:r>
              <a:rPr kumimoji="1" lang="ja-JP" altLang="en-US" dirty="0"/>
              <a:t>アプリ</a:t>
            </a:r>
            <a:endParaRPr kumimoji="1" lang="en-US" altLang="ja-JP" dirty="0"/>
          </a:p>
          <a:p>
            <a:r>
              <a:rPr kumimoji="1" lang="ja-JP" altLang="en-US" dirty="0"/>
              <a:t>・構音サポートアプリ　こえポン</a:t>
            </a:r>
            <a:endParaRPr kumimoji="1" lang="en-US" altLang="ja-JP" dirty="0"/>
          </a:p>
          <a:p>
            <a:r>
              <a:rPr kumimoji="1" lang="ja-JP" altLang="en-US" dirty="0"/>
              <a:t>・コミュニケーション支援</a:t>
            </a:r>
            <a:endParaRPr kumimoji="1" lang="en-US" altLang="ja-JP" dirty="0"/>
          </a:p>
          <a:p>
            <a:r>
              <a:rPr kumimoji="1" lang="ja-JP" altLang="en-US" dirty="0"/>
              <a:t>・コミュニケーションカード</a:t>
            </a:r>
            <a:endParaRPr kumimoji="1" lang="en-US" altLang="ja-JP" dirty="0"/>
          </a:p>
          <a:p>
            <a:r>
              <a:rPr kumimoji="1" lang="ja-JP" altLang="en-US" dirty="0"/>
              <a:t>あくまで</a:t>
            </a:r>
            <a:r>
              <a:rPr kumimoji="1" lang="en-US" altLang="ja-JP" dirty="0"/>
              <a:t>QOL</a:t>
            </a:r>
            <a:r>
              <a:rPr kumimoji="1" lang="ja-JP" altLang="en-US" dirty="0"/>
              <a:t>向上のため</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15</a:t>
            </a:fld>
            <a:endParaRPr kumimoji="1" lang="ja-JP" altLang="en-US"/>
          </a:p>
        </p:txBody>
      </p:sp>
    </p:spTree>
    <p:extLst>
      <p:ext uri="{BB962C8B-B14F-4D97-AF65-F5344CB8AC3E}">
        <p14:creationId xmlns:p14="http://schemas.microsoft.com/office/powerpoint/2010/main" val="1702769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16</a:t>
            </a:fld>
            <a:endParaRPr kumimoji="1" lang="ja-JP" altLang="en-US"/>
          </a:p>
        </p:txBody>
      </p:sp>
    </p:spTree>
    <p:extLst>
      <p:ext uri="{BB962C8B-B14F-4D97-AF65-F5344CB8AC3E}">
        <p14:creationId xmlns:p14="http://schemas.microsoft.com/office/powerpoint/2010/main" val="2829736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17</a:t>
            </a:fld>
            <a:endParaRPr kumimoji="1" lang="ja-JP" altLang="en-US"/>
          </a:p>
        </p:txBody>
      </p:sp>
    </p:spTree>
    <p:extLst>
      <p:ext uri="{BB962C8B-B14F-4D97-AF65-F5344CB8AC3E}">
        <p14:creationId xmlns:p14="http://schemas.microsoft.com/office/powerpoint/2010/main" val="162287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000000"/>
                </a:solidFill>
                <a:effectLst/>
                <a:latin typeface="Arial" panose="020B0604020202020204" pitchFamily="34" charset="0"/>
              </a:rPr>
              <a:t>舌骨</a:t>
            </a:r>
            <a:endParaRPr lang="en-US" altLang="ja-JP" b="0" i="0" dirty="0">
              <a:solidFill>
                <a:srgbClr val="000000"/>
              </a:solidFill>
              <a:effectLst/>
              <a:latin typeface="Arial" panose="020B0604020202020204" pitchFamily="34" charset="0"/>
            </a:endParaRPr>
          </a:p>
          <a:p>
            <a:pPr algn="l" fontAlgn="base"/>
            <a:endParaRPr lang="en-US" altLang="ja-JP" b="0" i="0" dirty="0">
              <a:solidFill>
                <a:srgbClr val="000000"/>
              </a:solidFill>
              <a:effectLst/>
              <a:latin typeface="Arial" panose="020B0604020202020204" pitchFamily="34" charset="0"/>
            </a:endParaRPr>
          </a:p>
          <a:p>
            <a:pPr algn="l" fontAlgn="base"/>
            <a:r>
              <a:rPr lang="ja-JP" altLang="en-US" b="0" i="0" dirty="0">
                <a:solidFill>
                  <a:srgbClr val="000000"/>
                </a:solidFill>
                <a:effectLst/>
                <a:latin typeface="Arial" panose="020B0604020202020204" pitchFamily="34" charset="0"/>
              </a:rPr>
              <a:t>舌骨が安定して上方へ移動するためには</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・舌骨の可動性</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・舌骨上筋群の筋力</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を評価・介入していくことが必要です。</a:t>
            </a:r>
          </a:p>
          <a:p>
            <a:pPr algn="l" fontAlgn="base"/>
            <a:r>
              <a:rPr lang="ja-JP" altLang="en-US" b="0" i="0" dirty="0">
                <a:solidFill>
                  <a:srgbClr val="000000"/>
                </a:solidFill>
                <a:effectLst/>
                <a:latin typeface="Arial" panose="020B0604020202020204" pitchFamily="34" charset="0"/>
              </a:rPr>
              <a:t>そのためには</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・舌骨を触診し、動きを確認する</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・頭部屈曲（主動作筋が舌骨上筋群）の</a:t>
            </a:r>
            <a:r>
              <a:rPr lang="en-US" altLang="ja-JP" b="0" i="0" dirty="0">
                <a:solidFill>
                  <a:srgbClr val="000000"/>
                </a:solidFill>
                <a:effectLst/>
                <a:latin typeface="Arial" panose="020B0604020202020204" pitchFamily="34" charset="0"/>
              </a:rPr>
              <a:t>MMT</a:t>
            </a:r>
            <a:r>
              <a:rPr lang="ja-JP" altLang="en-US" b="0" i="0" dirty="0">
                <a:solidFill>
                  <a:srgbClr val="000000"/>
                </a:solidFill>
                <a:effectLst/>
                <a:latin typeface="Arial" panose="020B0604020202020204" pitchFamily="34" charset="0"/>
              </a:rPr>
              <a:t>を測定する（</a:t>
            </a:r>
            <a:r>
              <a:rPr lang="en-US" altLang="ja-JP" b="0" i="0" dirty="0">
                <a:solidFill>
                  <a:srgbClr val="000000"/>
                </a:solidFill>
                <a:effectLst/>
                <a:latin typeface="Arial" panose="020B0604020202020204" pitchFamily="34" charset="0"/>
              </a:rPr>
              <a:t>GS</a:t>
            </a:r>
            <a:r>
              <a:rPr lang="ja-JP" altLang="en-US" b="0" i="0" dirty="0">
                <a:solidFill>
                  <a:srgbClr val="000000"/>
                </a:solidFill>
                <a:effectLst/>
                <a:latin typeface="Arial" panose="020B0604020202020204" pitchFamily="34" charset="0"/>
              </a:rPr>
              <a:t>グレード）</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18</a:t>
            </a:fld>
            <a:endParaRPr kumimoji="1" lang="ja-JP" altLang="en-US"/>
          </a:p>
        </p:txBody>
      </p:sp>
    </p:spTree>
    <p:extLst>
      <p:ext uri="{BB962C8B-B14F-4D97-AF65-F5344CB8AC3E}">
        <p14:creationId xmlns:p14="http://schemas.microsoft.com/office/powerpoint/2010/main" val="932798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顎二腹筋</a:t>
            </a:r>
            <a:endParaRPr kumimoji="1" lang="en-US" altLang="ja-JP" dirty="0"/>
          </a:p>
          <a:p>
            <a:r>
              <a:rPr kumimoji="1" lang="ja-JP" altLang="en-US" dirty="0"/>
              <a:t>前腹：起始　下顎骨内面にある顎二腹筋窩</a:t>
            </a:r>
            <a:endParaRPr kumimoji="1" lang="en-US" altLang="ja-JP" dirty="0"/>
          </a:p>
          <a:p>
            <a:r>
              <a:rPr kumimoji="1" lang="ja-JP" altLang="en-US" dirty="0"/>
              <a:t>　　　　停止　中間腱に至り舌骨外側面に固定</a:t>
            </a:r>
            <a:endParaRPr kumimoji="1" lang="en-US" altLang="ja-JP" dirty="0"/>
          </a:p>
          <a:p>
            <a:r>
              <a:rPr kumimoji="1" lang="ja-JP" altLang="en-US" dirty="0"/>
              <a:t>後腹：起始　</a:t>
            </a:r>
            <a:r>
              <a:rPr lang="ja-JP" altLang="en-US" b="0" i="0" dirty="0">
                <a:solidFill>
                  <a:srgbClr val="666666"/>
                </a:solidFill>
                <a:effectLst/>
                <a:latin typeface="Noto Sans JP"/>
              </a:rPr>
              <a:t>乳様突起内側の側頭骨乳突切痕</a:t>
            </a:r>
            <a:endParaRPr lang="en-US" altLang="ja-JP" b="0" i="0" dirty="0">
              <a:solidFill>
                <a:srgbClr val="666666"/>
              </a:solidFill>
              <a:effectLst/>
              <a:latin typeface="Noto Sans JP"/>
            </a:endParaRPr>
          </a:p>
          <a:p>
            <a:r>
              <a:rPr kumimoji="1" lang="ja-JP" altLang="en-US" b="0" i="0" dirty="0">
                <a:solidFill>
                  <a:srgbClr val="666666"/>
                </a:solidFill>
                <a:effectLst/>
                <a:latin typeface="Noto Sans JP"/>
              </a:rPr>
              <a:t>　　　　停止　</a:t>
            </a:r>
            <a:r>
              <a:rPr kumimoji="1" lang="ja-JP" altLang="en-US" dirty="0"/>
              <a:t>中間腱に至り舌骨外側面に固定</a:t>
            </a:r>
            <a:endParaRPr kumimoji="1" lang="en-US" altLang="ja-JP" dirty="0"/>
          </a:p>
          <a:p>
            <a:endParaRPr kumimoji="1" lang="en-US" altLang="ja-JP" dirty="0"/>
          </a:p>
          <a:p>
            <a:r>
              <a:rPr kumimoji="1" lang="ja-JP" altLang="en-US" dirty="0"/>
              <a:t>舌骨と下顎は顎舌骨筋やオトガイ舌骨筋などによって繋がっており、下顎が安定しないと舌骨の位置も不安定となりやすい（下方、側方へ偏移など）</a:t>
            </a:r>
            <a:endParaRPr kumimoji="1" lang="en-US" altLang="ja-JP" dirty="0"/>
          </a:p>
          <a:p>
            <a:r>
              <a:rPr kumimoji="1" lang="ja-JP" altLang="en-US" dirty="0"/>
              <a:t>下顎の位置が安定すれば、舌骨が正しい位置、上方へ引き上げられる</a:t>
            </a:r>
            <a:endParaRPr kumimoji="1" lang="en-US" altLang="ja-JP" dirty="0"/>
          </a:p>
          <a:p>
            <a:r>
              <a:rPr kumimoji="1" lang="ja-JP" altLang="en-US" dirty="0"/>
              <a:t>頭部前方位では、前腹が舌骨方向へ、後腹が乳突起切痕へ牽引される。結果、舌骨が下後方へ引かれ嚥下などの舌運動が阻害される。</a:t>
            </a:r>
          </a:p>
        </p:txBody>
      </p:sp>
      <p:sp>
        <p:nvSpPr>
          <p:cNvPr id="4" name="スライド番号プレースホルダー 3"/>
          <p:cNvSpPr>
            <a:spLocks noGrp="1"/>
          </p:cNvSpPr>
          <p:nvPr>
            <p:ph type="sldNum" sz="quarter" idx="5"/>
          </p:nvPr>
        </p:nvSpPr>
        <p:spPr/>
        <p:txBody>
          <a:bodyPr/>
          <a:lstStyle/>
          <a:p>
            <a:fld id="{647226CB-D3F8-4EE2-BB3E-3FE4BBFF6E8C}" type="slidenum">
              <a:rPr kumimoji="1" lang="ja-JP" altLang="en-US" smtClean="0"/>
              <a:t>19</a:t>
            </a:fld>
            <a:endParaRPr kumimoji="1" lang="ja-JP" altLang="en-US"/>
          </a:p>
        </p:txBody>
      </p:sp>
    </p:spTree>
    <p:extLst>
      <p:ext uri="{BB962C8B-B14F-4D97-AF65-F5344CB8AC3E}">
        <p14:creationId xmlns:p14="http://schemas.microsoft.com/office/powerpoint/2010/main" val="2707157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20</a:t>
            </a:fld>
            <a:endParaRPr kumimoji="1" lang="ja-JP" altLang="en-US"/>
          </a:p>
        </p:txBody>
      </p:sp>
    </p:spTree>
    <p:extLst>
      <p:ext uri="{BB962C8B-B14F-4D97-AF65-F5344CB8AC3E}">
        <p14:creationId xmlns:p14="http://schemas.microsoft.com/office/powerpoint/2010/main" val="182977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目次</a:t>
            </a:r>
            <a:endParaRPr kumimoji="1" lang="en-US" altLang="ja-JP" dirty="0"/>
          </a:p>
          <a:p>
            <a:endParaRPr kumimoji="1" lang="en-US" altLang="ja-JP" dirty="0"/>
          </a:p>
          <a:p>
            <a:r>
              <a:rPr kumimoji="1" lang="ja-JP" altLang="en-US" dirty="0"/>
              <a:t>慣れない内容だと思います</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a:t>
            </a:fld>
            <a:endParaRPr kumimoji="1" lang="ja-JP" altLang="en-US"/>
          </a:p>
        </p:txBody>
      </p:sp>
    </p:spTree>
    <p:extLst>
      <p:ext uri="{BB962C8B-B14F-4D97-AF65-F5344CB8AC3E}">
        <p14:creationId xmlns:p14="http://schemas.microsoft.com/office/powerpoint/2010/main" val="19581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song</a:t>
            </a:r>
            <a:r>
              <a:rPr kumimoji="1" lang="ja-JP" altLang="en-US" dirty="0"/>
              <a:t>さんたちによって２０１５年に発表された研究によると、ヘッドフォワード姿位がニュートラルヘッドポジションに比べて舌骨上筋群、下筋群の表面筋電位の活動が低下していたと報告されています。</a:t>
            </a:r>
            <a:endParaRPr kumimoji="1" lang="en-US" altLang="ja-JP" dirty="0"/>
          </a:p>
          <a:p>
            <a:r>
              <a:rPr kumimoji="1" lang="ja-JP" altLang="en-US" dirty="0"/>
              <a:t>これは、ヘッドフォワードポジションが舌骨上筋群、下筋群が胸骨や肩甲骨に牽引されて伸長したことや下方へ偏移したことによるものだと解釈できます。</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21</a:t>
            </a:fld>
            <a:endParaRPr kumimoji="1" lang="ja-JP" altLang="en-US"/>
          </a:p>
        </p:txBody>
      </p:sp>
    </p:spTree>
    <p:extLst>
      <p:ext uri="{BB962C8B-B14F-4D97-AF65-F5344CB8AC3E}">
        <p14:creationId xmlns:p14="http://schemas.microsoft.com/office/powerpoint/2010/main" val="449343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000000"/>
                </a:solidFill>
                <a:effectLst/>
                <a:latin typeface="Arial" panose="020B0604020202020204" pitchFamily="34" charset="0"/>
              </a:rPr>
              <a:t>舌骨が安定して上方へ移動するためには</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・舌骨の可動性</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・舌骨上筋群の筋力</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を評価・介入していくことが必要です。</a:t>
            </a:r>
          </a:p>
          <a:p>
            <a:pPr algn="l" fontAlgn="base"/>
            <a:r>
              <a:rPr lang="ja-JP" altLang="en-US" b="0" i="0" dirty="0">
                <a:solidFill>
                  <a:srgbClr val="000000"/>
                </a:solidFill>
                <a:effectLst/>
                <a:latin typeface="Arial" panose="020B0604020202020204" pitchFamily="34" charset="0"/>
              </a:rPr>
              <a:t>そのためには</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・舌骨を触診し、動きを確認する</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・頭部屈曲（主動作筋が舌骨上筋群）の</a:t>
            </a:r>
            <a:r>
              <a:rPr lang="en-US" altLang="ja-JP" b="0" i="0" dirty="0">
                <a:solidFill>
                  <a:srgbClr val="000000"/>
                </a:solidFill>
                <a:effectLst/>
                <a:latin typeface="Arial" panose="020B0604020202020204" pitchFamily="34" charset="0"/>
              </a:rPr>
              <a:t>MMT</a:t>
            </a:r>
            <a:r>
              <a:rPr lang="ja-JP" altLang="en-US" b="0" i="0" dirty="0">
                <a:solidFill>
                  <a:srgbClr val="000000"/>
                </a:solidFill>
                <a:effectLst/>
                <a:latin typeface="Arial" panose="020B0604020202020204" pitchFamily="34" charset="0"/>
              </a:rPr>
              <a:t>を測定する（</a:t>
            </a:r>
            <a:r>
              <a:rPr lang="en-US" altLang="ja-JP" b="0" i="0" dirty="0">
                <a:solidFill>
                  <a:srgbClr val="000000"/>
                </a:solidFill>
                <a:effectLst/>
                <a:latin typeface="Arial" panose="020B0604020202020204" pitchFamily="34" charset="0"/>
              </a:rPr>
              <a:t>GS</a:t>
            </a:r>
            <a:r>
              <a:rPr lang="ja-JP" altLang="en-US" b="0" i="0" dirty="0">
                <a:solidFill>
                  <a:srgbClr val="000000"/>
                </a:solidFill>
                <a:effectLst/>
                <a:latin typeface="Arial" panose="020B0604020202020204" pitchFamily="34" charset="0"/>
              </a:rPr>
              <a:t>グレード）</a:t>
            </a:r>
            <a:endParaRPr lang="en-US" altLang="ja-JP" b="0" i="0" dirty="0">
              <a:solidFill>
                <a:srgbClr val="000000"/>
              </a:solidFill>
              <a:effectLst/>
              <a:latin typeface="Arial" panose="020B0604020202020204" pitchFamily="34" charset="0"/>
            </a:endParaRPr>
          </a:p>
          <a:p>
            <a:pPr algn="l" fontAlgn="base"/>
            <a:endParaRPr lang="en-US" altLang="ja-JP" b="0" i="0" dirty="0">
              <a:solidFill>
                <a:srgbClr val="000000"/>
              </a:solidFill>
              <a:effectLst/>
              <a:latin typeface="Arial" panose="020B0604020202020204" pitchFamily="34" charset="0"/>
            </a:endParaRPr>
          </a:p>
          <a:p>
            <a:pPr algn="l" fontAlgn="base"/>
            <a:r>
              <a:rPr lang="ja-JP" altLang="en-US" b="0" i="0" dirty="0">
                <a:solidFill>
                  <a:srgbClr val="000000"/>
                </a:solidFill>
                <a:effectLst/>
                <a:latin typeface="Arial" panose="020B0604020202020204" pitchFamily="34" charset="0"/>
              </a:rPr>
              <a:t>このスライド後に実技提示！座位姿勢、舌骨の評価／咀嚼と片脚立位バランスの実技</a:t>
            </a:r>
            <a:endParaRPr lang="en-US" altLang="ja-JP" b="0" i="0" dirty="0">
              <a:solidFill>
                <a:srgbClr val="000000"/>
              </a:solidFill>
              <a:effectLst/>
              <a:latin typeface="Arial" panose="020B0604020202020204" pitchFamily="34" charset="0"/>
            </a:endParaRPr>
          </a:p>
          <a:p>
            <a:pPr algn="l" fontAlgn="base"/>
            <a:endParaRPr lang="ja-JP" altLang="en-US" b="0" i="0" dirty="0">
              <a:solidFill>
                <a:srgbClr val="000000"/>
              </a:solidFill>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22</a:t>
            </a:fld>
            <a:endParaRPr kumimoji="1" lang="ja-JP" altLang="en-US"/>
          </a:p>
        </p:txBody>
      </p:sp>
    </p:spTree>
    <p:extLst>
      <p:ext uri="{BB962C8B-B14F-4D97-AF65-F5344CB8AC3E}">
        <p14:creationId xmlns:p14="http://schemas.microsoft.com/office/powerpoint/2010/main" val="1861370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舌運動をデモンストレーションしながら説明</a:t>
            </a:r>
            <a:endParaRPr kumimoji="1" lang="en-US" altLang="ja-JP" dirty="0"/>
          </a:p>
          <a:p>
            <a:endParaRPr kumimoji="1" lang="en-US" altLang="ja-JP" dirty="0"/>
          </a:p>
          <a:p>
            <a:r>
              <a:rPr kumimoji="1" lang="ja-JP" altLang="en-US" dirty="0"/>
              <a:t>内舌筋</a:t>
            </a:r>
            <a:endParaRPr kumimoji="1" lang="en-US" altLang="ja-JP" dirty="0"/>
          </a:p>
          <a:p>
            <a:pPr algn="l">
              <a:buFont typeface="+mj-lt"/>
              <a:buAutoNum type="arabicPeriod"/>
            </a:pPr>
            <a:r>
              <a:rPr lang="ja-JP" altLang="en-US" b="1" i="0" dirty="0">
                <a:effectLst/>
                <a:latin typeface="Söhne"/>
              </a:rPr>
              <a:t>上縦舌筋（</a:t>
            </a:r>
            <a:r>
              <a:rPr lang="en-US" altLang="ja-JP" b="1" i="0" dirty="0">
                <a:effectLst/>
                <a:latin typeface="Söhne"/>
              </a:rPr>
              <a:t>Superior Longitudinal Muscle</a:t>
            </a:r>
            <a:r>
              <a:rPr lang="ja-JP" altLang="en-US" b="1" i="0" dirty="0">
                <a:effectLst/>
                <a:latin typeface="Söhne"/>
              </a:rPr>
              <a:t>）</a:t>
            </a:r>
            <a:r>
              <a:rPr lang="en-US" altLang="ja-JP" b="0" i="0" dirty="0">
                <a:effectLst/>
                <a:latin typeface="Söhne"/>
              </a:rPr>
              <a:t>: </a:t>
            </a:r>
            <a:r>
              <a:rPr lang="ja-JP" altLang="en-US" b="0" i="0" dirty="0">
                <a:effectLst/>
                <a:latin typeface="Söhne"/>
              </a:rPr>
              <a:t>この筋肉は舌の上面に位置し、舌の先端を上げたり、舌を短くする作用があります。これにより、たとえば「</a:t>
            </a:r>
            <a:r>
              <a:rPr lang="en-US" altLang="ja-JP" b="0" i="0" dirty="0">
                <a:effectLst/>
                <a:latin typeface="Söhne"/>
              </a:rPr>
              <a:t>t</a:t>
            </a:r>
            <a:r>
              <a:rPr lang="ja-JP" altLang="en-US" b="0" i="0" dirty="0">
                <a:effectLst/>
                <a:latin typeface="Söhne"/>
              </a:rPr>
              <a:t>」や「</a:t>
            </a:r>
            <a:r>
              <a:rPr lang="en-US" altLang="ja-JP" b="0" i="0" dirty="0">
                <a:effectLst/>
                <a:latin typeface="Söhne"/>
              </a:rPr>
              <a:t>d</a:t>
            </a:r>
            <a:r>
              <a:rPr lang="ja-JP" altLang="en-US" b="0" i="0" dirty="0">
                <a:effectLst/>
                <a:latin typeface="Söhne"/>
              </a:rPr>
              <a:t>」のような音を発音する際に重要な役割を果たします。</a:t>
            </a:r>
            <a:endParaRPr lang="en-US" altLang="ja-JP" b="0" i="0" dirty="0">
              <a:effectLst/>
              <a:latin typeface="Söhne"/>
            </a:endParaRPr>
          </a:p>
          <a:p>
            <a:pPr defTabSz="965881">
              <a:buFont typeface="+mj-lt"/>
              <a:buAutoNum type="arabicPeriod"/>
              <a:defRPr/>
            </a:pPr>
            <a:r>
              <a:rPr lang="ja-JP" altLang="en-US" b="1" i="0" dirty="0">
                <a:effectLst/>
                <a:latin typeface="Söhne"/>
              </a:rPr>
              <a:t>垂直舌筋（</a:t>
            </a:r>
            <a:r>
              <a:rPr lang="en-US" altLang="ja-JP" b="1" i="0" dirty="0">
                <a:effectLst/>
                <a:latin typeface="Söhne"/>
              </a:rPr>
              <a:t>Vertical Muscle</a:t>
            </a:r>
            <a:r>
              <a:rPr lang="ja-JP" altLang="en-US" b="1" i="0" dirty="0">
                <a:effectLst/>
                <a:latin typeface="Söhne"/>
              </a:rPr>
              <a:t>）</a:t>
            </a:r>
            <a:r>
              <a:rPr lang="en-US" altLang="ja-JP" b="0" i="0" dirty="0">
                <a:effectLst/>
                <a:latin typeface="Söhne"/>
              </a:rPr>
              <a:t>: </a:t>
            </a:r>
            <a:r>
              <a:rPr lang="ja-JP" altLang="en-US" b="0" i="0" dirty="0">
                <a:effectLst/>
                <a:latin typeface="Söhne"/>
              </a:rPr>
              <a:t>これも舌の内部に位置し、舌を上下に拡張することで舌の厚みを減らす作用があります。これにより、舌を平らにするのに役立ちます。</a:t>
            </a:r>
            <a:endParaRPr lang="en-US" altLang="ja-JP" b="0" i="0" dirty="0">
              <a:effectLst/>
              <a:latin typeface="Söhne"/>
            </a:endParaRPr>
          </a:p>
          <a:p>
            <a:pPr defTabSz="965881">
              <a:buFont typeface="+mj-lt"/>
              <a:buAutoNum type="arabicPeriod"/>
              <a:defRPr/>
            </a:pPr>
            <a:r>
              <a:rPr lang="ja-JP" altLang="en-US" b="1" i="0" dirty="0">
                <a:effectLst/>
                <a:latin typeface="Söhne"/>
              </a:rPr>
              <a:t>横舌筋（</a:t>
            </a:r>
            <a:r>
              <a:rPr lang="en-US" altLang="ja-JP" b="1" i="0" dirty="0">
                <a:effectLst/>
                <a:latin typeface="Söhne"/>
              </a:rPr>
              <a:t>Transverse Muscle</a:t>
            </a:r>
            <a:r>
              <a:rPr lang="ja-JP" altLang="en-US" b="1" i="0" dirty="0">
                <a:effectLst/>
                <a:latin typeface="Söhne"/>
              </a:rPr>
              <a:t>）</a:t>
            </a:r>
            <a:r>
              <a:rPr lang="en-US" altLang="ja-JP" b="0" i="0" dirty="0">
                <a:effectLst/>
                <a:latin typeface="Söhne"/>
              </a:rPr>
              <a:t>: </a:t>
            </a:r>
            <a:r>
              <a:rPr lang="ja-JP" altLang="en-US" b="0" i="0" dirty="0">
                <a:effectLst/>
                <a:latin typeface="Söhne"/>
              </a:rPr>
              <a:t>舌の内部に位置し、舌を左右に拡張することで舌の幅を広げる作用があります。これにより、舌の形状を変えるのに役立ちます。</a:t>
            </a:r>
          </a:p>
          <a:p>
            <a:pPr algn="l">
              <a:buFont typeface="+mj-lt"/>
              <a:buAutoNum type="arabicPeriod"/>
            </a:pPr>
            <a:r>
              <a:rPr lang="ja-JP" altLang="en-US" b="1" i="0" dirty="0">
                <a:effectLst/>
                <a:latin typeface="Söhne"/>
              </a:rPr>
              <a:t>下縦舌筋（</a:t>
            </a:r>
            <a:r>
              <a:rPr lang="en-US" altLang="ja-JP" b="1" i="0" dirty="0">
                <a:effectLst/>
                <a:latin typeface="Söhne"/>
              </a:rPr>
              <a:t>Inferior Longitudinal Muscle</a:t>
            </a:r>
            <a:r>
              <a:rPr lang="ja-JP" altLang="en-US" b="1" i="0" dirty="0">
                <a:effectLst/>
                <a:latin typeface="Söhne"/>
              </a:rPr>
              <a:t>）</a:t>
            </a:r>
            <a:r>
              <a:rPr lang="en-US" altLang="ja-JP" b="0" i="0" dirty="0">
                <a:effectLst/>
                <a:latin typeface="Söhne"/>
              </a:rPr>
              <a:t>: </a:t>
            </a:r>
            <a:r>
              <a:rPr lang="ja-JP" altLang="en-US" b="0" i="0" dirty="0">
                <a:effectLst/>
                <a:latin typeface="Söhne"/>
              </a:rPr>
              <a:t>この筋肉は舌の下面に位置し、舌の先端を下げる作用があります。これは舌の長さを調節し、音声発音に影響を与えます。</a:t>
            </a:r>
          </a:p>
          <a:p>
            <a:pPr algn="l">
              <a:buFont typeface="+mj-lt"/>
              <a:buNone/>
            </a:pPr>
            <a:endParaRPr lang="en-US" altLang="ja-JP" b="0" i="0" dirty="0">
              <a:effectLst/>
              <a:latin typeface="Söhne"/>
            </a:endParaRPr>
          </a:p>
          <a:p>
            <a:pPr algn="l">
              <a:buFont typeface="+mj-lt"/>
              <a:buNone/>
            </a:pPr>
            <a:r>
              <a:rPr lang="ja-JP" altLang="en-US" b="0" i="0" dirty="0">
                <a:effectLst/>
                <a:latin typeface="Söhne"/>
              </a:rPr>
              <a:t>外舌筋</a:t>
            </a:r>
            <a:endParaRPr lang="en-US" altLang="ja-JP" b="0" i="0" dirty="0">
              <a:effectLst/>
              <a:latin typeface="Söhne"/>
            </a:endParaRPr>
          </a:p>
          <a:p>
            <a:pPr algn="l">
              <a:buFont typeface="+mj-lt"/>
              <a:buAutoNum type="arabicPeriod"/>
            </a:pPr>
            <a:r>
              <a:rPr lang="ja-JP" altLang="en-US" b="1" i="0" dirty="0">
                <a:effectLst/>
                <a:latin typeface="Söhne"/>
              </a:rPr>
              <a:t>茎突舌筋（</a:t>
            </a:r>
            <a:r>
              <a:rPr lang="en-US" altLang="ja-JP" b="1" i="0" dirty="0">
                <a:effectLst/>
                <a:latin typeface="Söhne"/>
              </a:rPr>
              <a:t>Styloglossus Muscle</a:t>
            </a:r>
            <a:r>
              <a:rPr lang="ja-JP" altLang="en-US" b="1" i="0" dirty="0">
                <a:effectLst/>
                <a:latin typeface="Söhne"/>
              </a:rPr>
              <a:t>）</a:t>
            </a:r>
            <a:r>
              <a:rPr lang="en-US" altLang="ja-JP" b="0" i="0" dirty="0">
                <a:effectLst/>
                <a:latin typeface="Söhne"/>
              </a:rPr>
              <a:t>: </a:t>
            </a:r>
            <a:r>
              <a:rPr lang="ja-JP" altLang="en-US" b="0" i="0" dirty="0">
                <a:effectLst/>
                <a:latin typeface="Söhne"/>
              </a:rPr>
              <a:t>この筋肉は頭蓋骨の茎状突起から始まり、舌の後方に走行します。舌を上げて後ろに引くことで、嚥下の際に舌を食道に向かわせるのに役立ちます。</a:t>
            </a:r>
          </a:p>
          <a:p>
            <a:pPr algn="l">
              <a:buFont typeface="+mj-lt"/>
              <a:buAutoNum type="arabicPeriod"/>
            </a:pPr>
            <a:r>
              <a:rPr lang="ja-JP" altLang="en-US" b="1" i="0" dirty="0">
                <a:effectLst/>
                <a:latin typeface="Söhne"/>
              </a:rPr>
              <a:t>オトガイ舌筋（</a:t>
            </a:r>
            <a:r>
              <a:rPr lang="en-US" altLang="ja-JP" b="1" i="0" dirty="0">
                <a:effectLst/>
                <a:latin typeface="Söhne"/>
              </a:rPr>
              <a:t>Genioglossus Muscle</a:t>
            </a:r>
            <a:r>
              <a:rPr lang="ja-JP" altLang="en-US" b="1" i="0" dirty="0">
                <a:effectLst/>
                <a:latin typeface="Söhne"/>
              </a:rPr>
              <a:t>）</a:t>
            </a:r>
            <a:r>
              <a:rPr lang="en-US" altLang="ja-JP" b="0" i="0" dirty="0">
                <a:effectLst/>
                <a:latin typeface="Söhne"/>
              </a:rPr>
              <a:t>: </a:t>
            </a:r>
            <a:r>
              <a:rPr lang="ja-JP" altLang="en-US" b="0" i="0" dirty="0">
                <a:effectLst/>
                <a:latin typeface="Söhne"/>
              </a:rPr>
              <a:t>下顎の内側から始まるこの筋肉は、舌の大部分を形成しています。舌を前方に押し出したり、舌を下げたりすることができ、呼吸の際に舌が気道を塞がないようにするために重要です。</a:t>
            </a:r>
          </a:p>
          <a:p>
            <a:pPr algn="l">
              <a:buFont typeface="+mj-lt"/>
              <a:buAutoNum type="arabicPeriod"/>
            </a:pPr>
            <a:r>
              <a:rPr lang="ja-JP" altLang="en-US" b="1" i="0" dirty="0">
                <a:effectLst/>
                <a:latin typeface="Söhne"/>
              </a:rPr>
              <a:t>舌骨舌筋（</a:t>
            </a:r>
            <a:r>
              <a:rPr lang="en-US" altLang="ja-JP" b="1" i="0" dirty="0">
                <a:effectLst/>
                <a:latin typeface="Söhne"/>
              </a:rPr>
              <a:t>Hyoglossus Muscle</a:t>
            </a:r>
            <a:r>
              <a:rPr lang="ja-JP" altLang="en-US" b="1" i="0" dirty="0">
                <a:effectLst/>
                <a:latin typeface="Söhne"/>
              </a:rPr>
              <a:t>）</a:t>
            </a:r>
            <a:r>
              <a:rPr lang="en-US" altLang="ja-JP" b="0" i="0" dirty="0">
                <a:effectLst/>
                <a:latin typeface="Söhne"/>
              </a:rPr>
              <a:t>: </a:t>
            </a:r>
            <a:r>
              <a:rPr lang="ja-JP" altLang="en-US" b="0" i="0" dirty="0">
                <a:effectLst/>
                <a:latin typeface="Söhne"/>
              </a:rPr>
              <a:t>この筋肉は舌骨から舌に向かって走行し、舌を下げる作用があります。これにより、言語の発音や嚥下時の舌の動きに影響を与えます。</a:t>
            </a:r>
          </a:p>
          <a:p>
            <a:pPr algn="l">
              <a:buFont typeface="+mj-lt"/>
              <a:buAutoNum type="arabicPeriod"/>
            </a:pPr>
            <a:r>
              <a:rPr lang="ja-JP" altLang="en-US" b="1" i="0" dirty="0">
                <a:effectLst/>
                <a:latin typeface="Söhne"/>
              </a:rPr>
              <a:t>口蓋舌筋（</a:t>
            </a:r>
            <a:r>
              <a:rPr lang="en-US" altLang="ja-JP" b="1" i="0" dirty="0">
                <a:effectLst/>
                <a:latin typeface="Söhne"/>
              </a:rPr>
              <a:t>Palatoglossus Muscle</a:t>
            </a:r>
            <a:r>
              <a:rPr lang="ja-JP" altLang="en-US" b="1" i="0" dirty="0">
                <a:effectLst/>
                <a:latin typeface="Söhne"/>
              </a:rPr>
              <a:t>）</a:t>
            </a:r>
            <a:r>
              <a:rPr lang="en-US" altLang="ja-JP" b="0" i="0" dirty="0">
                <a:effectLst/>
                <a:latin typeface="Söhne"/>
              </a:rPr>
              <a:t>: </a:t>
            </a:r>
            <a:r>
              <a:rPr lang="ja-JP" altLang="en-US" b="0" i="0" dirty="0">
                <a:effectLst/>
                <a:latin typeface="Söhne"/>
              </a:rPr>
              <a:t>口蓋から舌に向かって走行するこの筋肉は、舌を上げるとともに、口蓋と舌を接近させることで嚥下を助けます。</a:t>
            </a:r>
          </a:p>
          <a:p>
            <a:pPr algn="l">
              <a:buFont typeface="+mj-lt"/>
              <a:buNone/>
            </a:pPr>
            <a:endParaRPr lang="ja-JP" altLang="en-US" b="0" i="0" dirty="0">
              <a:effectLst/>
              <a:latin typeface="Söhne"/>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23</a:t>
            </a:fld>
            <a:endParaRPr kumimoji="1" lang="ja-JP" altLang="en-US"/>
          </a:p>
        </p:txBody>
      </p:sp>
    </p:spTree>
    <p:extLst>
      <p:ext uri="{BB962C8B-B14F-4D97-AF65-F5344CB8AC3E}">
        <p14:creationId xmlns:p14="http://schemas.microsoft.com/office/powerpoint/2010/main" val="334551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直接舌骨とは関係ないが、</a:t>
            </a:r>
            <a:endParaRPr kumimoji="1" lang="en-US" altLang="ja-JP" dirty="0"/>
          </a:p>
          <a:p>
            <a:r>
              <a:rPr kumimoji="1" lang="ja-JP" altLang="en-US" dirty="0"/>
              <a:t>頭部前方位では、広頚筋→下顎や口唇→咬筋→側頭筋が下方へ牽引される可能性がある。</a:t>
            </a:r>
            <a:endParaRPr kumimoji="1" lang="en-US" altLang="ja-JP" dirty="0"/>
          </a:p>
          <a:p>
            <a:endParaRPr kumimoji="1" lang="en-US" altLang="ja-JP" dirty="0"/>
          </a:p>
          <a:p>
            <a:r>
              <a:rPr kumimoji="1" lang="ja-JP" altLang="en-US" dirty="0"/>
              <a:t>咀嚼筋群</a:t>
            </a:r>
            <a:endParaRPr kumimoji="1" lang="en-US" altLang="ja-JP" dirty="0"/>
          </a:p>
          <a:p>
            <a:endParaRPr kumimoji="1" lang="en-US" altLang="ja-JP" dirty="0"/>
          </a:p>
          <a:p>
            <a:pPr algn="l">
              <a:buFont typeface="+mj-lt"/>
              <a:buAutoNum type="arabicPeriod"/>
            </a:pPr>
            <a:r>
              <a:rPr lang="ja-JP" altLang="en-US" b="1" i="0" dirty="0">
                <a:effectLst/>
                <a:latin typeface="Söhne"/>
              </a:rPr>
              <a:t>咬筋（</a:t>
            </a:r>
            <a:r>
              <a:rPr lang="en-US" altLang="ja-JP" b="1" i="0" dirty="0">
                <a:effectLst/>
                <a:latin typeface="Söhne"/>
              </a:rPr>
              <a:t>Masseter Muscle</a:t>
            </a:r>
            <a:r>
              <a:rPr lang="ja-JP" altLang="en-US" b="1" i="0" dirty="0">
                <a:effectLst/>
                <a:latin typeface="Söhne"/>
              </a:rPr>
              <a:t>）</a:t>
            </a:r>
            <a:r>
              <a:rPr lang="en-US" altLang="ja-JP" b="0" i="0" dirty="0">
                <a:effectLst/>
                <a:latin typeface="Söhne"/>
              </a:rPr>
              <a:t>: </a:t>
            </a:r>
            <a:r>
              <a:rPr lang="ja-JP" altLang="en-US" b="0" i="0" dirty="0">
                <a:effectLst/>
                <a:latin typeface="Söhne"/>
              </a:rPr>
              <a:t>咬筋は顔の側面に位置し、下顎骨と頬骨に付着しています。この筋肉は非常に強力で、下顎を上げて食物を噛む動作に主に関与しています。</a:t>
            </a:r>
          </a:p>
          <a:p>
            <a:pPr algn="l">
              <a:buFont typeface="+mj-lt"/>
              <a:buAutoNum type="arabicPeriod"/>
            </a:pPr>
            <a:r>
              <a:rPr lang="ja-JP" altLang="en-US" b="1" i="0" dirty="0">
                <a:effectLst/>
                <a:latin typeface="Söhne"/>
              </a:rPr>
              <a:t>側頭筋（</a:t>
            </a:r>
            <a:r>
              <a:rPr lang="en-US" altLang="ja-JP" b="1" i="0" dirty="0">
                <a:effectLst/>
                <a:latin typeface="Söhne"/>
              </a:rPr>
              <a:t>Temporalis Muscle</a:t>
            </a:r>
            <a:r>
              <a:rPr lang="ja-JP" altLang="en-US" b="1" i="0" dirty="0">
                <a:effectLst/>
                <a:latin typeface="Söhne"/>
              </a:rPr>
              <a:t>）</a:t>
            </a:r>
            <a:r>
              <a:rPr lang="en-US" altLang="ja-JP" b="0" i="0" dirty="0">
                <a:effectLst/>
                <a:latin typeface="Söhne"/>
              </a:rPr>
              <a:t>: </a:t>
            </a:r>
            <a:r>
              <a:rPr lang="ja-JP" altLang="en-US" b="0" i="0" dirty="0">
                <a:effectLst/>
                <a:latin typeface="Söhne"/>
              </a:rPr>
              <a:t>側頭筋は側頭部に位置し、側頭骨から下顎骨にかけて広がっています。この筋肉は咬筋と共に下顎を持ち上げることで咀嚼を助け、また下顎を後ろに引く動作にも関与します。</a:t>
            </a:r>
          </a:p>
          <a:p>
            <a:pPr algn="l">
              <a:buFont typeface="+mj-lt"/>
              <a:buAutoNum type="arabicPeriod"/>
            </a:pPr>
            <a:r>
              <a:rPr lang="ja-JP" altLang="en-US" b="1" i="0" dirty="0">
                <a:effectLst/>
                <a:latin typeface="Söhne"/>
              </a:rPr>
              <a:t>内側翼突筋（</a:t>
            </a:r>
            <a:r>
              <a:rPr lang="en-US" altLang="ja-JP" b="1" i="0" dirty="0">
                <a:effectLst/>
                <a:latin typeface="Söhne"/>
              </a:rPr>
              <a:t>Medial Pterygoid Muscle</a:t>
            </a:r>
            <a:r>
              <a:rPr lang="ja-JP" altLang="en-US" b="1" i="0" dirty="0">
                <a:effectLst/>
                <a:latin typeface="Söhne"/>
              </a:rPr>
              <a:t>）</a:t>
            </a:r>
            <a:r>
              <a:rPr lang="en-US" altLang="ja-JP" b="0" i="0" dirty="0">
                <a:effectLst/>
                <a:latin typeface="Söhne"/>
              </a:rPr>
              <a:t>: </a:t>
            </a:r>
            <a:r>
              <a:rPr lang="ja-JP" altLang="en-US" b="0" i="0" dirty="0">
                <a:effectLst/>
                <a:latin typeface="Söhne"/>
              </a:rPr>
              <a:t>内側翼突筋は、頭蓋の内側から下顎にかけて伸びる筋肉です。この筋肉は下顎を上げるとともに、側方への動きを助けることで咀嚼に寄与します。</a:t>
            </a:r>
          </a:p>
          <a:p>
            <a:pPr algn="l">
              <a:buFont typeface="+mj-lt"/>
              <a:buAutoNum type="arabicPeriod"/>
            </a:pPr>
            <a:r>
              <a:rPr lang="ja-JP" altLang="en-US" b="1" i="0" dirty="0">
                <a:effectLst/>
                <a:latin typeface="Söhne"/>
              </a:rPr>
              <a:t>外側翼突筋（</a:t>
            </a:r>
            <a:r>
              <a:rPr lang="en-US" altLang="ja-JP" b="1" i="0" dirty="0">
                <a:effectLst/>
                <a:latin typeface="Söhne"/>
              </a:rPr>
              <a:t>Lateral Pterygoid Muscle</a:t>
            </a:r>
            <a:r>
              <a:rPr lang="ja-JP" altLang="en-US" b="1" i="0" dirty="0">
                <a:effectLst/>
                <a:latin typeface="Söhne"/>
              </a:rPr>
              <a:t>）</a:t>
            </a:r>
            <a:r>
              <a:rPr lang="en-US" altLang="ja-JP" b="0" i="0" dirty="0">
                <a:effectLst/>
                <a:latin typeface="Söhne"/>
              </a:rPr>
              <a:t>: </a:t>
            </a:r>
            <a:r>
              <a:rPr lang="ja-JP" altLang="en-US" b="0" i="0" dirty="0">
                <a:effectLst/>
                <a:latin typeface="Söhne"/>
              </a:rPr>
              <a:t>外側翼突筋は内側翼突筋と同様に頭蓋から下顎にかけて位置していますが、主に下顎を前方に動かす役割を持っています。これにより、噛む動作の際に下顎を開いたり閉じたりするのを助けます。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47226CB-D3F8-4EE2-BB3E-3FE4BBFF6E8C}" type="slidenum">
              <a:rPr kumimoji="1" lang="ja-JP" altLang="en-US" smtClean="0"/>
              <a:t>24</a:t>
            </a:fld>
            <a:endParaRPr kumimoji="1" lang="ja-JP" altLang="en-US"/>
          </a:p>
        </p:txBody>
      </p:sp>
    </p:spTree>
    <p:extLst>
      <p:ext uri="{BB962C8B-B14F-4D97-AF65-F5344CB8AC3E}">
        <p14:creationId xmlns:p14="http://schemas.microsoft.com/office/powerpoint/2010/main" val="23235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D1D5DB"/>
                </a:solidFill>
                <a:effectLst/>
                <a:latin typeface="Söhne"/>
              </a:rPr>
              <a:t>資料</a:t>
            </a:r>
            <a:r>
              <a:rPr lang="en-US" altLang="ja-JP" b="0" i="0" dirty="0">
                <a:solidFill>
                  <a:srgbClr val="D1D5DB"/>
                </a:solidFill>
                <a:effectLst/>
                <a:latin typeface="Söhne"/>
              </a:rPr>
              <a:t>×</a:t>
            </a:r>
          </a:p>
          <a:p>
            <a:pPr algn="l"/>
            <a:endParaRPr lang="en-US" altLang="ja-JP" b="0" i="0" dirty="0">
              <a:solidFill>
                <a:srgbClr val="D1D5DB"/>
              </a:solidFill>
              <a:effectLst/>
              <a:latin typeface="Söhne"/>
            </a:endParaRPr>
          </a:p>
          <a:p>
            <a:pPr algn="l"/>
            <a:r>
              <a:rPr lang="ja-JP" altLang="en-US" b="0" i="0" dirty="0">
                <a:solidFill>
                  <a:srgbClr val="D1D5DB"/>
                </a:solidFill>
                <a:effectLst/>
                <a:latin typeface="Söhne"/>
              </a:rPr>
              <a:t>患者さんの嚙み合わせの状態を確認する必要がある。自歯は？入れ歯をはめて歩行練習しているか？が重要になりそう。</a:t>
            </a:r>
            <a:endParaRPr lang="en-US" altLang="ja-JP" b="0" i="0" dirty="0">
              <a:solidFill>
                <a:srgbClr val="D1D5DB"/>
              </a:solidFill>
              <a:effectLst/>
              <a:latin typeface="Söhne"/>
            </a:endParaRPr>
          </a:p>
          <a:p>
            <a:pPr algn="l"/>
            <a:endParaRPr lang="en-US" altLang="ja-JP" b="0" i="0" dirty="0">
              <a:solidFill>
                <a:srgbClr val="D1D5DB"/>
              </a:solidFill>
              <a:effectLst/>
              <a:latin typeface="Söhne"/>
            </a:endParaRPr>
          </a:p>
          <a:p>
            <a:pPr algn="l"/>
            <a:r>
              <a:rPr lang="ja-JP" altLang="en-US" b="0" i="0" dirty="0">
                <a:solidFill>
                  <a:srgbClr val="D1D5DB"/>
                </a:solidFill>
                <a:effectLst/>
                <a:latin typeface="Söhne"/>
              </a:rPr>
              <a:t>この研究は、顎の動きが人間の姿勢とバランスにどのように影響するかを調べています。以前の研究で、顎、首、そして姿勢を制御する神経系が密接に関連していることが分かっています。特に、顎を強く噛む動作が筋力と運動のパフォーマンスを向上させる可能性があることが示されています。</a:t>
            </a:r>
          </a:p>
          <a:p>
            <a:pPr algn="l"/>
            <a:r>
              <a:rPr lang="ja-JP" altLang="en-US" b="0" i="0" dirty="0">
                <a:solidFill>
                  <a:srgbClr val="D1D5DB"/>
                </a:solidFill>
                <a:effectLst/>
                <a:latin typeface="Söhne"/>
              </a:rPr>
              <a:t>この研究では、健康な成人</a:t>
            </a:r>
            <a:r>
              <a:rPr lang="en-US" altLang="ja-JP" b="0" i="0" dirty="0">
                <a:solidFill>
                  <a:srgbClr val="D1D5DB"/>
                </a:solidFill>
                <a:effectLst/>
                <a:latin typeface="Söhne"/>
              </a:rPr>
              <a:t>116</a:t>
            </a:r>
            <a:r>
              <a:rPr lang="ja-JP" altLang="en-US" b="0" i="0" dirty="0">
                <a:solidFill>
                  <a:srgbClr val="D1D5DB"/>
                </a:solidFill>
                <a:effectLst/>
                <a:latin typeface="Söhne"/>
              </a:rPr>
              <a:t>人を対象に、彼らが立っているときの重心の動きを、顎の状態が異なる</a:t>
            </a:r>
            <a:r>
              <a:rPr lang="en-US" altLang="ja-JP" b="0" i="0" dirty="0">
                <a:solidFill>
                  <a:srgbClr val="D1D5DB"/>
                </a:solidFill>
                <a:effectLst/>
                <a:latin typeface="Söhne"/>
              </a:rPr>
              <a:t>3</a:t>
            </a:r>
            <a:r>
              <a:rPr lang="ja-JP" altLang="en-US" b="0" i="0" dirty="0">
                <a:solidFill>
                  <a:srgbClr val="D1D5DB"/>
                </a:solidFill>
                <a:effectLst/>
                <a:latin typeface="Söhne"/>
              </a:rPr>
              <a:t>つの条件（安静時、顎を開いている状態、顎を強く噛んでいる状態）で比較しました。これらのテストは、目を開けた状態と目を閉じた状態の両方で行われました。</a:t>
            </a:r>
          </a:p>
          <a:p>
            <a:pPr algn="l"/>
            <a:r>
              <a:rPr lang="ja-JP" altLang="en-US" b="0" i="0" dirty="0">
                <a:solidFill>
                  <a:srgbClr val="D1D5DB"/>
                </a:solidFill>
                <a:effectLst/>
                <a:latin typeface="Söhne"/>
              </a:rPr>
              <a:t>その結果、顎を強く噛むと重心の動きが大幅に減少することがわかりました。これは、顎を使うことが姿勢の安定性に寄与する可能性があることを示しています。この発見は、姿勢が不安定な人々の治療やリハビリテーション計画において、顎の使い方を考慮することの重要性を示唆しています。また、この効果は視覚に依存せず、目を開けていても閉じていても有効であることが示さ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25</a:t>
            </a:fld>
            <a:endParaRPr kumimoji="1" lang="ja-JP" altLang="en-US"/>
          </a:p>
        </p:txBody>
      </p:sp>
    </p:spTree>
    <p:extLst>
      <p:ext uri="{BB962C8B-B14F-4D97-AF65-F5344CB8AC3E}">
        <p14:creationId xmlns:p14="http://schemas.microsoft.com/office/powerpoint/2010/main" val="2172727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26</a:t>
            </a:fld>
            <a:endParaRPr kumimoji="1" lang="ja-JP" altLang="en-US"/>
          </a:p>
        </p:txBody>
      </p:sp>
    </p:spTree>
    <p:extLst>
      <p:ext uri="{BB962C8B-B14F-4D97-AF65-F5344CB8AC3E}">
        <p14:creationId xmlns:p14="http://schemas.microsoft.com/office/powerpoint/2010/main" val="630042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姿勢の役割</a:t>
            </a:r>
            <a:endParaRPr kumimoji="1" lang="en-US" altLang="ja-JP" dirty="0"/>
          </a:p>
          <a:p>
            <a:r>
              <a:rPr kumimoji="1" lang="ja-JP" altLang="en-US" dirty="0"/>
              <a:t>先行期：資格による認知</a:t>
            </a:r>
            <a:endParaRPr kumimoji="1" lang="en-US" altLang="ja-JP" dirty="0"/>
          </a:p>
          <a:p>
            <a:r>
              <a:rPr kumimoji="1" lang="ja-JP" altLang="en-US" dirty="0"/>
              <a:t>　　　　　　副交感神経優位の保持</a:t>
            </a:r>
            <a:endParaRPr kumimoji="1" lang="en-US" altLang="ja-JP" dirty="0"/>
          </a:p>
          <a:p>
            <a:r>
              <a:rPr kumimoji="1" lang="ja-JP" altLang="en-US" dirty="0"/>
              <a:t>準備期：咀嚼運動の基礎（顎関節や舌運動）</a:t>
            </a:r>
            <a:endParaRPr kumimoji="1" lang="en-US" altLang="ja-JP" dirty="0"/>
          </a:p>
          <a:p>
            <a:r>
              <a:rPr kumimoji="1" lang="ja-JP" altLang="en-US" dirty="0"/>
              <a:t>口腔期：送り込み運動の基礎（舌運動）</a:t>
            </a:r>
            <a:endParaRPr kumimoji="1" lang="en-US" altLang="ja-JP" dirty="0"/>
          </a:p>
          <a:p>
            <a:r>
              <a:rPr kumimoji="1" lang="ja-JP" altLang="en-US" dirty="0"/>
              <a:t>咽頭期：喉頭挙上の基礎（舌骨上筋群、舌骨下筋群）</a:t>
            </a:r>
            <a:endParaRPr kumimoji="1" lang="en-US" altLang="ja-JP" dirty="0"/>
          </a:p>
          <a:p>
            <a:r>
              <a:rPr kumimoji="1" lang="ja-JP" altLang="en-US" dirty="0"/>
              <a:t>食道期：円滑な蠕動運動、胃圧迫による逆流の防止</a:t>
            </a:r>
            <a:endParaRPr kumimoji="1" lang="en-US" altLang="ja-JP" dirty="0"/>
          </a:p>
          <a:p>
            <a:endParaRPr kumimoji="1" lang="en-US" altLang="ja-JP" dirty="0"/>
          </a:p>
          <a:p>
            <a:r>
              <a:rPr kumimoji="1" lang="ja-JP" altLang="en-US" dirty="0"/>
              <a:t>昔からこのモデルが主流である。嚥下障害を評価するには分かりやすい。</a:t>
            </a:r>
            <a:endParaRPr kumimoji="1" lang="en-US" altLang="ja-JP" dirty="0"/>
          </a:p>
          <a:p>
            <a:endParaRPr kumimoji="1" lang="en-US" altLang="ja-JP" dirty="0"/>
          </a:p>
          <a:p>
            <a:r>
              <a:rPr kumimoji="1" lang="ja-JP" altLang="en-US" dirty="0"/>
              <a:t>あとで</a:t>
            </a:r>
            <a:r>
              <a:rPr kumimoji="1" lang="en-US" altLang="ja-JP" dirty="0"/>
              <a:t>VE</a:t>
            </a:r>
            <a:r>
              <a:rPr kumimoji="1" lang="ja-JP" altLang="en-US" dirty="0"/>
              <a:t>、</a:t>
            </a:r>
            <a:r>
              <a:rPr kumimoji="1" lang="en-US" altLang="ja-JP" dirty="0"/>
              <a:t>VF</a:t>
            </a:r>
            <a:r>
              <a:rPr kumimoji="1" lang="ja-JP" altLang="en-US" dirty="0"/>
              <a:t>を見ながらそれぞれの期を確認する。</a:t>
            </a:r>
          </a:p>
        </p:txBody>
      </p:sp>
      <p:sp>
        <p:nvSpPr>
          <p:cNvPr id="4" name="スライド番号プレースホルダー 3"/>
          <p:cNvSpPr>
            <a:spLocks noGrp="1"/>
          </p:cNvSpPr>
          <p:nvPr>
            <p:ph type="sldNum" sz="quarter" idx="5"/>
          </p:nvPr>
        </p:nvSpPr>
        <p:spPr/>
        <p:txBody>
          <a:bodyPr/>
          <a:lstStyle/>
          <a:p>
            <a:fld id="{647226CB-D3F8-4EE2-BB3E-3FE4BBFF6E8C}" type="slidenum">
              <a:rPr kumimoji="1" lang="ja-JP" altLang="en-US" smtClean="0"/>
              <a:t>27</a:t>
            </a:fld>
            <a:endParaRPr kumimoji="1" lang="ja-JP" altLang="en-US"/>
          </a:p>
        </p:txBody>
      </p:sp>
    </p:spTree>
    <p:extLst>
      <p:ext uri="{BB962C8B-B14F-4D97-AF65-F5344CB8AC3E}">
        <p14:creationId xmlns:p14="http://schemas.microsoft.com/office/powerpoint/2010/main" val="58616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頸反射：</a:t>
            </a:r>
            <a:r>
              <a:rPr lang="ja-JP" altLang="en-US" b="0" i="0" dirty="0">
                <a:solidFill>
                  <a:srgbClr val="303030"/>
                </a:solidFill>
                <a:effectLst/>
                <a:latin typeface="Verdana" panose="020B0604030504040204" pitchFamily="34" charset="0"/>
              </a:rPr>
              <a:t>頸反射は上位頸椎の関節や靭帯、筋紡錘などからの深部感覚の情報により、頭部と頸部の相対的位置関係をとらえ、その情報により四肢の肢位や姿勢を制御するという反射です。</a:t>
            </a:r>
            <a:endParaRPr lang="en-US" altLang="ja-JP" b="0" i="0" dirty="0">
              <a:solidFill>
                <a:srgbClr val="303030"/>
              </a:solidFill>
              <a:effectLst/>
              <a:latin typeface="Verdana" panose="020B0604030504040204" pitchFamily="34" charset="0"/>
            </a:endParaRPr>
          </a:p>
          <a:p>
            <a:r>
              <a:rPr lang="ja-JP" altLang="en-US" b="0" i="0" dirty="0">
                <a:solidFill>
                  <a:srgbClr val="212529"/>
                </a:solidFill>
                <a:effectLst/>
                <a:latin typeface="Noto Sans JP"/>
              </a:rPr>
              <a:t>前庭脊髄反射（</a:t>
            </a:r>
            <a:r>
              <a:rPr lang="en-US" altLang="ja-JP" b="0" i="0" dirty="0">
                <a:solidFill>
                  <a:srgbClr val="212529"/>
                </a:solidFill>
                <a:effectLst/>
                <a:latin typeface="Noto Sans JP"/>
              </a:rPr>
              <a:t>VSR</a:t>
            </a:r>
            <a:r>
              <a:rPr lang="ja-JP" altLang="en-US" b="0" i="0" dirty="0">
                <a:solidFill>
                  <a:srgbClr val="212529"/>
                </a:solidFill>
                <a:effectLst/>
                <a:latin typeface="Noto Sans JP"/>
              </a:rPr>
              <a:t>）は体幹および四肢の伸展筋の調節を行い、姿勢の安定性に関与しています。頭部が動揺した際、頚部筋や体幹筋を収縮させ頭部や体幹の固定がおこるなど最初の姿勢反射は前庭由来のものです。</a:t>
            </a:r>
            <a:endParaRPr lang="en-US" altLang="ja-JP" b="0" i="0" dirty="0">
              <a:solidFill>
                <a:srgbClr val="212529"/>
              </a:solidFill>
              <a:effectLst/>
              <a:latin typeface="Noto Sans JP"/>
            </a:endParaRPr>
          </a:p>
          <a:p>
            <a:r>
              <a:rPr lang="ja-JP" altLang="en-US" b="0" i="0" dirty="0">
                <a:solidFill>
                  <a:srgbClr val="212529"/>
                </a:solidFill>
                <a:effectLst/>
                <a:latin typeface="Noto Sans JP"/>
              </a:rPr>
              <a:t>前庭眼球反射（</a:t>
            </a:r>
            <a:r>
              <a:rPr lang="en-US" altLang="ja-JP" b="0" i="0" dirty="0">
                <a:solidFill>
                  <a:srgbClr val="212529"/>
                </a:solidFill>
                <a:effectLst/>
                <a:latin typeface="Noto Sans JP"/>
              </a:rPr>
              <a:t>VOR</a:t>
            </a:r>
            <a:r>
              <a:rPr lang="ja-JP" altLang="en-US" b="0" i="0" dirty="0">
                <a:solidFill>
                  <a:srgbClr val="212529"/>
                </a:solidFill>
                <a:effectLst/>
                <a:latin typeface="Noto Sans JP"/>
              </a:rPr>
              <a:t>）は半規管や耳石の刺激が前庭神経核を介し、眼球運動を制御します。頭部が右回旋した場合、眼球は同じ速度で逆方向に動くため、頭部が動いていても視覚を確保することができます。また、人が歩きながら携帯電話のメールを見ることができるのは、前庭動眼反射（カメラの手振れ防止機能）が起こっているからです。</a:t>
            </a:r>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28</a:t>
            </a:fld>
            <a:endParaRPr kumimoji="1" lang="ja-JP" altLang="en-US"/>
          </a:p>
        </p:txBody>
      </p:sp>
    </p:spTree>
    <p:extLst>
      <p:ext uri="{BB962C8B-B14F-4D97-AF65-F5344CB8AC3E}">
        <p14:creationId xmlns:p14="http://schemas.microsoft.com/office/powerpoint/2010/main" val="190769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嚥下反射は、舌骨上筋群の活動により、舌骨が前上方に引っ張られ、舌骨下筋群である甲状舌骨筋の牽引により甲状軟骨が上方へ移動→喉頭蓋が声門に蓋をする</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29</a:t>
            </a:fld>
            <a:endParaRPr kumimoji="1" lang="ja-JP" altLang="en-US"/>
          </a:p>
        </p:txBody>
      </p:sp>
    </p:spTree>
    <p:extLst>
      <p:ext uri="{BB962C8B-B14F-4D97-AF65-F5344CB8AC3E}">
        <p14:creationId xmlns:p14="http://schemas.microsoft.com/office/powerpoint/2010/main" val="37989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1103" indent="-181103">
              <a:buFont typeface="Wingdings" panose="05000000000000000000" pitchFamily="2" charset="2"/>
              <a:buChar char="p"/>
            </a:pPr>
            <a:r>
              <a:rPr lang="ja-JP" altLang="en-US" sz="1300" b="1" dirty="0"/>
              <a:t>研究目的</a:t>
            </a:r>
          </a:p>
          <a:p>
            <a:pPr marL="181103" indent="-181103">
              <a:buFont typeface="Wingdings" panose="05000000000000000000" pitchFamily="2" charset="2"/>
              <a:buChar char="p"/>
            </a:pPr>
            <a:r>
              <a:rPr lang="en-US" altLang="ja-JP" sz="1300" dirty="0"/>
              <a:t>•</a:t>
            </a:r>
            <a:r>
              <a:rPr lang="ja-JP" altLang="en-US" sz="1300" dirty="0"/>
              <a:t>研究目的は、口を開いた時の舌筋の筋活動に及ぼす</a:t>
            </a:r>
            <a:r>
              <a:rPr lang="en-US" altLang="ja-JP" sz="1300" dirty="0"/>
              <a:t>FHP</a:t>
            </a:r>
            <a:r>
              <a:rPr lang="ja-JP" altLang="en-US" sz="1300" dirty="0"/>
              <a:t>の影響を調べることである。</a:t>
            </a:r>
          </a:p>
          <a:p>
            <a:pPr marL="181103" indent="-181103">
              <a:buFont typeface="Wingdings" panose="05000000000000000000" pitchFamily="2" charset="2"/>
              <a:buChar char="p"/>
            </a:pPr>
            <a:r>
              <a:rPr lang="ja-JP" altLang="en-US" sz="1300" b="1" dirty="0"/>
              <a:t>研究方法</a:t>
            </a:r>
          </a:p>
          <a:p>
            <a:pPr marL="181103" indent="-181103">
              <a:buFont typeface="Wingdings" panose="05000000000000000000" pitchFamily="2" charset="2"/>
              <a:buChar char="p"/>
            </a:pPr>
            <a:r>
              <a:rPr lang="en-US" altLang="ja-JP" sz="1300" dirty="0"/>
              <a:t>•</a:t>
            </a:r>
            <a:r>
              <a:rPr lang="ja-JP" altLang="en-US" sz="1300" dirty="0"/>
              <a:t>健常者</a:t>
            </a:r>
            <a:r>
              <a:rPr lang="en-US" altLang="ja-JP" sz="1300" dirty="0"/>
              <a:t>20</a:t>
            </a:r>
            <a:r>
              <a:rPr lang="ja-JP" altLang="en-US" sz="1300" dirty="0"/>
              <a:t>名（男性</a:t>
            </a:r>
            <a:r>
              <a:rPr lang="en-US" altLang="ja-JP" sz="1300" dirty="0"/>
              <a:t>10</a:t>
            </a:r>
            <a:r>
              <a:rPr lang="ja-JP" altLang="en-US" sz="1300" dirty="0"/>
              <a:t>名、女性</a:t>
            </a:r>
            <a:r>
              <a:rPr lang="en-US" altLang="ja-JP" sz="1300" dirty="0"/>
              <a:t>10</a:t>
            </a:r>
            <a:r>
              <a:rPr lang="ja-JP" altLang="en-US" sz="1300" dirty="0"/>
              <a:t>名）が本研究に参加した。</a:t>
            </a:r>
          </a:p>
          <a:p>
            <a:pPr marL="181103" indent="-181103">
              <a:buFont typeface="Wingdings" panose="05000000000000000000" pitchFamily="2" charset="2"/>
              <a:buChar char="p"/>
            </a:pPr>
            <a:r>
              <a:rPr lang="en-US" altLang="ja-JP" sz="1300" dirty="0"/>
              <a:t>•</a:t>
            </a:r>
            <a:r>
              <a:rPr lang="ja-JP" altLang="en-US" sz="1300" dirty="0"/>
              <a:t>頭部の姿勢は、頚部の計測器具を用い図のように評価した。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395D5C7E-4A32-46DB-A7FF-BF3BAEC6FA19}" type="slidenum">
              <a:rPr kumimoji="1" lang="ja-JP" altLang="en-US" smtClean="0"/>
              <a:t>30</a:t>
            </a:fld>
            <a:endParaRPr kumimoji="1" lang="ja-JP" altLang="en-US"/>
          </a:p>
        </p:txBody>
      </p:sp>
    </p:spTree>
    <p:extLst>
      <p:ext uri="{BB962C8B-B14F-4D97-AF65-F5344CB8AC3E}">
        <p14:creationId xmlns:p14="http://schemas.microsoft.com/office/powerpoint/2010/main" val="324407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4</a:t>
            </a:fld>
            <a:endParaRPr kumimoji="1" lang="ja-JP" altLang="en-US"/>
          </a:p>
        </p:txBody>
      </p:sp>
    </p:spTree>
    <p:extLst>
      <p:ext uri="{BB962C8B-B14F-4D97-AF65-F5344CB8AC3E}">
        <p14:creationId xmlns:p14="http://schemas.microsoft.com/office/powerpoint/2010/main" val="1370182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31</a:t>
            </a:fld>
            <a:endParaRPr kumimoji="1" lang="ja-JP" altLang="en-US"/>
          </a:p>
        </p:txBody>
      </p:sp>
    </p:spTree>
    <p:extLst>
      <p:ext uri="{BB962C8B-B14F-4D97-AF65-F5344CB8AC3E}">
        <p14:creationId xmlns:p14="http://schemas.microsoft.com/office/powerpoint/2010/main" val="412473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p>
          <a:p>
            <a:endParaRPr kumimoji="1" lang="en-US" altLang="ja-JP" dirty="0"/>
          </a:p>
          <a:p>
            <a:r>
              <a:rPr kumimoji="1" lang="ja-JP" altLang="en-US" dirty="0"/>
              <a:t>ずれを作っている根本的な原因はどこ？</a:t>
            </a:r>
            <a:endParaRPr kumimoji="1" lang="en-US" altLang="ja-JP" dirty="0"/>
          </a:p>
          <a:p>
            <a:r>
              <a:rPr kumimoji="1" lang="ja-JP" altLang="en-US" dirty="0"/>
              <a:t>評価していく順番はどう？</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5</a:t>
            </a:fld>
            <a:endParaRPr kumimoji="1" lang="ja-JP" altLang="en-US"/>
          </a:p>
        </p:txBody>
      </p:sp>
    </p:spTree>
    <p:extLst>
      <p:ext uri="{BB962C8B-B14F-4D97-AF65-F5344CB8AC3E}">
        <p14:creationId xmlns:p14="http://schemas.microsoft.com/office/powerpoint/2010/main" val="339595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p>
          <a:p>
            <a:endParaRPr kumimoji="1" lang="ja-JP" altLang="en-US" dirty="0"/>
          </a:p>
          <a:p>
            <a:r>
              <a:rPr kumimoji="1" lang="ja-JP" altLang="en-US" dirty="0"/>
              <a:t>例えばこのような患者さんがいたとしてどのような連携を取りますか</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6</a:t>
            </a:fld>
            <a:endParaRPr kumimoji="1" lang="ja-JP" altLang="en-US"/>
          </a:p>
        </p:txBody>
      </p:sp>
    </p:spTree>
    <p:extLst>
      <p:ext uri="{BB962C8B-B14F-4D97-AF65-F5344CB8AC3E}">
        <p14:creationId xmlns:p14="http://schemas.microsoft.com/office/powerpoint/2010/main" val="223963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t>
            </a:r>
          </a:p>
          <a:p>
            <a:endParaRPr kumimoji="1" lang="ja-JP" altLang="en-US" dirty="0"/>
          </a:p>
          <a:p>
            <a:r>
              <a:rPr kumimoji="1" lang="ja-JP" altLang="en-US" dirty="0"/>
              <a:t>このように姿勢がよくなることで患者さんにとって色々と良い影響がありそう</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7</a:t>
            </a:fld>
            <a:endParaRPr kumimoji="1" lang="ja-JP" altLang="en-US"/>
          </a:p>
        </p:txBody>
      </p:sp>
    </p:spTree>
    <p:extLst>
      <p:ext uri="{BB962C8B-B14F-4D97-AF65-F5344CB8AC3E}">
        <p14:creationId xmlns:p14="http://schemas.microsoft.com/office/powerpoint/2010/main" val="100533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8</a:t>
            </a:fld>
            <a:endParaRPr kumimoji="1" lang="ja-JP" altLang="en-US"/>
          </a:p>
        </p:txBody>
      </p:sp>
    </p:spTree>
    <p:extLst>
      <p:ext uri="{BB962C8B-B14F-4D97-AF65-F5344CB8AC3E}">
        <p14:creationId xmlns:p14="http://schemas.microsoft.com/office/powerpoint/2010/main" val="71802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これらを達成するためには共通言語を増やさないといけない</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9</a:t>
            </a:fld>
            <a:endParaRPr kumimoji="1" lang="ja-JP" altLang="en-US"/>
          </a:p>
        </p:txBody>
      </p:sp>
    </p:spTree>
    <p:extLst>
      <p:ext uri="{BB962C8B-B14F-4D97-AF65-F5344CB8AC3E}">
        <p14:creationId xmlns:p14="http://schemas.microsoft.com/office/powerpoint/2010/main" val="161279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これらを達成するためには共通言語を増やさないといけない</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10</a:t>
            </a:fld>
            <a:endParaRPr kumimoji="1" lang="ja-JP" altLang="en-US"/>
          </a:p>
        </p:txBody>
      </p:sp>
    </p:spTree>
    <p:extLst>
      <p:ext uri="{BB962C8B-B14F-4D97-AF65-F5344CB8AC3E}">
        <p14:creationId xmlns:p14="http://schemas.microsoft.com/office/powerpoint/2010/main" val="9590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C0904A-2F58-C5D7-1FEC-66604F1AE5C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A0164C7-0C6A-2477-CF18-15527769B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5EF88F9-FF0E-3036-90C7-A2CFE1958E76}"/>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6E8ABB3F-C78A-023E-CFDC-5EF43CDB05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9926B4-8CF9-AA3D-F33E-733AE3D079A3}"/>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341033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7910E-DEB3-A094-6100-50BDD1BCE86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3D1797D-D5C5-A00A-A820-60EA2BE1EBF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6F65B1-88B9-57A5-F226-451C166E9840}"/>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D0AB093F-FA37-98EC-B1ED-33630E9B43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A74BE1-76D2-899F-2AF5-7ED94FCB1D50}"/>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2277487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D87CB5A-ABE6-787B-3DCC-9C8049CE742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D8DC55E-7CB0-42B1-7FEC-38D1D8607FF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652ADD-7E7C-77E9-AB87-D4AFC4E0E504}"/>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81309EFC-7D4E-6557-158A-6B58060186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306D61-AF25-47FF-0EB0-81FEB9FA0C2F}"/>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3498748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914400" y="6248400"/>
            <a:ext cx="25400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4165600" y="62484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8737600" y="6248400"/>
            <a:ext cx="2540000" cy="457200"/>
          </a:xfrm>
        </p:spPr>
        <p:txBody>
          <a:bodyPr/>
          <a:lstStyle>
            <a:lvl1pPr>
              <a:defRPr/>
            </a:lvl1pPr>
          </a:lstStyle>
          <a:p>
            <a:fld id="{E3548D85-5833-4E78-919C-A490A72B7FF0}" type="slidenum">
              <a:rPr lang="en-US" altLang="ja-JP"/>
              <a:pPr/>
              <a:t>‹#›</a:t>
            </a:fld>
            <a:endParaRPr lang="en-US" altLang="ja-JP"/>
          </a:p>
        </p:txBody>
      </p:sp>
    </p:spTree>
    <p:extLst>
      <p:ext uri="{BB962C8B-B14F-4D97-AF65-F5344CB8AC3E}">
        <p14:creationId xmlns:p14="http://schemas.microsoft.com/office/powerpoint/2010/main" val="88173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49C086-CA3C-55B4-F7DC-ABAB4D0600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441CB7-E370-1B81-EEAA-EF72D45C78D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E0CD41-F5F1-31AF-BC5B-C154ECF86D9E}"/>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A55A365B-14BF-2920-524F-0E6894DCA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027AFE-7D5B-F3AA-9C03-46826EE4F0C8}"/>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27517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9B17E3-CC9D-E5BD-90A8-C7EFAAD6300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FCAE68-BB07-3BB2-B0F9-31DF05CDE1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6DF8D95-7C29-52E3-EEB2-2DFE6E50455A}"/>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C7CA9AEF-4DA9-6FFB-1A6E-1376E4523C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CBAFB-EB98-B3A3-D220-FFB8981D0CD3}"/>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172137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E13BC-1381-4DF0-1101-73414ACFE33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BD1004-AA01-CDDF-5539-E2653E2A76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1808EBA-377B-CF14-28C5-74456070990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A785771-E34C-ABFC-3B99-2631073AC1DC}"/>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6" name="フッター プレースホルダー 5">
            <a:extLst>
              <a:ext uri="{FF2B5EF4-FFF2-40B4-BE49-F238E27FC236}">
                <a16:creationId xmlns:a16="http://schemas.microsoft.com/office/drawing/2014/main" id="{4FDD7EC6-0BDD-423C-8AAA-03BBA4C4B77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08CB0C2-712C-3229-D86E-3BDDE6F1D911}"/>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212765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0A3CC-8653-4119-F508-2087F4D851A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C39AC9-73BF-7441-4435-22752D43E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5A1767B-5B78-669B-D3DA-9072AE7C146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423C551-B5A2-43F9-1B76-A0D81B4C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3EA1F66-8B62-4C85-0437-2735A214495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19254AD-79DA-A52D-5978-F378A6F74D85}"/>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8" name="フッター プレースホルダー 7">
            <a:extLst>
              <a:ext uri="{FF2B5EF4-FFF2-40B4-BE49-F238E27FC236}">
                <a16:creationId xmlns:a16="http://schemas.microsoft.com/office/drawing/2014/main" id="{90E489BD-01E1-2293-3E4D-84795A9CE4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475AA24-21CE-45A4-1950-80B004AA5F3E}"/>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183030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25E36-8638-4F42-8531-605FCAADB54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34BF634-F17D-974D-C381-2247E18A6537}"/>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4" name="フッター プレースホルダー 3">
            <a:extLst>
              <a:ext uri="{FF2B5EF4-FFF2-40B4-BE49-F238E27FC236}">
                <a16:creationId xmlns:a16="http://schemas.microsoft.com/office/drawing/2014/main" id="{00EF58BD-63D8-6028-0FD6-F2B922493B2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E06613-1C06-03CF-C0B2-0FAD7DA4E285}"/>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53892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3ED2B89-172F-5D2E-D307-DE30E117F514}"/>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3" name="フッター プレースホルダー 2">
            <a:extLst>
              <a:ext uri="{FF2B5EF4-FFF2-40B4-BE49-F238E27FC236}">
                <a16:creationId xmlns:a16="http://schemas.microsoft.com/office/drawing/2014/main" id="{6087E6EF-078F-4E88-E022-CA2A9745ED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1880722-B100-1E7B-8484-A5D290D64DC6}"/>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222001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4FBA68-A55F-26B0-81AC-E76B6B35AC9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AFF547-A893-EFCB-C3EE-9CDB432FC7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58EE34D-A519-8EDC-38A8-D43CA7E8A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52DAD78-F5A3-18A3-5B20-B8659B1BD52F}"/>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6" name="フッター プレースホルダー 5">
            <a:extLst>
              <a:ext uri="{FF2B5EF4-FFF2-40B4-BE49-F238E27FC236}">
                <a16:creationId xmlns:a16="http://schemas.microsoft.com/office/drawing/2014/main" id="{3B1D05BE-AA1C-F6F9-5D82-6D7A569A8C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ECB969-BC8A-5970-E4D9-33AD44BB5614}"/>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242619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79F06-3781-78EB-5FC4-B68476B2E4B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5D272D-AC41-DF05-6346-B706519D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1A8B731-ED60-6E50-CFAE-580BAC2CB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3147DB-C227-1069-52CB-78D53B8262CE}"/>
              </a:ext>
            </a:extLst>
          </p:cNvPr>
          <p:cNvSpPr>
            <a:spLocks noGrp="1"/>
          </p:cNvSpPr>
          <p:nvPr>
            <p:ph type="dt" sz="half" idx="10"/>
          </p:nvPr>
        </p:nvSpPr>
        <p:spPr/>
        <p:txBody>
          <a:bodyPr/>
          <a:lstStyle/>
          <a:p>
            <a:fld id="{FEB92109-F88F-4623-BCF3-DE11C3F4F4C3}" type="datetimeFigureOut">
              <a:rPr kumimoji="1" lang="ja-JP" altLang="en-US" smtClean="0"/>
              <a:t>2024/3/2</a:t>
            </a:fld>
            <a:endParaRPr kumimoji="1" lang="ja-JP" altLang="en-US"/>
          </a:p>
        </p:txBody>
      </p:sp>
      <p:sp>
        <p:nvSpPr>
          <p:cNvPr id="6" name="フッター プレースホルダー 5">
            <a:extLst>
              <a:ext uri="{FF2B5EF4-FFF2-40B4-BE49-F238E27FC236}">
                <a16:creationId xmlns:a16="http://schemas.microsoft.com/office/drawing/2014/main" id="{57923B64-6685-3DEF-3FCE-E87C326FBD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AE4881-DCE0-06B7-2239-F55C8CA67A27}"/>
              </a:ext>
            </a:extLst>
          </p:cNvPr>
          <p:cNvSpPr>
            <a:spLocks noGrp="1"/>
          </p:cNvSpPr>
          <p:nvPr>
            <p:ph type="sldNum" sz="quarter" idx="12"/>
          </p:nvPr>
        </p:nvSpPr>
        <p:spPr/>
        <p:txBody>
          <a:body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324408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4561232-6C7B-407B-A23F-1CB12AA2E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DCA67E-2B82-B402-CE77-C9418ED8F8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5F69EA-799A-A746-142A-4BA687EBF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92109-F88F-4623-BCF3-DE11C3F4F4C3}" type="datetimeFigureOut">
              <a:rPr kumimoji="1" lang="ja-JP" altLang="en-US" smtClean="0"/>
              <a:t>2024/3/2</a:t>
            </a:fld>
            <a:endParaRPr kumimoji="1" lang="ja-JP" altLang="en-US"/>
          </a:p>
        </p:txBody>
      </p:sp>
      <p:sp>
        <p:nvSpPr>
          <p:cNvPr id="5" name="フッター プレースホルダー 4">
            <a:extLst>
              <a:ext uri="{FF2B5EF4-FFF2-40B4-BE49-F238E27FC236}">
                <a16:creationId xmlns:a16="http://schemas.microsoft.com/office/drawing/2014/main" id="{91F5860E-AB8C-1C1E-0AE0-095AD846C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17C79A-9F0A-4E6D-25D1-FA630B12F8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F3BFF-2163-44FE-9AC8-71BD39036AB2}" type="slidenum">
              <a:rPr kumimoji="1" lang="ja-JP" altLang="en-US" smtClean="0"/>
              <a:t>‹#›</a:t>
            </a:fld>
            <a:endParaRPr kumimoji="1" lang="ja-JP" altLang="en-US"/>
          </a:p>
        </p:txBody>
      </p:sp>
    </p:spTree>
    <p:extLst>
      <p:ext uri="{BB962C8B-B14F-4D97-AF65-F5344CB8AC3E}">
        <p14:creationId xmlns:p14="http://schemas.microsoft.com/office/powerpoint/2010/main" val="51657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video" Target="https://www.youtube.com/embed/LQV_HGFRYUM?feature=oembed" TargetMode="External"/><Relationship Id="rId1" Type="http://schemas.openxmlformats.org/officeDocument/2006/relationships/video" Target="https://www.youtube.com/embed/y_8PcaDggUo?feature=oembed" TargetMode="Externa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s://pubmed.ncbi.nlm.nih.gov/?term=Alghadir+AH&amp;cauthor_id=2632954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pubmed.ncbi.nlm.nih.gov/?term=Iqbal+ZA&amp;cauthor_id=26329542" TargetMode="External"/><Relationship Id="rId4" Type="http://schemas.openxmlformats.org/officeDocument/2006/relationships/hyperlink" Target="https://pubmed.ncbi.nlm.nih.gov/?term=Zafar+H&amp;cauthor_id=26329542"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682753B-17F0-4E13-8896-649C253925E8}"/>
              </a:ext>
            </a:extLst>
          </p:cNvPr>
          <p:cNvSpPr/>
          <p:nvPr/>
        </p:nvSpPr>
        <p:spPr>
          <a:xfrm rot="16200000">
            <a:off x="5548718" y="-600437"/>
            <a:ext cx="1110577" cy="12175989"/>
          </a:xfrm>
          <a:prstGeom prst="rect">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1BF64CFA-BF80-4B05-A46F-15EC138C8FA7}"/>
              </a:ext>
            </a:extLst>
          </p:cNvPr>
          <p:cNvCxnSpPr>
            <a:cxnSpLocks/>
          </p:cNvCxnSpPr>
          <p:nvPr/>
        </p:nvCxnSpPr>
        <p:spPr>
          <a:xfrm flipH="1">
            <a:off x="2201761" y="0"/>
            <a:ext cx="1" cy="6858000"/>
          </a:xfrm>
          <a:prstGeom prst="line">
            <a:avLst/>
          </a:prstGeom>
          <a:ln w="76200">
            <a:solidFill>
              <a:srgbClr val="FF0000">
                <a:alpha val="95000"/>
              </a:srgbClr>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6BE5DD15-45F1-487A-BA54-559CE1C0316E}"/>
              </a:ext>
            </a:extLst>
          </p:cNvPr>
          <p:cNvPicPr>
            <a:picLocks noChangeAspect="1"/>
          </p:cNvPicPr>
          <p:nvPr/>
        </p:nvPicPr>
        <p:blipFill>
          <a:blip r:embed="rId2"/>
          <a:stretch>
            <a:fillRect/>
          </a:stretch>
        </p:blipFill>
        <p:spPr>
          <a:xfrm>
            <a:off x="10398050" y="153829"/>
            <a:ext cx="1793950" cy="1739422"/>
          </a:xfrm>
          <a:prstGeom prst="rect">
            <a:avLst/>
          </a:prstGeom>
        </p:spPr>
      </p:pic>
      <p:pic>
        <p:nvPicPr>
          <p:cNvPr id="21" name="図 20">
            <a:extLst>
              <a:ext uri="{FF2B5EF4-FFF2-40B4-BE49-F238E27FC236}">
                <a16:creationId xmlns:a16="http://schemas.microsoft.com/office/drawing/2014/main" id="{99C12D17-4604-4F0D-97A9-7573986D0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891" y="4272454"/>
            <a:ext cx="3534182" cy="2911642"/>
          </a:xfrm>
          <a:prstGeom prst="rect">
            <a:avLst/>
          </a:prstGeom>
        </p:spPr>
      </p:pic>
      <p:sp>
        <p:nvSpPr>
          <p:cNvPr id="11" name="テキスト ボックス 10">
            <a:extLst>
              <a:ext uri="{FF2B5EF4-FFF2-40B4-BE49-F238E27FC236}">
                <a16:creationId xmlns:a16="http://schemas.microsoft.com/office/drawing/2014/main" id="{CC3F4339-859C-4A9C-BB74-79482A72DF1A}"/>
              </a:ext>
            </a:extLst>
          </p:cNvPr>
          <p:cNvSpPr txBox="1"/>
          <p:nvPr/>
        </p:nvSpPr>
        <p:spPr>
          <a:xfrm>
            <a:off x="9630209" y="6413416"/>
            <a:ext cx="2735187" cy="400110"/>
          </a:xfrm>
          <a:prstGeom prst="rect">
            <a:avLst/>
          </a:prstGeom>
          <a:noFill/>
        </p:spPr>
        <p:txBody>
          <a:bodyPr wrap="square" rtlCol="0">
            <a:spAutoFit/>
          </a:bodyPr>
          <a:lstStyle/>
          <a:p>
            <a:r>
              <a:rPr lang="en-US" altLang="ja-JP" sz="2000" b="1" dirty="0">
                <a:latin typeface="Arial Black" panose="020B0A04020102020204" pitchFamily="34" charset="0"/>
              </a:rPr>
              <a:t>24 times in total</a:t>
            </a:r>
            <a:r>
              <a:rPr kumimoji="1" lang="en-US" altLang="ja-JP" sz="2000" b="1" dirty="0">
                <a:latin typeface="Arial Black" panose="020B0A04020102020204" pitchFamily="34" charset="0"/>
              </a:rPr>
              <a:t> </a:t>
            </a:r>
            <a:endParaRPr kumimoji="1" lang="ja-JP" altLang="en-US" sz="2000" b="1" dirty="0">
              <a:latin typeface="Arial Black" panose="020B0A04020102020204" pitchFamily="34" charset="0"/>
            </a:endParaRPr>
          </a:p>
        </p:txBody>
      </p:sp>
      <p:sp>
        <p:nvSpPr>
          <p:cNvPr id="12" name="テキスト ボックス 11">
            <a:extLst>
              <a:ext uri="{FF2B5EF4-FFF2-40B4-BE49-F238E27FC236}">
                <a16:creationId xmlns:a16="http://schemas.microsoft.com/office/drawing/2014/main" id="{905196AB-889E-4F49-9F19-9BBEB20E39D9}"/>
              </a:ext>
            </a:extLst>
          </p:cNvPr>
          <p:cNvSpPr txBox="1"/>
          <p:nvPr/>
        </p:nvSpPr>
        <p:spPr>
          <a:xfrm>
            <a:off x="2284510" y="4825837"/>
            <a:ext cx="6167925" cy="1261884"/>
          </a:xfrm>
          <a:prstGeom prst="rect">
            <a:avLst/>
          </a:prstGeom>
          <a:noFill/>
        </p:spPr>
        <p:txBody>
          <a:bodyPr wrap="square">
            <a:spAutoFit/>
          </a:bodyPr>
          <a:lstStyle/>
          <a:p>
            <a:pPr algn="ctr"/>
            <a:r>
              <a:rPr lang="en-US" altLang="ja-JP" sz="4000" b="1" kern="0" dirty="0">
                <a:latin typeface="+mn-ea"/>
              </a:rPr>
              <a:t>Dysarthria/dysphagia</a:t>
            </a:r>
          </a:p>
          <a:p>
            <a:pPr algn="ctr"/>
            <a:r>
              <a:rPr lang="ja-JP" altLang="en-US" sz="3600" b="1" kern="0" dirty="0">
                <a:latin typeface="HGPｺﾞｼｯｸE" panose="020B0900000000000000" pitchFamily="50" charset="-128"/>
                <a:ea typeface="HGPｺﾞｼｯｸE" panose="020B0900000000000000" pitchFamily="50" charset="-128"/>
              </a:rPr>
              <a:t>構音障害／嚥下障害</a:t>
            </a:r>
            <a:endParaRPr lang="en-US" altLang="ja-JP" sz="2400" b="1" kern="0" dirty="0">
              <a:latin typeface="HGPｺﾞｼｯｸE" panose="020B0900000000000000" pitchFamily="50" charset="-128"/>
              <a:ea typeface="HGPｺﾞｼｯｸE" panose="020B0900000000000000" pitchFamily="50" charset="-128"/>
            </a:endParaRPr>
          </a:p>
        </p:txBody>
      </p:sp>
      <p:sp>
        <p:nvSpPr>
          <p:cNvPr id="13" name="テキスト ボックス 12">
            <a:extLst>
              <a:ext uri="{FF2B5EF4-FFF2-40B4-BE49-F238E27FC236}">
                <a16:creationId xmlns:a16="http://schemas.microsoft.com/office/drawing/2014/main" id="{AFC257F6-D1E9-4D2A-AAD7-6748EDA6DB98}"/>
              </a:ext>
            </a:extLst>
          </p:cNvPr>
          <p:cNvSpPr txBox="1"/>
          <p:nvPr/>
        </p:nvSpPr>
        <p:spPr>
          <a:xfrm>
            <a:off x="8198917" y="5135846"/>
            <a:ext cx="3977072" cy="830997"/>
          </a:xfrm>
          <a:prstGeom prst="rect">
            <a:avLst/>
          </a:prstGeom>
          <a:noFill/>
        </p:spPr>
        <p:txBody>
          <a:bodyPr wrap="square">
            <a:spAutoFit/>
          </a:bodyPr>
          <a:lstStyle/>
          <a:p>
            <a:pPr algn="r"/>
            <a:r>
              <a:rPr lang="ja-JP" altLang="en-US" sz="2400" dirty="0">
                <a:solidFill>
                  <a:schemeClr val="bg2">
                    <a:lumMod val="50000"/>
                  </a:schemeClr>
                </a:solidFill>
                <a:latin typeface="HGPｺﾞｼｯｸE" panose="020B0900000000000000" pitchFamily="50" charset="-128"/>
                <a:ea typeface="HGPｺﾞｼｯｸE" panose="020B0900000000000000" pitchFamily="50" charset="-128"/>
              </a:rPr>
              <a:t>構音障害／嚥下障害の概要</a:t>
            </a:r>
            <a:endParaRPr lang="en-US" altLang="ja-JP" sz="2400" dirty="0">
              <a:solidFill>
                <a:schemeClr val="bg2">
                  <a:lumMod val="50000"/>
                </a:schemeClr>
              </a:solidFill>
              <a:latin typeface="HGPｺﾞｼｯｸE" panose="020B0900000000000000" pitchFamily="50" charset="-128"/>
              <a:ea typeface="HGPｺﾞｼｯｸE" panose="020B0900000000000000" pitchFamily="50" charset="-128"/>
            </a:endParaRPr>
          </a:p>
          <a:p>
            <a:pPr algn="r"/>
            <a:r>
              <a:rPr lang="ja-JP" altLang="en-US" sz="2400" dirty="0">
                <a:solidFill>
                  <a:schemeClr val="bg2">
                    <a:lumMod val="50000"/>
                  </a:schemeClr>
                </a:solidFill>
                <a:latin typeface="HGPｺﾞｼｯｸE" panose="020B0900000000000000" pitchFamily="50" charset="-128"/>
                <a:ea typeface="HGPｺﾞｼｯｸE" panose="020B0900000000000000" pitchFamily="50" charset="-128"/>
              </a:rPr>
              <a:t>ハンドリング</a:t>
            </a:r>
          </a:p>
        </p:txBody>
      </p:sp>
      <p:pic>
        <p:nvPicPr>
          <p:cNvPr id="2" name="図 1">
            <a:extLst>
              <a:ext uri="{FF2B5EF4-FFF2-40B4-BE49-F238E27FC236}">
                <a16:creationId xmlns:a16="http://schemas.microsoft.com/office/drawing/2014/main" id="{06432634-B3CF-B42B-759F-7672973D4296}"/>
              </a:ext>
            </a:extLst>
          </p:cNvPr>
          <p:cNvPicPr>
            <a:picLocks noChangeAspect="1"/>
          </p:cNvPicPr>
          <p:nvPr/>
        </p:nvPicPr>
        <p:blipFill>
          <a:blip r:embed="rId4"/>
          <a:stretch>
            <a:fillRect/>
          </a:stretch>
        </p:blipFill>
        <p:spPr>
          <a:xfrm>
            <a:off x="2436020" y="153829"/>
            <a:ext cx="7629522" cy="4484778"/>
          </a:xfrm>
          <a:prstGeom prst="rect">
            <a:avLst/>
          </a:prstGeom>
        </p:spPr>
      </p:pic>
    </p:spTree>
    <p:extLst>
      <p:ext uri="{BB962C8B-B14F-4D97-AF65-F5344CB8AC3E}">
        <p14:creationId xmlns:p14="http://schemas.microsoft.com/office/powerpoint/2010/main" val="213772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167106" y="0"/>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379153"/>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8" name="コンテンツ プレースホルダー 7">
            <a:extLst>
              <a:ext uri="{FF2B5EF4-FFF2-40B4-BE49-F238E27FC236}">
                <a16:creationId xmlns:a16="http://schemas.microsoft.com/office/drawing/2014/main" id="{8F4189AA-3835-CDEA-2558-31BC6C266C6E}"/>
              </a:ext>
            </a:extLst>
          </p:cNvPr>
          <p:cNvSpPr>
            <a:spLocks noGrp="1"/>
          </p:cNvSpPr>
          <p:nvPr>
            <p:ph idx="1"/>
          </p:nvPr>
        </p:nvSpPr>
        <p:spPr>
          <a:xfrm>
            <a:off x="726295" y="1230556"/>
            <a:ext cx="10515600" cy="5812971"/>
          </a:xfrm>
        </p:spPr>
        <p:txBody>
          <a:bodyPr>
            <a:normAutofit fontScale="70000" lnSpcReduction="20000"/>
          </a:bodyPr>
          <a:lstStyle/>
          <a:p>
            <a:pPr marL="0" indent="0">
              <a:lnSpc>
                <a:spcPct val="120000"/>
              </a:lnSpc>
              <a:buNone/>
            </a:pPr>
            <a:r>
              <a:rPr lang="en-US" altLang="ja-JP" b="1" dirty="0">
                <a:latin typeface="+mn-ea"/>
              </a:rPr>
              <a:t>【</a:t>
            </a:r>
            <a:r>
              <a:rPr lang="ja-JP" altLang="en-US" b="1" dirty="0">
                <a:latin typeface="+mn-ea"/>
              </a:rPr>
              <a:t>コミュニケーションをスムーズにする方法</a:t>
            </a:r>
            <a:r>
              <a:rPr lang="en-US" altLang="ja-JP" b="1" dirty="0">
                <a:latin typeface="+mn-ea"/>
              </a:rPr>
              <a:t>】</a:t>
            </a:r>
            <a:endParaRPr lang="ja-JP" altLang="en-US" b="1" dirty="0">
              <a:latin typeface="+mn-ea"/>
            </a:endParaRPr>
          </a:p>
          <a:p>
            <a:pPr>
              <a:lnSpc>
                <a:spcPct val="120000"/>
              </a:lnSpc>
              <a:buFont typeface="Wingdings" panose="05000000000000000000" pitchFamily="2" charset="2"/>
              <a:buChar char="p"/>
            </a:pPr>
            <a:r>
              <a:rPr lang="ja-JP" altLang="en-US" b="1" dirty="0">
                <a:solidFill>
                  <a:srgbClr val="0070C0"/>
                </a:solidFill>
                <a:latin typeface="+mn-ea"/>
              </a:rPr>
              <a:t>みんなで集まって話し合う時間を作る</a:t>
            </a:r>
            <a:r>
              <a:rPr lang="en-US" altLang="ja-JP" b="1" dirty="0">
                <a:latin typeface="+mn-ea"/>
              </a:rPr>
              <a:t>: </a:t>
            </a:r>
            <a:r>
              <a:rPr lang="ja-JP" altLang="en-US" b="1" dirty="0">
                <a:latin typeface="+mn-ea"/>
              </a:rPr>
              <a:t>定期的にチームで集まり、患者の治療計画について情報共有し、統一された治療方針を進めます。</a:t>
            </a:r>
            <a:endParaRPr lang="en-US" altLang="ja-JP" b="1" dirty="0">
              <a:latin typeface="+mn-ea"/>
            </a:endParaRPr>
          </a:p>
          <a:p>
            <a:pPr>
              <a:lnSpc>
                <a:spcPct val="120000"/>
              </a:lnSpc>
              <a:buFont typeface="Wingdings" panose="05000000000000000000" pitchFamily="2" charset="2"/>
              <a:buChar char="p"/>
            </a:pPr>
            <a:r>
              <a:rPr lang="ja-JP" altLang="en-US" b="1" dirty="0">
                <a:solidFill>
                  <a:srgbClr val="0070C0"/>
                </a:solidFill>
                <a:latin typeface="+mn-ea"/>
              </a:rPr>
              <a:t>便利なツールを使って情報共有</a:t>
            </a:r>
            <a:r>
              <a:rPr lang="en-US" altLang="ja-JP" b="1" dirty="0">
                <a:latin typeface="+mn-ea"/>
              </a:rPr>
              <a:t>: </a:t>
            </a:r>
            <a:r>
              <a:rPr lang="ja-JP" altLang="en-US" b="1" dirty="0">
                <a:latin typeface="+mn-ea"/>
              </a:rPr>
              <a:t>共有ツールを用いて、場所を問わずに情報をリアルタイムで交換し、連携を向上させます。</a:t>
            </a:r>
          </a:p>
          <a:p>
            <a:pPr marL="0" indent="0">
              <a:lnSpc>
                <a:spcPct val="120000"/>
              </a:lnSpc>
              <a:buNone/>
            </a:pPr>
            <a:r>
              <a:rPr lang="en-US" altLang="ja-JP" b="1" dirty="0">
                <a:latin typeface="+mn-ea"/>
              </a:rPr>
              <a:t>【</a:t>
            </a:r>
            <a:r>
              <a:rPr lang="ja-JP" altLang="en-US" b="1" dirty="0">
                <a:latin typeface="+mn-ea"/>
              </a:rPr>
              <a:t>組織がサポートする方法</a:t>
            </a:r>
            <a:r>
              <a:rPr lang="en-US" altLang="ja-JP" b="1" dirty="0">
                <a:latin typeface="+mn-ea"/>
              </a:rPr>
              <a:t>】</a:t>
            </a:r>
            <a:endParaRPr lang="ja-JP" altLang="en-US" b="1" dirty="0">
              <a:latin typeface="+mn-ea"/>
            </a:endParaRPr>
          </a:p>
          <a:p>
            <a:pPr>
              <a:lnSpc>
                <a:spcPct val="120000"/>
              </a:lnSpc>
              <a:buFont typeface="Wingdings" panose="05000000000000000000" pitchFamily="2" charset="2"/>
              <a:buChar char="p"/>
            </a:pPr>
            <a:r>
              <a:rPr lang="ja-JP" altLang="en-US" b="1" dirty="0">
                <a:solidFill>
                  <a:srgbClr val="0070C0"/>
                </a:solidFill>
                <a:latin typeface="+mn-ea"/>
              </a:rPr>
              <a:t>チームワークを大切にする文化を育てる</a:t>
            </a:r>
            <a:r>
              <a:rPr lang="en-US" altLang="ja-JP" b="1" dirty="0">
                <a:latin typeface="+mn-ea"/>
              </a:rPr>
              <a:t>:  </a:t>
            </a:r>
            <a:r>
              <a:rPr lang="ja-JP" altLang="en-US" b="1" dirty="0">
                <a:latin typeface="+mn-ea"/>
              </a:rPr>
              <a:t>チームで協力することの大切さを伝え、実践する文化を作ります。</a:t>
            </a:r>
            <a:endParaRPr lang="en-US" altLang="ja-JP" b="1" dirty="0">
              <a:latin typeface="+mn-ea"/>
            </a:endParaRPr>
          </a:p>
          <a:p>
            <a:pPr>
              <a:lnSpc>
                <a:spcPct val="120000"/>
              </a:lnSpc>
              <a:buFont typeface="Wingdings" panose="05000000000000000000" pitchFamily="2" charset="2"/>
              <a:buChar char="p"/>
            </a:pPr>
            <a:r>
              <a:rPr lang="ja-JP" altLang="en-US" b="1" dirty="0">
                <a:solidFill>
                  <a:srgbClr val="0070C0"/>
                </a:solidFill>
                <a:latin typeface="+mn-ea"/>
              </a:rPr>
              <a:t>必要なリソースを確保する</a:t>
            </a:r>
            <a:r>
              <a:rPr lang="en-US" altLang="ja-JP" b="1" dirty="0">
                <a:latin typeface="+mn-ea"/>
              </a:rPr>
              <a:t>:</a:t>
            </a:r>
            <a:r>
              <a:rPr lang="ja-JP" altLang="en-US" b="1" dirty="0">
                <a:latin typeface="+mn-ea"/>
              </a:rPr>
              <a:t>必要な時間と人員を確保し、連携を円滑にするためにコーディネーターやマネージャーを配置します。</a:t>
            </a:r>
          </a:p>
          <a:p>
            <a:pPr marL="0" indent="0">
              <a:lnSpc>
                <a:spcPct val="120000"/>
              </a:lnSpc>
              <a:buNone/>
            </a:pPr>
            <a:r>
              <a:rPr lang="en-US" altLang="ja-JP" b="1" dirty="0">
                <a:latin typeface="+mn-ea"/>
              </a:rPr>
              <a:t>【</a:t>
            </a:r>
            <a:r>
              <a:rPr lang="ja-JP" altLang="en-US" b="1" dirty="0">
                <a:latin typeface="+mn-ea"/>
              </a:rPr>
              <a:t>学びを深める方法</a:t>
            </a:r>
            <a:r>
              <a:rPr lang="en-US" altLang="ja-JP" b="1" dirty="0">
                <a:latin typeface="+mn-ea"/>
              </a:rPr>
              <a:t>】</a:t>
            </a:r>
            <a:endParaRPr lang="ja-JP" altLang="en-US" b="1" dirty="0">
              <a:latin typeface="+mn-ea"/>
            </a:endParaRPr>
          </a:p>
          <a:p>
            <a:pPr>
              <a:lnSpc>
                <a:spcPct val="120000"/>
              </a:lnSpc>
              <a:buFont typeface="Wingdings" panose="05000000000000000000" pitchFamily="2" charset="2"/>
              <a:buChar char="p"/>
            </a:pPr>
            <a:r>
              <a:rPr lang="ja-JP" altLang="en-US" b="1" dirty="0">
                <a:solidFill>
                  <a:srgbClr val="FF0000"/>
                </a:solidFill>
                <a:latin typeface="+mn-ea"/>
              </a:rPr>
              <a:t>異なる職種で一緒に学ぶ</a:t>
            </a:r>
            <a:r>
              <a:rPr lang="en-US" altLang="ja-JP" b="1" dirty="0">
                <a:latin typeface="+mn-ea"/>
              </a:rPr>
              <a:t>:</a:t>
            </a:r>
            <a:r>
              <a:rPr lang="ja-JP" altLang="en-US" b="1" dirty="0">
                <a:latin typeface="+mn-ea"/>
              </a:rPr>
              <a:t>異なる職種の共同研修を通じて、相互理解を深め、連携を促進します。</a:t>
            </a:r>
            <a:endParaRPr lang="en-US" altLang="ja-JP" b="1" dirty="0">
              <a:latin typeface="+mn-ea"/>
            </a:endParaRPr>
          </a:p>
          <a:p>
            <a:pPr>
              <a:lnSpc>
                <a:spcPct val="120000"/>
              </a:lnSpc>
              <a:buFont typeface="Wingdings" panose="05000000000000000000" pitchFamily="2" charset="2"/>
              <a:buChar char="p"/>
            </a:pPr>
            <a:r>
              <a:rPr lang="ja-JP" altLang="en-US" b="1" dirty="0">
                <a:solidFill>
                  <a:srgbClr val="0070C0"/>
                </a:solidFill>
                <a:latin typeface="+mn-ea"/>
              </a:rPr>
              <a:t>実践的な学びを取り入れる</a:t>
            </a:r>
            <a:r>
              <a:rPr lang="en-US" altLang="ja-JP" b="1" dirty="0">
                <a:latin typeface="+mn-ea"/>
              </a:rPr>
              <a:t>:</a:t>
            </a:r>
            <a:r>
              <a:rPr lang="ja-JP" altLang="en-US" b="1" dirty="0">
                <a:latin typeface="+mn-ea"/>
              </a:rPr>
              <a:t>ケーススタディと多職種シミュレーションで、連携の実践技術を学びます。</a:t>
            </a:r>
            <a:endParaRPr lang="ja-JP" altLang="en-US" dirty="0"/>
          </a:p>
          <a:p>
            <a:pPr marL="0" indent="0" algn="ctr">
              <a:buNone/>
            </a:pPr>
            <a:endParaRPr lang="en-US" altLang="ja-JP" b="1" i="0" dirty="0">
              <a:effectLst/>
              <a:latin typeface="Söhne"/>
            </a:endParaRPr>
          </a:p>
        </p:txBody>
      </p:sp>
      <p:sp>
        <p:nvSpPr>
          <p:cNvPr id="9" name="テキスト ボックス 8">
            <a:extLst>
              <a:ext uri="{FF2B5EF4-FFF2-40B4-BE49-F238E27FC236}">
                <a16:creationId xmlns:a16="http://schemas.microsoft.com/office/drawing/2014/main" id="{43848C9B-5C0A-6865-5598-F209838DDFAC}"/>
              </a:ext>
            </a:extLst>
          </p:cNvPr>
          <p:cNvSpPr txBox="1"/>
          <p:nvPr/>
        </p:nvSpPr>
        <p:spPr>
          <a:xfrm>
            <a:off x="2480721" y="423944"/>
            <a:ext cx="7789555" cy="584775"/>
          </a:xfrm>
          <a:prstGeom prst="rect">
            <a:avLst/>
          </a:prstGeom>
          <a:noFill/>
        </p:spPr>
        <p:txBody>
          <a:bodyPr wrap="square" rtlCol="0">
            <a:spAutoFit/>
          </a:bodyPr>
          <a:lstStyle/>
          <a:p>
            <a:r>
              <a:rPr kumimoji="1" lang="en-US" altLang="ja-JP" sz="3200" b="1" dirty="0">
                <a:effectLst>
                  <a:outerShdw blurRad="50800" dist="50800" dir="5400000" sx="99000" sy="99000" algn="ctr" rotWithShape="0">
                    <a:srgbClr val="000000">
                      <a:alpha val="43137"/>
                    </a:srgbClr>
                  </a:outerShdw>
                </a:effectLst>
                <a:latin typeface="+mn-ea"/>
              </a:rPr>
              <a:t>PT, OT, ST</a:t>
            </a:r>
            <a:r>
              <a:rPr lang="ja-JP" altLang="en-US" sz="3200" b="1" dirty="0">
                <a:effectLst>
                  <a:outerShdw blurRad="50800" dist="50800" dir="5400000" sx="99000" sy="99000" algn="ctr" rotWithShape="0">
                    <a:srgbClr val="000000">
                      <a:alpha val="43137"/>
                    </a:srgbClr>
                  </a:outerShdw>
                </a:effectLst>
                <a:latin typeface="+mn-ea"/>
              </a:rPr>
              <a:t>の連携を深めるために</a:t>
            </a:r>
            <a:endParaRPr lang="en-US" altLang="ja-JP" sz="3200" b="1" dirty="0">
              <a:effectLst>
                <a:outerShdw blurRad="50800" dist="50800" dir="5400000" sx="99000" sy="99000" algn="ctr" rotWithShape="0">
                  <a:srgbClr val="000000">
                    <a:alpha val="43137"/>
                  </a:srgbClr>
                </a:outerShdw>
              </a:effectLst>
              <a:latin typeface="+mn-ea"/>
            </a:endParaRPr>
          </a:p>
        </p:txBody>
      </p:sp>
    </p:spTree>
    <p:extLst>
      <p:ext uri="{BB962C8B-B14F-4D97-AF65-F5344CB8AC3E}">
        <p14:creationId xmlns:p14="http://schemas.microsoft.com/office/powerpoint/2010/main" val="3061451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D8C099A-2E98-BEED-FBDD-F5BDEA6AEFC2}"/>
              </a:ext>
            </a:extLst>
          </p:cNvPr>
          <p:cNvPicPr>
            <a:picLocks noChangeAspect="1"/>
          </p:cNvPicPr>
          <p:nvPr/>
        </p:nvPicPr>
        <p:blipFill>
          <a:blip r:embed="rId3"/>
          <a:stretch>
            <a:fillRect/>
          </a:stretch>
        </p:blipFill>
        <p:spPr>
          <a:xfrm>
            <a:off x="7370004" y="2945330"/>
            <a:ext cx="4821996" cy="3912669"/>
          </a:xfrm>
          <a:prstGeom prst="rect">
            <a:avLst/>
          </a:prstGeom>
        </p:spPr>
      </p:pic>
      <p:grpSp>
        <p:nvGrpSpPr>
          <p:cNvPr id="19" name="グループ化 18">
            <a:extLst>
              <a:ext uri="{FF2B5EF4-FFF2-40B4-BE49-F238E27FC236}">
                <a16:creationId xmlns:a16="http://schemas.microsoft.com/office/drawing/2014/main" id="{66869DDE-8C69-4AE3-A585-403835755D66}"/>
              </a:ext>
            </a:extLst>
          </p:cNvPr>
          <p:cNvGrpSpPr/>
          <p:nvPr/>
        </p:nvGrpSpPr>
        <p:grpSpPr>
          <a:xfrm>
            <a:off x="0" y="3759"/>
            <a:ext cx="12192000" cy="3783781"/>
            <a:chOff x="0" y="0"/>
            <a:chExt cx="12192000" cy="3783781"/>
          </a:xfrm>
        </p:grpSpPr>
        <p:sp>
          <p:nvSpPr>
            <p:cNvPr id="20" name="正方形/長方形 19">
              <a:extLst>
                <a:ext uri="{FF2B5EF4-FFF2-40B4-BE49-F238E27FC236}">
                  <a16:creationId xmlns:a16="http://schemas.microsoft.com/office/drawing/2014/main" id="{B06F1856-017C-4E6C-AE10-A142BB14EBDF}"/>
                </a:ext>
              </a:extLst>
            </p:cNvPr>
            <p:cNvSpPr/>
            <p:nvPr/>
          </p:nvSpPr>
          <p:spPr>
            <a:xfrm>
              <a:off x="0" y="342524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6000" b="1" kern="0" dirty="0">
                  <a:solidFill>
                    <a:schemeClr val="tx1"/>
                  </a:solidFill>
                  <a:latin typeface="+mn-ea"/>
                </a:rPr>
                <a:t>構音障害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Tree>
    <p:extLst>
      <p:ext uri="{BB962C8B-B14F-4D97-AF65-F5344CB8AC3E}">
        <p14:creationId xmlns:p14="http://schemas.microsoft.com/office/powerpoint/2010/main" val="2251581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3759"/>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latin typeface="+mn-ea"/>
                </a:rPr>
                <a:t>構音障害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5">
            <a:extLst>
              <a:ext uri="{FF2B5EF4-FFF2-40B4-BE49-F238E27FC236}">
                <a16:creationId xmlns:a16="http://schemas.microsoft.com/office/drawing/2014/main" id="{1C22E251-27DC-8A61-78E4-6D279C35A928}"/>
              </a:ext>
            </a:extLst>
          </p:cNvPr>
          <p:cNvSpPr>
            <a:spLocks noGrp="1"/>
          </p:cNvSpPr>
          <p:nvPr>
            <p:ph idx="1"/>
          </p:nvPr>
        </p:nvSpPr>
        <p:spPr>
          <a:xfrm>
            <a:off x="110401" y="1440080"/>
            <a:ext cx="10515600" cy="4351338"/>
          </a:xfrm>
        </p:spPr>
        <p:txBody>
          <a:bodyPr/>
          <a:lstStyle/>
          <a:p>
            <a:pPr marL="0" indent="0">
              <a:buNone/>
            </a:pPr>
            <a:r>
              <a:rPr lang="ja-JP" altLang="en-US" b="1" spc="300" dirty="0"/>
              <a:t>口腔器官機能</a:t>
            </a:r>
            <a:r>
              <a:rPr lang="en-US" altLang="ja-JP" b="1" spc="300" dirty="0"/>
              <a:t>, </a:t>
            </a:r>
            <a:r>
              <a:rPr lang="ja-JP" altLang="en-US" b="1" spc="300" dirty="0"/>
              <a:t>呼吸機能の異常により</a:t>
            </a:r>
            <a:r>
              <a:rPr lang="en-US" altLang="ja-JP" b="1" spc="300" dirty="0"/>
              <a:t>, </a:t>
            </a:r>
            <a:r>
              <a:rPr lang="ja-JP" altLang="en-US" b="1" spc="300" dirty="0"/>
              <a:t>言語として使用する音声表出が不明瞭になること</a:t>
            </a:r>
            <a:endParaRPr lang="en-US" altLang="ja-JP" b="1" spc="300" dirty="0"/>
          </a:p>
          <a:p>
            <a:pPr marL="0" indent="0">
              <a:buNone/>
            </a:pPr>
            <a:endParaRPr lang="en-US" altLang="ja-JP" b="1" dirty="0"/>
          </a:p>
          <a:p>
            <a:pPr marL="0" indent="0">
              <a:lnSpc>
                <a:spcPct val="150000"/>
              </a:lnSpc>
              <a:buNone/>
            </a:pPr>
            <a:r>
              <a:rPr lang="ja-JP" altLang="en-US" b="1" spc="300" dirty="0">
                <a:solidFill>
                  <a:srgbClr val="FF0000"/>
                </a:solidFill>
              </a:rPr>
              <a:t>・</a:t>
            </a:r>
            <a:r>
              <a:rPr lang="en-US" altLang="ja-JP" b="1" spc="300" dirty="0">
                <a:solidFill>
                  <a:srgbClr val="FF0000"/>
                </a:solidFill>
              </a:rPr>
              <a:t>Dysarthria</a:t>
            </a:r>
            <a:r>
              <a:rPr lang="ja-JP" altLang="en-US" b="1" spc="300" dirty="0">
                <a:solidFill>
                  <a:srgbClr val="FF0000"/>
                </a:solidFill>
              </a:rPr>
              <a:t>（運動障害性構音障害）</a:t>
            </a:r>
            <a:endParaRPr lang="en-US" altLang="ja-JP" b="1" spc="300" dirty="0">
              <a:solidFill>
                <a:srgbClr val="FF0000"/>
              </a:solidFill>
            </a:endParaRPr>
          </a:p>
          <a:p>
            <a:pPr marL="0" indent="0">
              <a:lnSpc>
                <a:spcPct val="150000"/>
              </a:lnSpc>
              <a:buNone/>
            </a:pPr>
            <a:r>
              <a:rPr lang="ja-JP" altLang="en-US" b="1" spc="300" dirty="0">
                <a:solidFill>
                  <a:schemeClr val="accent1"/>
                </a:solidFill>
              </a:rPr>
              <a:t>・機能性構音障害</a:t>
            </a:r>
            <a:endParaRPr lang="en-US" altLang="ja-JP" b="1" spc="300" dirty="0">
              <a:solidFill>
                <a:schemeClr val="accent1"/>
              </a:solidFill>
            </a:endParaRPr>
          </a:p>
          <a:p>
            <a:pPr marL="0" indent="0">
              <a:lnSpc>
                <a:spcPct val="150000"/>
              </a:lnSpc>
              <a:buNone/>
            </a:pPr>
            <a:r>
              <a:rPr lang="ja-JP" altLang="en-US" b="1" spc="300" dirty="0">
                <a:solidFill>
                  <a:schemeClr val="accent1"/>
                </a:solidFill>
              </a:rPr>
              <a:t>・器質性構音障害</a:t>
            </a:r>
          </a:p>
        </p:txBody>
      </p:sp>
      <p:sp>
        <p:nvSpPr>
          <p:cNvPr id="2" name="テキスト ボックス 1">
            <a:extLst>
              <a:ext uri="{FF2B5EF4-FFF2-40B4-BE49-F238E27FC236}">
                <a16:creationId xmlns:a16="http://schemas.microsoft.com/office/drawing/2014/main" id="{B26D634B-1E81-2394-ED2C-DE416C8BA5DB}"/>
              </a:ext>
            </a:extLst>
          </p:cNvPr>
          <p:cNvSpPr txBox="1"/>
          <p:nvPr/>
        </p:nvSpPr>
        <p:spPr>
          <a:xfrm>
            <a:off x="5383921" y="4826675"/>
            <a:ext cx="6055017" cy="2031325"/>
          </a:xfrm>
          <a:prstGeom prst="rect">
            <a:avLst/>
          </a:prstGeom>
          <a:noFill/>
        </p:spPr>
        <p:txBody>
          <a:bodyPr wrap="square" rtlCol="0">
            <a:spAutoFit/>
          </a:bodyPr>
          <a:lstStyle/>
          <a:p>
            <a:pPr marL="0" indent="0">
              <a:lnSpc>
                <a:spcPct val="150000"/>
              </a:lnSpc>
              <a:buNone/>
            </a:pPr>
            <a:r>
              <a:rPr lang="en-US" altLang="ja-JP" b="1" spc="300" dirty="0">
                <a:solidFill>
                  <a:srgbClr val="C00000"/>
                </a:solidFill>
                <a:latin typeface="+mn-ea"/>
              </a:rPr>
              <a:t>Dysarthria</a:t>
            </a:r>
            <a:r>
              <a:rPr lang="ja-JP" altLang="en-US" b="1" spc="300" dirty="0">
                <a:solidFill>
                  <a:srgbClr val="C00000"/>
                </a:solidFill>
                <a:latin typeface="+mn-ea"/>
              </a:rPr>
              <a:t>の定義</a:t>
            </a:r>
            <a:endParaRPr lang="en-US" altLang="ja-JP" b="1" spc="300" dirty="0">
              <a:solidFill>
                <a:srgbClr val="C00000"/>
              </a:solidFill>
              <a:latin typeface="+mn-ea"/>
            </a:endParaRPr>
          </a:p>
          <a:p>
            <a:pPr marL="0" indent="0">
              <a:lnSpc>
                <a:spcPct val="150000"/>
              </a:lnSpc>
              <a:buNone/>
            </a:pPr>
            <a:r>
              <a:rPr lang="en-US" altLang="ja-JP" b="1" spc="300" dirty="0">
                <a:solidFill>
                  <a:srgbClr val="C00000"/>
                </a:solidFill>
                <a:latin typeface="+mn-ea"/>
              </a:rPr>
              <a:t>『</a:t>
            </a:r>
            <a:r>
              <a:rPr lang="ja-JP" altLang="en-US" b="1" spc="300" dirty="0">
                <a:solidFill>
                  <a:srgbClr val="C00000"/>
                </a:solidFill>
                <a:latin typeface="+mn-ea"/>
              </a:rPr>
              <a:t>発声発語器官の筋制御不全を原因として発話の実行に関与する基本的運動過程のいずれかの過程が障害された一連の発話障害を総称したもの</a:t>
            </a:r>
            <a:r>
              <a:rPr lang="en-US" altLang="ja-JP" b="1" spc="300" dirty="0">
                <a:solidFill>
                  <a:srgbClr val="C00000"/>
                </a:solidFill>
                <a:latin typeface="+mn-ea"/>
              </a:rPr>
              <a:t>』</a:t>
            </a:r>
          </a:p>
          <a:p>
            <a:endParaRPr kumimoji="1" lang="ja-JP" altLang="en-US" dirty="0"/>
          </a:p>
        </p:txBody>
      </p:sp>
      <p:pic>
        <p:nvPicPr>
          <p:cNvPr id="4" name="図 3">
            <a:extLst>
              <a:ext uri="{FF2B5EF4-FFF2-40B4-BE49-F238E27FC236}">
                <a16:creationId xmlns:a16="http://schemas.microsoft.com/office/drawing/2014/main" id="{A8D24158-5ECC-6211-6BA3-181358D1DE9F}"/>
              </a:ext>
            </a:extLst>
          </p:cNvPr>
          <p:cNvPicPr>
            <a:picLocks noChangeAspect="1"/>
          </p:cNvPicPr>
          <p:nvPr/>
        </p:nvPicPr>
        <p:blipFill>
          <a:blip r:embed="rId3"/>
          <a:stretch>
            <a:fillRect/>
          </a:stretch>
        </p:blipFill>
        <p:spPr>
          <a:xfrm>
            <a:off x="8300914" y="2180846"/>
            <a:ext cx="3566628" cy="3037421"/>
          </a:xfrm>
          <a:prstGeom prst="rect">
            <a:avLst/>
          </a:prstGeom>
        </p:spPr>
      </p:pic>
      <p:sp>
        <p:nvSpPr>
          <p:cNvPr id="5" name="テキスト ボックス 4">
            <a:extLst>
              <a:ext uri="{FF2B5EF4-FFF2-40B4-BE49-F238E27FC236}">
                <a16:creationId xmlns:a16="http://schemas.microsoft.com/office/drawing/2014/main" id="{D4E5F041-1160-C7BA-A6A6-A02FE5009B54}"/>
              </a:ext>
            </a:extLst>
          </p:cNvPr>
          <p:cNvSpPr txBox="1"/>
          <p:nvPr/>
        </p:nvSpPr>
        <p:spPr>
          <a:xfrm>
            <a:off x="7982093" y="1924088"/>
            <a:ext cx="4627001" cy="538609"/>
          </a:xfrm>
          <a:prstGeom prst="rect">
            <a:avLst/>
          </a:prstGeom>
          <a:noFill/>
        </p:spPr>
        <p:txBody>
          <a:bodyPr wrap="square" rtlCol="0">
            <a:spAutoFit/>
          </a:bodyPr>
          <a:lstStyle/>
          <a:p>
            <a:r>
              <a:rPr lang="ja-JP" altLang="en-US" sz="1100"/>
              <a:t>引用</a:t>
            </a:r>
            <a:r>
              <a:rPr lang="en-US" altLang="ja-JP" sz="1100" dirty="0"/>
              <a:t>URL</a:t>
            </a:r>
            <a:r>
              <a:rPr lang="ja-JP" altLang="en-US" sz="1100" dirty="0"/>
              <a:t>：</a:t>
            </a:r>
            <a:r>
              <a:rPr kumimoji="1" lang="en-US" altLang="ja-JP" sz="1100" dirty="0"/>
              <a:t>https://www.qlife.jp/dictionary/item/i_150103000/</a:t>
            </a:r>
            <a:endParaRPr kumimoji="1" lang="ja-JP" altLang="en-US" sz="1100" dirty="0"/>
          </a:p>
          <a:p>
            <a:endParaRPr kumimoji="1" lang="ja-JP" altLang="en-US" dirty="0"/>
          </a:p>
        </p:txBody>
      </p:sp>
    </p:spTree>
    <p:extLst>
      <p:ext uri="{BB962C8B-B14F-4D97-AF65-F5344CB8AC3E}">
        <p14:creationId xmlns:p14="http://schemas.microsoft.com/office/powerpoint/2010/main" val="315567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299588" y="3759"/>
            <a:ext cx="12491588" cy="1243161"/>
            <a:chOff x="-299588" y="0"/>
            <a:chExt cx="12491588" cy="1243161"/>
          </a:xfrm>
        </p:grpSpPr>
        <p:sp>
          <p:nvSpPr>
            <p:cNvPr id="20" name="正方形/長方形 19">
              <a:extLst>
                <a:ext uri="{FF2B5EF4-FFF2-40B4-BE49-F238E27FC236}">
                  <a16:creationId xmlns:a16="http://schemas.microsoft.com/office/drawing/2014/main" id="{B06F1856-017C-4E6C-AE10-A142BB14EBDF}"/>
                </a:ext>
              </a:extLst>
            </p:cNvPr>
            <p:cNvSpPr/>
            <p:nvPr/>
          </p:nvSpPr>
          <p:spPr>
            <a:xfrm>
              <a:off x="-299588" y="88462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r>
                <a:rPr lang="en-US" altLang="ja-JP" sz="3200" b="1" kern="0" dirty="0">
                  <a:solidFill>
                    <a:schemeClr val="tx1"/>
                  </a:solidFill>
                </a:rPr>
                <a:t>Dysarthria</a:t>
              </a:r>
              <a:r>
                <a:rPr lang="ja-JP" altLang="en-US" sz="3200" b="1" kern="0" dirty="0">
                  <a:solidFill>
                    <a:schemeClr val="tx1"/>
                  </a:solidFill>
                </a:rPr>
                <a:t>タイプ分類</a:t>
              </a:r>
              <a:endParaRPr lang="ja-JP" altLang="en-US" sz="3600" b="1" kern="0" dirty="0">
                <a:solidFill>
                  <a:schemeClr val="tx1"/>
                </a:solidFill>
              </a:endParaRP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graphicFrame>
        <p:nvGraphicFramePr>
          <p:cNvPr id="3" name="表 2">
            <a:extLst>
              <a:ext uri="{FF2B5EF4-FFF2-40B4-BE49-F238E27FC236}">
                <a16:creationId xmlns:a16="http://schemas.microsoft.com/office/drawing/2014/main" id="{5FECA001-704F-FF3D-451C-6213DAB2D97B}"/>
              </a:ext>
            </a:extLst>
          </p:cNvPr>
          <p:cNvGraphicFramePr>
            <a:graphicFrameLocks noGrp="1"/>
          </p:cNvGraphicFramePr>
          <p:nvPr>
            <p:extLst>
              <p:ext uri="{D42A27DB-BD31-4B8C-83A1-F6EECF244321}">
                <p14:modId xmlns:p14="http://schemas.microsoft.com/office/powerpoint/2010/main" val="3958796112"/>
              </p:ext>
            </p:extLst>
          </p:nvPr>
        </p:nvGraphicFramePr>
        <p:xfrm>
          <a:off x="234501" y="1422403"/>
          <a:ext cx="11722998" cy="5351434"/>
        </p:xfrm>
        <a:graphic>
          <a:graphicData uri="http://schemas.openxmlformats.org/drawingml/2006/table">
            <a:tbl>
              <a:tblPr/>
              <a:tblGrid>
                <a:gridCol w="3907666">
                  <a:extLst>
                    <a:ext uri="{9D8B030D-6E8A-4147-A177-3AD203B41FA5}">
                      <a16:colId xmlns:a16="http://schemas.microsoft.com/office/drawing/2014/main" val="354401046"/>
                    </a:ext>
                  </a:extLst>
                </a:gridCol>
                <a:gridCol w="3907666">
                  <a:extLst>
                    <a:ext uri="{9D8B030D-6E8A-4147-A177-3AD203B41FA5}">
                      <a16:colId xmlns:a16="http://schemas.microsoft.com/office/drawing/2014/main" val="2137362177"/>
                    </a:ext>
                  </a:extLst>
                </a:gridCol>
                <a:gridCol w="3907666">
                  <a:extLst>
                    <a:ext uri="{9D8B030D-6E8A-4147-A177-3AD203B41FA5}">
                      <a16:colId xmlns:a16="http://schemas.microsoft.com/office/drawing/2014/main" val="2890407193"/>
                    </a:ext>
                  </a:extLst>
                </a:gridCol>
              </a:tblGrid>
              <a:tr h="371194">
                <a:tc>
                  <a:txBody>
                    <a:bodyPr/>
                    <a:lstStyle/>
                    <a:p>
                      <a:pPr fontAlgn="b"/>
                      <a:r>
                        <a:rPr lang="en-US" altLang="ja-JP" sz="1600" b="1" dirty="0">
                          <a:effectLst/>
                        </a:rPr>
                        <a:t>Dysarthria</a:t>
                      </a:r>
                      <a:r>
                        <a:rPr lang="ja-JP" altLang="en-US" sz="1600" b="1" dirty="0">
                          <a:effectLst/>
                        </a:rPr>
                        <a:t>のタイプ</a:t>
                      </a:r>
                    </a:p>
                  </a:txBody>
                  <a:tcPr marL="27540" marR="27540" marT="13770" marB="13770"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
                      <a:r>
                        <a:rPr lang="ja-JP" altLang="en-US" sz="1800" b="1" dirty="0">
                          <a:effectLst/>
                        </a:rPr>
                        <a:t>構音の特徴</a:t>
                      </a:r>
                    </a:p>
                  </a:txBody>
                  <a:tcPr marL="27540" marR="27540" marT="13770" marB="13770"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
                      <a:r>
                        <a:rPr lang="ja-JP" altLang="en-US" sz="2000" b="1" dirty="0">
                          <a:effectLst/>
                        </a:rPr>
                        <a:t>原因疾患</a:t>
                      </a:r>
                    </a:p>
                  </a:txBody>
                  <a:tcPr marL="27540" marR="27540" marT="13770" marB="13770"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348729301"/>
                  </a:ext>
                </a:extLst>
              </a:tr>
              <a:tr h="839476">
                <a:tc>
                  <a:txBody>
                    <a:bodyPr/>
                    <a:lstStyle/>
                    <a:p>
                      <a:pPr fontAlgn="base"/>
                      <a:r>
                        <a:rPr lang="ja-JP" altLang="en-US" sz="2000" b="1" dirty="0">
                          <a:effectLst/>
                        </a:rPr>
                        <a:t>弛緩性ディサースリア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音声が低く、鈍い／発声時の声帯の振動が不均一／鼻音の漏れ</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zh-TW" sz="1600" b="1" dirty="0">
                          <a:effectLst/>
                          <a:latin typeface="+mn-lt"/>
                          <a:ea typeface="+mn-ea"/>
                        </a:rPr>
                        <a:t>- </a:t>
                      </a:r>
                      <a:r>
                        <a:rPr lang="ja-JP" altLang="en-US" sz="1600" b="1" dirty="0">
                          <a:effectLst/>
                          <a:latin typeface="+mn-lt"/>
                          <a:ea typeface="+mn-ea"/>
                        </a:rPr>
                        <a:t>下位運動神経障害、筋障害、神経筋接合部障害</a:t>
                      </a:r>
                      <a:endParaRPr lang="zh-TW" altLang="en-US" sz="1600" b="1" dirty="0">
                        <a:effectLst/>
                        <a:latin typeface="+mn-lt"/>
                        <a:ea typeface="+mn-ea"/>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268557683"/>
                  </a:ext>
                </a:extLst>
              </a:tr>
              <a:tr h="738739">
                <a:tc>
                  <a:txBody>
                    <a:bodyPr/>
                    <a:lstStyle/>
                    <a:p>
                      <a:pPr fontAlgn="base"/>
                      <a:r>
                        <a:rPr lang="ja-JP" altLang="en-US" sz="2000" b="1" dirty="0">
                          <a:effectLst/>
                        </a:rPr>
                        <a:t>痙性ディサースリア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音声が硬く、高い／</a:t>
                      </a:r>
                      <a:r>
                        <a:rPr lang="en-US" altLang="ja-JP" sz="1600" b="1" dirty="0">
                          <a:effectLst/>
                          <a:latin typeface="+mn-ea"/>
                          <a:ea typeface="+mn-ea"/>
                        </a:rPr>
                        <a:t> </a:t>
                      </a:r>
                      <a:r>
                        <a:rPr lang="ja-JP" altLang="en-US" sz="1600" b="1" dirty="0">
                          <a:effectLst/>
                          <a:latin typeface="+mn-ea"/>
                          <a:ea typeface="+mn-ea"/>
                        </a:rPr>
                        <a:t>話す速度が遅い／音節のリズムが不均一</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t>
                      </a:r>
                      <a:r>
                        <a:rPr lang="ja-JP" altLang="en-US" sz="1600" b="1" dirty="0">
                          <a:effectLst/>
                          <a:latin typeface="+mn-lt"/>
                          <a:ea typeface="+mn-ea"/>
                        </a:rPr>
                        <a:t>上位運動神経障害（</a:t>
                      </a:r>
                      <a:r>
                        <a:rPr lang="en-US" altLang="ja-JP" sz="1600" b="1" dirty="0">
                          <a:effectLst/>
                          <a:latin typeface="+mn-lt"/>
                          <a:ea typeface="+mn-ea"/>
                        </a:rPr>
                        <a:t>UMN</a:t>
                      </a:r>
                      <a:r>
                        <a:rPr lang="ja-JP" altLang="en-US" sz="1600" b="1" dirty="0">
                          <a:effectLst/>
                          <a:latin typeface="+mn-lt"/>
                          <a:ea typeface="+mn-ea"/>
                        </a:rPr>
                        <a:t>）の障害</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3723557676"/>
                  </a:ext>
                </a:extLst>
              </a:tr>
              <a:tr h="749279">
                <a:tc>
                  <a:txBody>
                    <a:bodyPr/>
                    <a:lstStyle/>
                    <a:p>
                      <a:pPr fontAlgn="base"/>
                      <a:r>
                        <a:rPr lang="ja-JP" altLang="en-US" sz="2000" b="1" dirty="0">
                          <a:effectLst/>
                        </a:rPr>
                        <a:t>失調性ディサースリア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音節や単語間のリズムが不均一／音高、音量の変動が不規則</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t>
                      </a:r>
                      <a:r>
                        <a:rPr lang="ja-JP" altLang="en-US" sz="1600" b="1" dirty="0">
                          <a:effectLst/>
                          <a:latin typeface="+mn-lt"/>
                          <a:ea typeface="+mn-ea"/>
                        </a:rPr>
                        <a:t>小脳障害</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4211669698"/>
                  </a:ext>
                </a:extLst>
              </a:tr>
              <a:tr h="537266">
                <a:tc>
                  <a:txBody>
                    <a:bodyPr/>
                    <a:lstStyle/>
                    <a:p>
                      <a:pPr fontAlgn="base"/>
                      <a:r>
                        <a:rPr lang="ja-JP" altLang="en-US" sz="2000" b="1" dirty="0">
                          <a:effectLst/>
                        </a:rPr>
                        <a:t>運動低下性ディサースリア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話す速度が遅いまたは、早い、不明瞭／音量が小さい</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t>
                      </a:r>
                      <a:r>
                        <a:rPr lang="ja-JP" altLang="en-US" sz="1600" b="1">
                          <a:effectLst/>
                          <a:latin typeface="+mn-lt"/>
                          <a:ea typeface="+mn-ea"/>
                        </a:rPr>
                        <a:t>パーキンソン病</a:t>
                      </a:r>
                      <a:endParaRPr lang="ja-JP" altLang="en-US" sz="1600" b="1" dirty="0">
                        <a:effectLst/>
                        <a:latin typeface="+mn-lt"/>
                        <a:ea typeface="+mn-ea"/>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2189500332"/>
                  </a:ext>
                </a:extLst>
              </a:tr>
              <a:tr h="738739">
                <a:tc>
                  <a:txBody>
                    <a:bodyPr/>
                    <a:lstStyle/>
                    <a:p>
                      <a:pPr fontAlgn="base"/>
                      <a:r>
                        <a:rPr lang="ja-JP" altLang="en-US" sz="2000" b="1" dirty="0">
                          <a:effectLst/>
                        </a:rPr>
                        <a:t>運動過多性ディサースリア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早口であり、発語の爆発性がある／</a:t>
                      </a:r>
                      <a:r>
                        <a:rPr lang="en-US" altLang="ja-JP" sz="1600" b="1" dirty="0">
                          <a:effectLst/>
                          <a:latin typeface="+mn-ea"/>
                          <a:ea typeface="+mn-ea"/>
                        </a:rPr>
                        <a:t> </a:t>
                      </a:r>
                      <a:r>
                        <a:rPr lang="ja-JP" altLang="en-US" sz="1600" b="1" dirty="0">
                          <a:effectLst/>
                          <a:latin typeface="+mn-ea"/>
                          <a:ea typeface="+mn-ea"/>
                        </a:rPr>
                        <a:t>音声のトーンが均一でない</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t>
                      </a:r>
                      <a:r>
                        <a:rPr lang="ja-JP" altLang="en-US" sz="1600" b="1" dirty="0">
                          <a:effectLst/>
                          <a:latin typeface="+mn-lt"/>
                          <a:ea typeface="+mn-ea"/>
                        </a:rPr>
                        <a:t>基底核障害、特に線条体の障害</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3829545541"/>
                  </a:ext>
                </a:extLst>
              </a:tr>
              <a:tr h="638002">
                <a:tc>
                  <a:txBody>
                    <a:bodyPr/>
                    <a:lstStyle/>
                    <a:p>
                      <a:pPr fontAlgn="base"/>
                      <a:r>
                        <a:rPr lang="en-US" altLang="ja-JP" sz="2000" b="1" dirty="0">
                          <a:effectLst/>
                        </a:rPr>
                        <a:t>UUMN</a:t>
                      </a:r>
                      <a:r>
                        <a:rPr lang="ja-JP" altLang="en-US" sz="2000" b="1" dirty="0">
                          <a:effectLst/>
                        </a:rPr>
                        <a:t>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ea"/>
                          <a:ea typeface="+mn-ea"/>
                        </a:rPr>
                        <a:t>- </a:t>
                      </a:r>
                      <a:r>
                        <a:rPr lang="ja-JP" altLang="en-US" sz="1600" b="1" dirty="0">
                          <a:effectLst/>
                          <a:latin typeface="+mn-ea"/>
                          <a:ea typeface="+mn-ea"/>
                        </a:rPr>
                        <a:t>力強い発音や音量制御に問題／一部の音が不明瞭</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t>
                      </a:r>
                      <a:r>
                        <a:rPr lang="ja-JP" altLang="en-US" sz="1600" b="1" dirty="0">
                          <a:effectLst/>
                          <a:latin typeface="+mn-lt"/>
                          <a:ea typeface="+mn-ea"/>
                        </a:rPr>
                        <a:t>上位運動神経障害、特に皮質側索路の障害</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2543644768"/>
                  </a:ext>
                </a:extLst>
              </a:tr>
              <a:tr h="738739">
                <a:tc>
                  <a:txBody>
                    <a:bodyPr/>
                    <a:lstStyle/>
                    <a:p>
                      <a:pPr fontAlgn="base"/>
                      <a:r>
                        <a:rPr lang="ja-JP" altLang="en-US" sz="2000" b="1" dirty="0">
                          <a:effectLst/>
                        </a:rPr>
                        <a:t>混合性ディサースリア</a:t>
                      </a:r>
                      <a:endParaRPr lang="ja-JP" altLang="en-US" sz="2000" dirty="0">
                        <a:effectLst/>
                      </a:endParaRP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noFill/>
                  </a:tcPr>
                </a:tc>
                <a:tc>
                  <a:txBody>
                    <a:bodyPr/>
                    <a:lstStyle/>
                    <a:p>
                      <a:pPr fontAlgn="base"/>
                      <a:r>
                        <a:rPr lang="en-US" altLang="ja-JP" sz="1600" b="1">
                          <a:effectLst/>
                          <a:latin typeface="+mn-ea"/>
                          <a:ea typeface="+mn-ea"/>
                        </a:rPr>
                        <a:t>- </a:t>
                      </a:r>
                      <a:r>
                        <a:rPr lang="ja-JP" altLang="en-US" sz="1600" b="1">
                          <a:effectLst/>
                          <a:latin typeface="+mn-ea"/>
                          <a:ea typeface="+mn-ea"/>
                        </a:rPr>
                        <a:t>二つ以上のディサースリアの特徴が混在している</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noFill/>
                  </a:tcPr>
                </a:tc>
                <a:tc>
                  <a:txBody>
                    <a:bodyPr/>
                    <a:lstStyle/>
                    <a:p>
                      <a:pPr fontAlgn="base"/>
                      <a:r>
                        <a:rPr lang="en-US" altLang="ja-JP" sz="1600" b="1" dirty="0">
                          <a:effectLst/>
                          <a:latin typeface="+mn-lt"/>
                          <a:ea typeface="+mn-ea"/>
                        </a:rPr>
                        <a:t>- ALS</a:t>
                      </a:r>
                      <a:r>
                        <a:rPr lang="ja-JP" altLang="en-US" sz="1600" b="1" dirty="0">
                          <a:effectLst/>
                          <a:latin typeface="+mn-lt"/>
                          <a:ea typeface="+mn-ea"/>
                        </a:rPr>
                        <a:t>（筋萎縮性側索硬化症）など、複数の神経経路に影響を及ぼす疾患</a:t>
                      </a:r>
                    </a:p>
                  </a:txBody>
                  <a:tcPr marL="27540" marR="27540" marT="13770" marB="13770"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878393433"/>
                  </a:ext>
                </a:extLst>
              </a:tr>
            </a:tbl>
          </a:graphicData>
        </a:graphic>
      </p:graphicFrame>
    </p:spTree>
    <p:extLst>
      <p:ext uri="{BB962C8B-B14F-4D97-AF65-F5344CB8AC3E}">
        <p14:creationId xmlns:p14="http://schemas.microsoft.com/office/powerpoint/2010/main" val="5210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482703"/>
            <a:ext cx="12302401" cy="1252309"/>
            <a:chOff x="-110401" y="0"/>
            <a:chExt cx="12302401" cy="1252309"/>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893769"/>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r>
                <a:rPr lang="en-US" altLang="ja-JP" sz="3200" b="1" kern="0" dirty="0">
                  <a:solidFill>
                    <a:schemeClr val="tx1"/>
                  </a:solidFill>
                  <a:effectLst>
                    <a:outerShdw blurRad="50800" dist="38100" dir="2700000" algn="tl" rotWithShape="0">
                      <a:prstClr val="black">
                        <a:alpha val="40000"/>
                      </a:prstClr>
                    </a:outerShdw>
                  </a:effectLst>
                </a:rPr>
                <a:t>Dysarthria</a:t>
              </a:r>
              <a:r>
                <a:rPr lang="ja-JP" altLang="en-US" sz="3200" b="1" kern="0" dirty="0">
                  <a:solidFill>
                    <a:schemeClr val="tx1"/>
                  </a:solidFill>
                  <a:effectLst>
                    <a:outerShdw blurRad="50800" dist="38100" dir="2700000" algn="tl" rotWithShape="0">
                      <a:prstClr val="black">
                        <a:alpha val="40000"/>
                      </a:prstClr>
                    </a:outerShdw>
                  </a:effectLst>
                </a:rPr>
                <a:t>の評価</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5">
            <a:extLst>
              <a:ext uri="{FF2B5EF4-FFF2-40B4-BE49-F238E27FC236}">
                <a16:creationId xmlns:a16="http://schemas.microsoft.com/office/drawing/2014/main" id="{1C22E251-27DC-8A61-78E4-6D279C35A928}"/>
              </a:ext>
            </a:extLst>
          </p:cNvPr>
          <p:cNvSpPr>
            <a:spLocks noGrp="1"/>
          </p:cNvSpPr>
          <p:nvPr>
            <p:ph idx="1"/>
          </p:nvPr>
        </p:nvSpPr>
        <p:spPr>
          <a:xfrm>
            <a:off x="590000" y="1590110"/>
            <a:ext cx="11243399" cy="5604669"/>
          </a:xfrm>
        </p:spPr>
        <p:txBody>
          <a:bodyPr>
            <a:normAutofit fontScale="92500"/>
          </a:bodyPr>
          <a:lstStyle/>
          <a:p>
            <a:pPr marL="0" indent="0">
              <a:lnSpc>
                <a:spcPct val="150000"/>
              </a:lnSpc>
              <a:buNone/>
            </a:pPr>
            <a:r>
              <a:rPr lang="en-US" altLang="ja-JP" b="1" spc="300" dirty="0">
                <a:latin typeface="+mn-ea"/>
              </a:rPr>
              <a:t>[</a:t>
            </a:r>
            <a:r>
              <a:rPr lang="ja-JP" altLang="en-US" b="1" spc="300" dirty="0">
                <a:latin typeface="+mn-ea"/>
              </a:rPr>
              <a:t>スクリーニング</a:t>
            </a:r>
            <a:r>
              <a:rPr lang="en-US" altLang="ja-JP" b="1" spc="300" dirty="0">
                <a:latin typeface="+mn-ea"/>
              </a:rPr>
              <a:t>]</a:t>
            </a:r>
          </a:p>
          <a:p>
            <a:pPr marL="0" indent="0">
              <a:lnSpc>
                <a:spcPct val="150000"/>
              </a:lnSpc>
              <a:buNone/>
            </a:pPr>
            <a:r>
              <a:rPr lang="ja-JP" altLang="en-US" b="1" spc="300" dirty="0">
                <a:latin typeface="+mn-ea"/>
              </a:rPr>
              <a:t>発話明瞭度、</a:t>
            </a:r>
            <a:r>
              <a:rPr lang="en-US" altLang="ja-JP" b="1" spc="300" dirty="0">
                <a:latin typeface="+mn-ea"/>
              </a:rPr>
              <a:t>oral-</a:t>
            </a:r>
            <a:r>
              <a:rPr lang="en-US" altLang="ja-JP" b="1" spc="300" dirty="0" err="1">
                <a:latin typeface="+mn-ea"/>
              </a:rPr>
              <a:t>diadochokinesis</a:t>
            </a:r>
            <a:r>
              <a:rPr lang="ja-JP" altLang="en-US" b="1" spc="300" dirty="0">
                <a:latin typeface="+mn-ea"/>
              </a:rPr>
              <a:t>、最長発声時間（</a:t>
            </a:r>
            <a:r>
              <a:rPr lang="en-US" altLang="ja-JP" b="1" spc="300" dirty="0">
                <a:latin typeface="+mn-ea"/>
              </a:rPr>
              <a:t>MPT</a:t>
            </a:r>
            <a:r>
              <a:rPr lang="ja-JP" altLang="en-US" b="1" spc="300" dirty="0">
                <a:latin typeface="+mn-ea"/>
              </a:rPr>
              <a:t>）</a:t>
            </a:r>
            <a:endParaRPr lang="en-US" altLang="ja-JP" b="1" spc="300" dirty="0">
              <a:latin typeface="+mn-ea"/>
            </a:endParaRPr>
          </a:p>
          <a:p>
            <a:pPr marL="0" indent="0">
              <a:lnSpc>
                <a:spcPct val="150000"/>
              </a:lnSpc>
              <a:buNone/>
            </a:pPr>
            <a:endParaRPr lang="en-US" altLang="ja-JP" b="1" spc="300" dirty="0">
              <a:latin typeface="+mn-ea"/>
            </a:endParaRPr>
          </a:p>
          <a:p>
            <a:pPr marL="0" indent="0">
              <a:lnSpc>
                <a:spcPct val="150000"/>
              </a:lnSpc>
              <a:buNone/>
            </a:pPr>
            <a:r>
              <a:rPr lang="en-US" altLang="ja-JP" b="1" spc="300" dirty="0">
                <a:latin typeface="+mn-ea"/>
              </a:rPr>
              <a:t>[</a:t>
            </a:r>
            <a:r>
              <a:rPr lang="ja-JP" altLang="en-US" b="1" spc="300" dirty="0">
                <a:latin typeface="+mn-ea"/>
              </a:rPr>
              <a:t>総合的検査法</a:t>
            </a:r>
            <a:r>
              <a:rPr lang="en-US" altLang="ja-JP" b="1" spc="300" dirty="0">
                <a:latin typeface="+mn-ea"/>
              </a:rPr>
              <a:t>]</a:t>
            </a:r>
          </a:p>
          <a:p>
            <a:pPr marL="0" indent="0">
              <a:lnSpc>
                <a:spcPct val="150000"/>
              </a:lnSpc>
              <a:buNone/>
            </a:pPr>
            <a:r>
              <a:rPr lang="en-US" altLang="ja-JP" b="1" spc="300" dirty="0">
                <a:solidFill>
                  <a:srgbClr val="FF0000"/>
                </a:solidFill>
                <a:latin typeface="+mn-ea"/>
              </a:rPr>
              <a:t>Assessment of Motor Speech for Dysarthria (AMSD)</a:t>
            </a:r>
          </a:p>
          <a:p>
            <a:pPr marL="0" indent="0">
              <a:lnSpc>
                <a:spcPct val="150000"/>
              </a:lnSpc>
              <a:buNone/>
            </a:pPr>
            <a:r>
              <a:rPr lang="en-US" altLang="ja-JP" b="1" spc="300" dirty="0" err="1">
                <a:latin typeface="+mn-ea"/>
              </a:rPr>
              <a:t>Frenchay</a:t>
            </a:r>
            <a:r>
              <a:rPr lang="en-US" altLang="ja-JP" b="1" spc="300" dirty="0">
                <a:latin typeface="+mn-ea"/>
              </a:rPr>
              <a:t> Dysarthria Assessment (FDA)</a:t>
            </a:r>
          </a:p>
          <a:p>
            <a:pPr marL="0" indent="0">
              <a:lnSpc>
                <a:spcPct val="150000"/>
              </a:lnSpc>
              <a:buNone/>
            </a:pPr>
            <a:r>
              <a:rPr lang="en-US" altLang="ja-JP" b="1" spc="300" dirty="0">
                <a:latin typeface="+mn-ea"/>
              </a:rPr>
              <a:t>SLTA-ST</a:t>
            </a:r>
          </a:p>
          <a:p>
            <a:pPr marL="0" indent="0">
              <a:lnSpc>
                <a:spcPct val="150000"/>
              </a:lnSpc>
              <a:buNone/>
            </a:pPr>
            <a:endParaRPr lang="en-US" altLang="ja-JP" b="1" spc="300" dirty="0"/>
          </a:p>
          <a:p>
            <a:pPr marL="0" indent="0">
              <a:buNone/>
            </a:pPr>
            <a:endParaRPr lang="en-US" altLang="ja-JP" b="1" spc="300" dirty="0"/>
          </a:p>
        </p:txBody>
      </p:sp>
      <p:sp>
        <p:nvSpPr>
          <p:cNvPr id="3" name="四角形: 角を丸くする 2">
            <a:extLst>
              <a:ext uri="{FF2B5EF4-FFF2-40B4-BE49-F238E27FC236}">
                <a16:creationId xmlns:a16="http://schemas.microsoft.com/office/drawing/2014/main" id="{71CB489D-BA0A-E316-B87F-78F3B0796134}"/>
              </a:ext>
            </a:extLst>
          </p:cNvPr>
          <p:cNvSpPr/>
          <p:nvPr/>
        </p:nvSpPr>
        <p:spPr>
          <a:xfrm>
            <a:off x="193834" y="1612041"/>
            <a:ext cx="11583530" cy="1471960"/>
          </a:xfrm>
          <a:prstGeom prst="roundRect">
            <a:avLst/>
          </a:prstGeom>
          <a:solidFill>
            <a:schemeClr val="accent1">
              <a:alpha val="2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8730D5F0-14A3-1E55-F986-70B1600FC2F3}"/>
              </a:ext>
            </a:extLst>
          </p:cNvPr>
          <p:cNvSpPr/>
          <p:nvPr/>
        </p:nvSpPr>
        <p:spPr>
          <a:xfrm>
            <a:off x="193834" y="3639507"/>
            <a:ext cx="11583530" cy="2966964"/>
          </a:xfrm>
          <a:prstGeom prst="roundRect">
            <a:avLst/>
          </a:prstGeom>
          <a:solidFill>
            <a:schemeClr val="accent2">
              <a:alpha val="2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43959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109725"/>
            <a:ext cx="12302401" cy="1252309"/>
            <a:chOff x="-110401" y="0"/>
            <a:chExt cx="12302401" cy="1252309"/>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893769"/>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5">
            <a:extLst>
              <a:ext uri="{FF2B5EF4-FFF2-40B4-BE49-F238E27FC236}">
                <a16:creationId xmlns:a16="http://schemas.microsoft.com/office/drawing/2014/main" id="{1C22E251-27DC-8A61-78E4-6D279C35A928}"/>
              </a:ext>
            </a:extLst>
          </p:cNvPr>
          <p:cNvSpPr>
            <a:spLocks noGrp="1"/>
          </p:cNvSpPr>
          <p:nvPr>
            <p:ph idx="1"/>
          </p:nvPr>
        </p:nvSpPr>
        <p:spPr>
          <a:xfrm>
            <a:off x="195539" y="805409"/>
            <a:ext cx="11243399" cy="6052591"/>
          </a:xfrm>
        </p:spPr>
        <p:txBody>
          <a:bodyPr/>
          <a:lstStyle/>
          <a:p>
            <a:pPr marL="0" indent="0">
              <a:lnSpc>
                <a:spcPct val="150000"/>
              </a:lnSpc>
              <a:buNone/>
            </a:pPr>
            <a:r>
              <a:rPr lang="en-US" altLang="ja-JP" b="1" spc="300" dirty="0"/>
              <a:t>Q, </a:t>
            </a:r>
            <a:r>
              <a:rPr lang="ja-JP" altLang="en-US" b="1" spc="300" dirty="0"/>
              <a:t>「患者さんの構音が不明瞭で会話が成立しません。なにか工夫できることはありますか？」</a:t>
            </a:r>
            <a:endParaRPr lang="en-US" altLang="ja-JP" b="1" spc="300" dirty="0"/>
          </a:p>
          <a:p>
            <a:pPr marL="0" indent="0">
              <a:lnSpc>
                <a:spcPct val="150000"/>
              </a:lnSpc>
              <a:buNone/>
            </a:pPr>
            <a:endParaRPr lang="en-US" altLang="ja-JP" b="1" spc="300" dirty="0"/>
          </a:p>
          <a:p>
            <a:pPr marL="0" indent="0">
              <a:lnSpc>
                <a:spcPct val="150000"/>
              </a:lnSpc>
              <a:buNone/>
            </a:pPr>
            <a:r>
              <a:rPr lang="en-US" altLang="ja-JP" b="1" spc="300" dirty="0"/>
              <a:t>A,</a:t>
            </a:r>
            <a:r>
              <a:rPr lang="ja-JP" altLang="en-US" b="1" spc="300" dirty="0"/>
              <a:t> ・筆談やノートの利用</a:t>
            </a:r>
            <a:endParaRPr lang="en-US" altLang="ja-JP" b="1" spc="300" dirty="0"/>
          </a:p>
          <a:p>
            <a:pPr marL="0" indent="0">
              <a:lnSpc>
                <a:spcPct val="150000"/>
              </a:lnSpc>
              <a:buNone/>
            </a:pPr>
            <a:r>
              <a:rPr lang="ja-JP" altLang="en-US" b="1" spc="300" dirty="0"/>
              <a:t>　 ・ジェスチャーや身振りを付ける</a:t>
            </a:r>
            <a:endParaRPr lang="en-US" altLang="ja-JP" b="1" spc="300" dirty="0"/>
          </a:p>
          <a:p>
            <a:pPr marL="0" indent="0">
              <a:lnSpc>
                <a:spcPct val="150000"/>
              </a:lnSpc>
              <a:buNone/>
            </a:pPr>
            <a:r>
              <a:rPr lang="ja-JP" altLang="en-US" b="1" spc="300" dirty="0"/>
              <a:t>　 ・スマホの利用（アプリ、写真、図）</a:t>
            </a:r>
            <a:endParaRPr lang="en-US" altLang="ja-JP" b="1" spc="300" dirty="0"/>
          </a:p>
          <a:p>
            <a:pPr marL="0" indent="0">
              <a:lnSpc>
                <a:spcPct val="150000"/>
              </a:lnSpc>
              <a:buNone/>
            </a:pPr>
            <a:r>
              <a:rPr lang="ja-JP" altLang="en-US" b="1" spc="300" dirty="0"/>
              <a:t>　 ・話す速度、文の長さを調節（クローズドクエスチョン）</a:t>
            </a:r>
            <a:endParaRPr lang="en-US" altLang="ja-JP" b="1" spc="300" dirty="0"/>
          </a:p>
          <a:p>
            <a:pPr marL="0" indent="0">
              <a:lnSpc>
                <a:spcPct val="150000"/>
              </a:lnSpc>
              <a:buNone/>
            </a:pPr>
            <a:endParaRPr lang="en-US" altLang="ja-JP" b="1" spc="300" dirty="0"/>
          </a:p>
          <a:p>
            <a:pPr marL="0" indent="0">
              <a:buNone/>
            </a:pPr>
            <a:endParaRPr lang="en-US" altLang="ja-JP" b="1" spc="300" dirty="0"/>
          </a:p>
        </p:txBody>
      </p:sp>
      <p:pic>
        <p:nvPicPr>
          <p:cNvPr id="2" name="図 1">
            <a:extLst>
              <a:ext uri="{FF2B5EF4-FFF2-40B4-BE49-F238E27FC236}">
                <a16:creationId xmlns:a16="http://schemas.microsoft.com/office/drawing/2014/main" id="{5856D69D-12B6-E6ED-BD75-3D6864CE97D5}"/>
              </a:ext>
            </a:extLst>
          </p:cNvPr>
          <p:cNvPicPr>
            <a:picLocks noChangeAspect="1"/>
          </p:cNvPicPr>
          <p:nvPr/>
        </p:nvPicPr>
        <p:blipFill>
          <a:blip r:embed="rId3"/>
          <a:stretch>
            <a:fillRect/>
          </a:stretch>
        </p:blipFill>
        <p:spPr>
          <a:xfrm>
            <a:off x="5038746" y="2477806"/>
            <a:ext cx="1127849" cy="1305042"/>
          </a:xfrm>
          <a:prstGeom prst="rect">
            <a:avLst/>
          </a:prstGeom>
        </p:spPr>
      </p:pic>
      <p:pic>
        <p:nvPicPr>
          <p:cNvPr id="7" name="図 6">
            <a:extLst>
              <a:ext uri="{FF2B5EF4-FFF2-40B4-BE49-F238E27FC236}">
                <a16:creationId xmlns:a16="http://schemas.microsoft.com/office/drawing/2014/main" id="{2765FDC1-0841-15B2-74BD-2FE243616E66}"/>
              </a:ext>
            </a:extLst>
          </p:cNvPr>
          <p:cNvPicPr>
            <a:picLocks noChangeAspect="1"/>
          </p:cNvPicPr>
          <p:nvPr/>
        </p:nvPicPr>
        <p:blipFill>
          <a:blip r:embed="rId4"/>
          <a:stretch>
            <a:fillRect/>
          </a:stretch>
        </p:blipFill>
        <p:spPr>
          <a:xfrm>
            <a:off x="6828289" y="3089884"/>
            <a:ext cx="1369862" cy="1369862"/>
          </a:xfrm>
          <a:prstGeom prst="rect">
            <a:avLst/>
          </a:prstGeom>
        </p:spPr>
      </p:pic>
      <p:pic>
        <p:nvPicPr>
          <p:cNvPr id="8" name="図 7">
            <a:extLst>
              <a:ext uri="{FF2B5EF4-FFF2-40B4-BE49-F238E27FC236}">
                <a16:creationId xmlns:a16="http://schemas.microsoft.com/office/drawing/2014/main" id="{87A563EF-D17A-C3B3-E37A-E413D4662351}"/>
              </a:ext>
            </a:extLst>
          </p:cNvPr>
          <p:cNvPicPr>
            <a:picLocks noChangeAspect="1"/>
          </p:cNvPicPr>
          <p:nvPr/>
        </p:nvPicPr>
        <p:blipFill>
          <a:blip r:embed="rId5"/>
          <a:stretch>
            <a:fillRect/>
          </a:stretch>
        </p:blipFill>
        <p:spPr>
          <a:xfrm>
            <a:off x="8194688" y="3892026"/>
            <a:ext cx="1273017" cy="1381837"/>
          </a:xfrm>
          <a:prstGeom prst="rect">
            <a:avLst/>
          </a:prstGeom>
        </p:spPr>
      </p:pic>
      <p:pic>
        <p:nvPicPr>
          <p:cNvPr id="12" name="図 11">
            <a:extLst>
              <a:ext uri="{FF2B5EF4-FFF2-40B4-BE49-F238E27FC236}">
                <a16:creationId xmlns:a16="http://schemas.microsoft.com/office/drawing/2014/main" id="{9AF253DB-A565-FFBD-A749-316518F47CB2}"/>
              </a:ext>
            </a:extLst>
          </p:cNvPr>
          <p:cNvPicPr>
            <a:picLocks noChangeAspect="1"/>
          </p:cNvPicPr>
          <p:nvPr/>
        </p:nvPicPr>
        <p:blipFill>
          <a:blip r:embed="rId6"/>
          <a:stretch>
            <a:fillRect/>
          </a:stretch>
        </p:blipFill>
        <p:spPr>
          <a:xfrm>
            <a:off x="10834103" y="4582945"/>
            <a:ext cx="1431187" cy="1885950"/>
          </a:xfrm>
          <a:prstGeom prst="rect">
            <a:avLst/>
          </a:prstGeom>
        </p:spPr>
      </p:pic>
    </p:spTree>
    <p:extLst>
      <p:ext uri="{BB962C8B-B14F-4D97-AF65-F5344CB8AC3E}">
        <p14:creationId xmlns:p14="http://schemas.microsoft.com/office/powerpoint/2010/main" val="177717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109725"/>
            <a:ext cx="12302401" cy="1252309"/>
            <a:chOff x="-110401" y="0"/>
            <a:chExt cx="12302401" cy="1252309"/>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893769"/>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5">
            <a:extLst>
              <a:ext uri="{FF2B5EF4-FFF2-40B4-BE49-F238E27FC236}">
                <a16:creationId xmlns:a16="http://schemas.microsoft.com/office/drawing/2014/main" id="{1C22E251-27DC-8A61-78E4-6D279C35A928}"/>
              </a:ext>
            </a:extLst>
          </p:cNvPr>
          <p:cNvSpPr>
            <a:spLocks noGrp="1"/>
          </p:cNvSpPr>
          <p:nvPr>
            <p:ph idx="1"/>
          </p:nvPr>
        </p:nvSpPr>
        <p:spPr>
          <a:xfrm>
            <a:off x="195539" y="805409"/>
            <a:ext cx="11243399" cy="6052591"/>
          </a:xfrm>
        </p:spPr>
        <p:txBody>
          <a:bodyPr/>
          <a:lstStyle/>
          <a:p>
            <a:pPr marL="0" indent="0">
              <a:lnSpc>
                <a:spcPct val="150000"/>
              </a:lnSpc>
              <a:buNone/>
            </a:pPr>
            <a:endParaRPr lang="en-US" altLang="ja-JP" b="1" spc="300" dirty="0"/>
          </a:p>
          <a:p>
            <a:pPr marL="0" indent="0">
              <a:buNone/>
            </a:pPr>
            <a:endParaRPr lang="en-US" altLang="ja-JP" b="1" spc="300" dirty="0"/>
          </a:p>
        </p:txBody>
      </p:sp>
      <p:sp>
        <p:nvSpPr>
          <p:cNvPr id="3" name="テキスト ボックス 2">
            <a:extLst>
              <a:ext uri="{FF2B5EF4-FFF2-40B4-BE49-F238E27FC236}">
                <a16:creationId xmlns:a16="http://schemas.microsoft.com/office/drawing/2014/main" id="{6739EF46-9AD2-67A5-81A8-612BA21FEADB}"/>
              </a:ext>
            </a:extLst>
          </p:cNvPr>
          <p:cNvSpPr txBox="1"/>
          <p:nvPr/>
        </p:nvSpPr>
        <p:spPr>
          <a:xfrm>
            <a:off x="711998" y="841620"/>
            <a:ext cx="11223660" cy="1692771"/>
          </a:xfrm>
          <a:prstGeom prst="rect">
            <a:avLst/>
          </a:prstGeom>
          <a:noFill/>
        </p:spPr>
        <p:txBody>
          <a:bodyPr wrap="square" rtlCol="0">
            <a:spAutoFit/>
          </a:bodyPr>
          <a:lstStyle/>
          <a:p>
            <a:pPr algn="ctr"/>
            <a:r>
              <a:rPr kumimoji="1" lang="ja-JP" altLang="en-US" sz="3200" b="1" dirty="0">
                <a:effectLst>
                  <a:outerShdw blurRad="50800" dist="38100" dir="2700000" sx="101000" sy="101000" algn="tl" rotWithShape="0">
                    <a:prstClr val="black">
                      <a:alpha val="40000"/>
                    </a:prstClr>
                  </a:outerShdw>
                </a:effectLst>
                <a:latin typeface="+mn-ea"/>
              </a:rPr>
              <a:t>構音障害の自主トレーニング</a:t>
            </a:r>
            <a:endParaRPr kumimoji="1" lang="en-US" altLang="ja-JP" sz="3200" b="1" dirty="0">
              <a:effectLst>
                <a:outerShdw blurRad="50800" dist="38100" dir="2700000" sx="101000" sy="101000" algn="tl" rotWithShape="0">
                  <a:prstClr val="black">
                    <a:alpha val="40000"/>
                  </a:prstClr>
                </a:outerShdw>
              </a:effectLst>
              <a:latin typeface="+mn-ea"/>
            </a:endParaRPr>
          </a:p>
          <a:p>
            <a:endParaRPr lang="en-US" altLang="ja-JP" sz="2400" b="1" dirty="0"/>
          </a:p>
          <a:p>
            <a:endParaRPr kumimoji="1" lang="en-US" altLang="ja-JP" sz="2400" b="1" dirty="0"/>
          </a:p>
          <a:p>
            <a:endParaRPr kumimoji="1" lang="ja-JP" altLang="en-US" sz="2400" b="1" dirty="0"/>
          </a:p>
        </p:txBody>
      </p:sp>
      <p:pic>
        <p:nvPicPr>
          <p:cNvPr id="4" name="オンライン メディア 3" title="【克服】脳卒中後に話せない。構音障害「究極自主トレ」/言語聴覚士が徹底解説">
            <a:hlinkClick r:id="" action="ppaction://media"/>
            <a:extLst>
              <a:ext uri="{FF2B5EF4-FFF2-40B4-BE49-F238E27FC236}">
                <a16:creationId xmlns:a16="http://schemas.microsoft.com/office/drawing/2014/main" id="{DCA64125-84AC-E016-D73E-96AE1ECF874F}"/>
              </a:ext>
            </a:extLst>
          </p:cNvPr>
          <p:cNvPicPr>
            <a:picLocks noRot="1" noChangeAspect="1"/>
          </p:cNvPicPr>
          <p:nvPr>
            <a:videoFile r:link="rId1"/>
          </p:nvPr>
        </p:nvPicPr>
        <p:blipFill>
          <a:blip r:embed="rId5"/>
          <a:stretch>
            <a:fillRect/>
          </a:stretch>
        </p:blipFill>
        <p:spPr>
          <a:xfrm>
            <a:off x="223287" y="1760030"/>
            <a:ext cx="5872713" cy="3318083"/>
          </a:xfrm>
          <a:prstGeom prst="rect">
            <a:avLst/>
          </a:prstGeom>
        </p:spPr>
      </p:pic>
      <p:pic>
        <p:nvPicPr>
          <p:cNvPr id="9" name="図 8">
            <a:extLst>
              <a:ext uri="{FF2B5EF4-FFF2-40B4-BE49-F238E27FC236}">
                <a16:creationId xmlns:a16="http://schemas.microsoft.com/office/drawing/2014/main" id="{473E6500-4C75-097E-729C-91D221F11A6F}"/>
              </a:ext>
            </a:extLst>
          </p:cNvPr>
          <p:cNvPicPr>
            <a:picLocks noChangeAspect="1"/>
          </p:cNvPicPr>
          <p:nvPr/>
        </p:nvPicPr>
        <p:blipFill>
          <a:blip r:embed="rId6"/>
          <a:stretch>
            <a:fillRect/>
          </a:stretch>
        </p:blipFill>
        <p:spPr>
          <a:xfrm>
            <a:off x="4328393" y="5132113"/>
            <a:ext cx="1694254" cy="1694254"/>
          </a:xfrm>
          <a:prstGeom prst="rect">
            <a:avLst/>
          </a:prstGeom>
        </p:spPr>
      </p:pic>
      <p:pic>
        <p:nvPicPr>
          <p:cNvPr id="10" name="オンライン メディア 9" title="【構音練習】脳卒中後の構音/嚥下障害に対する言語聴覚士アドバイス">
            <a:hlinkClick r:id="" action="ppaction://media"/>
            <a:extLst>
              <a:ext uri="{FF2B5EF4-FFF2-40B4-BE49-F238E27FC236}">
                <a16:creationId xmlns:a16="http://schemas.microsoft.com/office/drawing/2014/main" id="{85E47B82-296A-B5CF-C0A8-B4CBB2AE53D6}"/>
              </a:ext>
            </a:extLst>
          </p:cNvPr>
          <p:cNvPicPr>
            <a:picLocks noRot="1" noChangeAspect="1"/>
          </p:cNvPicPr>
          <p:nvPr>
            <a:videoFile r:link="rId2"/>
          </p:nvPr>
        </p:nvPicPr>
        <p:blipFill>
          <a:blip r:embed="rId7"/>
          <a:stretch>
            <a:fillRect/>
          </a:stretch>
        </p:blipFill>
        <p:spPr>
          <a:xfrm>
            <a:off x="6323828" y="1767350"/>
            <a:ext cx="5821029" cy="3288882"/>
          </a:xfrm>
          <a:prstGeom prst="rect">
            <a:avLst/>
          </a:prstGeom>
        </p:spPr>
      </p:pic>
      <p:pic>
        <p:nvPicPr>
          <p:cNvPr id="13" name="図 12">
            <a:extLst>
              <a:ext uri="{FF2B5EF4-FFF2-40B4-BE49-F238E27FC236}">
                <a16:creationId xmlns:a16="http://schemas.microsoft.com/office/drawing/2014/main" id="{09970838-50FD-EF0D-0D02-6B29A820597B}"/>
              </a:ext>
            </a:extLst>
          </p:cNvPr>
          <p:cNvPicPr>
            <a:picLocks noChangeAspect="1"/>
          </p:cNvPicPr>
          <p:nvPr/>
        </p:nvPicPr>
        <p:blipFill>
          <a:blip r:embed="rId8"/>
          <a:stretch>
            <a:fillRect/>
          </a:stretch>
        </p:blipFill>
        <p:spPr>
          <a:xfrm>
            <a:off x="10364547" y="5141159"/>
            <a:ext cx="1694254" cy="1694254"/>
          </a:xfrm>
          <a:prstGeom prst="rect">
            <a:avLst/>
          </a:prstGeom>
        </p:spPr>
      </p:pic>
    </p:spTree>
    <p:extLst>
      <p:ext uri="{BB962C8B-B14F-4D97-AF65-F5344CB8AC3E}">
        <p14:creationId xmlns:p14="http://schemas.microsoft.com/office/powerpoint/2010/main" val="39797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F080034-4768-1044-A22F-85837BD84B39}"/>
              </a:ext>
            </a:extLst>
          </p:cNvPr>
          <p:cNvPicPr>
            <a:picLocks noChangeAspect="1"/>
          </p:cNvPicPr>
          <p:nvPr/>
        </p:nvPicPr>
        <p:blipFill>
          <a:blip r:embed="rId3"/>
          <a:stretch>
            <a:fillRect/>
          </a:stretch>
        </p:blipFill>
        <p:spPr>
          <a:xfrm>
            <a:off x="7062952" y="3193639"/>
            <a:ext cx="5129048" cy="3624527"/>
          </a:xfrm>
          <a:prstGeom prst="rect">
            <a:avLst/>
          </a:prstGeom>
        </p:spPr>
      </p:pic>
      <p:grpSp>
        <p:nvGrpSpPr>
          <p:cNvPr id="19" name="グループ化 18">
            <a:extLst>
              <a:ext uri="{FF2B5EF4-FFF2-40B4-BE49-F238E27FC236}">
                <a16:creationId xmlns:a16="http://schemas.microsoft.com/office/drawing/2014/main" id="{66869DDE-8C69-4AE3-A585-403835755D66}"/>
              </a:ext>
            </a:extLst>
          </p:cNvPr>
          <p:cNvGrpSpPr/>
          <p:nvPr/>
        </p:nvGrpSpPr>
        <p:grpSpPr>
          <a:xfrm>
            <a:off x="-524786" y="538362"/>
            <a:ext cx="12661127" cy="3249178"/>
            <a:chOff x="-469127" y="0"/>
            <a:chExt cx="12661127" cy="3249178"/>
          </a:xfrm>
        </p:grpSpPr>
        <p:sp>
          <p:nvSpPr>
            <p:cNvPr id="20" name="正方形/長方形 19">
              <a:extLst>
                <a:ext uri="{FF2B5EF4-FFF2-40B4-BE49-F238E27FC236}">
                  <a16:creationId xmlns:a16="http://schemas.microsoft.com/office/drawing/2014/main" id="{B06F1856-017C-4E6C-AE10-A142BB14EBDF}"/>
                </a:ext>
              </a:extLst>
            </p:cNvPr>
            <p:cNvSpPr/>
            <p:nvPr/>
          </p:nvSpPr>
          <p:spPr>
            <a:xfrm>
              <a:off x="-469127" y="2890638"/>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r>
                <a:rPr lang="ja-JP" altLang="en-US" sz="6000" b="1" kern="0" dirty="0">
                  <a:solidFill>
                    <a:schemeClr val="tx1"/>
                  </a:solidFill>
                  <a:effectLst>
                    <a:outerShdw blurRad="50800" dist="38100" dir="2700000" algn="tl" rotWithShape="0">
                      <a:prstClr val="black">
                        <a:alpha val="40000"/>
                      </a:prstClr>
                    </a:outerShdw>
                  </a:effectLst>
                </a:rPr>
                <a:t>摂食嚥下障害</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392607"/>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Tree>
    <p:extLst>
      <p:ext uri="{BB962C8B-B14F-4D97-AF65-F5344CB8AC3E}">
        <p14:creationId xmlns:p14="http://schemas.microsoft.com/office/powerpoint/2010/main" val="128515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CA5EE9F-AA94-2A62-D1D9-79BF9498E73F}"/>
              </a:ext>
            </a:extLst>
          </p:cNvPr>
          <p:cNvPicPr>
            <a:picLocks noChangeAspect="1"/>
          </p:cNvPicPr>
          <p:nvPr/>
        </p:nvPicPr>
        <p:blipFill>
          <a:blip r:embed="rId3"/>
          <a:stretch>
            <a:fillRect/>
          </a:stretch>
        </p:blipFill>
        <p:spPr>
          <a:xfrm>
            <a:off x="5301500" y="1065060"/>
            <a:ext cx="4534213" cy="5792940"/>
          </a:xfrm>
          <a:prstGeom prst="rect">
            <a:avLst/>
          </a:prstGeom>
        </p:spPr>
      </p:pic>
      <p:pic>
        <p:nvPicPr>
          <p:cNvPr id="5" name="図 4">
            <a:extLst>
              <a:ext uri="{FF2B5EF4-FFF2-40B4-BE49-F238E27FC236}">
                <a16:creationId xmlns:a16="http://schemas.microsoft.com/office/drawing/2014/main" id="{BF6D5987-699A-E6CF-9840-85E4433AEF33}"/>
              </a:ext>
            </a:extLst>
          </p:cNvPr>
          <p:cNvPicPr>
            <a:picLocks noChangeAspect="1"/>
          </p:cNvPicPr>
          <p:nvPr/>
        </p:nvPicPr>
        <p:blipFill rotWithShape="1">
          <a:blip r:embed="rId4"/>
          <a:srcRect l="59621" r="-59621"/>
          <a:stretch/>
        </p:blipFill>
        <p:spPr>
          <a:xfrm>
            <a:off x="9835713" y="3434966"/>
            <a:ext cx="5737363" cy="3354166"/>
          </a:xfrm>
          <a:prstGeom prst="rect">
            <a:avLst/>
          </a:prstGeom>
        </p:spPr>
      </p:pic>
      <p:sp>
        <p:nvSpPr>
          <p:cNvPr id="8" name="コンテンツ プレースホルダー 2">
            <a:extLst>
              <a:ext uri="{FF2B5EF4-FFF2-40B4-BE49-F238E27FC236}">
                <a16:creationId xmlns:a16="http://schemas.microsoft.com/office/drawing/2014/main" id="{F9A07CA3-B6D1-48FB-9F67-9F5B48427830}"/>
              </a:ext>
            </a:extLst>
          </p:cNvPr>
          <p:cNvSpPr>
            <a:spLocks noGrp="1"/>
          </p:cNvSpPr>
          <p:nvPr>
            <p:ph idx="1"/>
          </p:nvPr>
        </p:nvSpPr>
        <p:spPr>
          <a:xfrm>
            <a:off x="134364" y="1356763"/>
            <a:ext cx="5621698" cy="3803361"/>
          </a:xfrm>
        </p:spPr>
        <p:txBody>
          <a:bodyPr>
            <a:normAutofit/>
          </a:bodyPr>
          <a:lstStyle/>
          <a:p>
            <a:pPr>
              <a:lnSpc>
                <a:spcPct val="150000"/>
              </a:lnSpc>
              <a:buFont typeface="Wingdings" panose="05000000000000000000" pitchFamily="2" charset="2"/>
              <a:buChar char="p"/>
            </a:pPr>
            <a:r>
              <a:rPr lang="ja-JP" altLang="en-US" sz="1800" b="1" dirty="0"/>
              <a:t>舌骨は下顎の下に浮いており、舌骨筋群に支えられている。</a:t>
            </a:r>
            <a:endParaRPr lang="en-US" altLang="ja-JP" sz="1800" b="1" dirty="0"/>
          </a:p>
          <a:p>
            <a:pPr marL="0" indent="0">
              <a:lnSpc>
                <a:spcPct val="150000"/>
              </a:lnSpc>
              <a:buNone/>
            </a:pPr>
            <a:r>
              <a:rPr kumimoji="1" lang="ja-JP" altLang="en-US" sz="1800" b="1" dirty="0"/>
              <a:t>➡舌骨の位置は舌骨筋群の状態に支配されている。</a:t>
            </a:r>
            <a:endParaRPr kumimoji="1" lang="en-US" altLang="ja-JP" sz="1800" b="1" dirty="0"/>
          </a:p>
          <a:p>
            <a:pPr>
              <a:lnSpc>
                <a:spcPct val="150000"/>
              </a:lnSpc>
              <a:buFont typeface="Wingdings" panose="05000000000000000000" pitchFamily="2" charset="2"/>
              <a:buChar char="p"/>
            </a:pPr>
            <a:r>
              <a:rPr kumimoji="1" lang="ja-JP" altLang="en-US" sz="1800" b="1" dirty="0"/>
              <a:t>舌骨上筋群</a:t>
            </a:r>
            <a:endParaRPr kumimoji="1" lang="en-US" altLang="ja-JP" sz="1800" b="1" dirty="0"/>
          </a:p>
          <a:p>
            <a:pPr marL="0" indent="0">
              <a:lnSpc>
                <a:spcPct val="150000"/>
              </a:lnSpc>
              <a:buNone/>
            </a:pPr>
            <a:r>
              <a:rPr lang="ja-JP" altLang="en-US" sz="1800" b="1" dirty="0"/>
              <a:t>顎舌骨筋、顎二腹筋、茎突舌骨筋、オトガイ舌骨筋</a:t>
            </a:r>
            <a:endParaRPr lang="en-US" altLang="ja-JP" sz="1800" b="1" dirty="0"/>
          </a:p>
          <a:p>
            <a:pPr>
              <a:lnSpc>
                <a:spcPct val="150000"/>
              </a:lnSpc>
              <a:buFont typeface="Wingdings" panose="05000000000000000000" pitchFamily="2" charset="2"/>
              <a:buChar char="p"/>
            </a:pPr>
            <a:r>
              <a:rPr kumimoji="1" lang="ja-JP" altLang="en-US" sz="1800" b="1" dirty="0"/>
              <a:t>舌骨下筋群</a:t>
            </a:r>
            <a:endParaRPr kumimoji="1" lang="en-US" altLang="ja-JP" sz="1800" b="1" dirty="0"/>
          </a:p>
          <a:p>
            <a:pPr marL="0" indent="0">
              <a:lnSpc>
                <a:spcPct val="150000"/>
              </a:lnSpc>
              <a:buNone/>
            </a:pPr>
            <a:r>
              <a:rPr lang="ja-JP" altLang="en-US" sz="1800" b="1" dirty="0"/>
              <a:t>胸骨舌骨筋、胸骨甲状筋、甲状舌骨筋、肩甲舌骨筋</a:t>
            </a:r>
            <a:endParaRPr kumimoji="1" lang="ja-JP" altLang="en-US" sz="1800" b="1" dirty="0"/>
          </a:p>
        </p:txBody>
      </p:sp>
      <p:grpSp>
        <p:nvGrpSpPr>
          <p:cNvPr id="6" name="グループ化 5">
            <a:extLst>
              <a:ext uri="{FF2B5EF4-FFF2-40B4-BE49-F238E27FC236}">
                <a16:creationId xmlns:a16="http://schemas.microsoft.com/office/drawing/2014/main" id="{7DD00972-5565-43D2-A3EC-E5BCDE116EED}"/>
              </a:ext>
            </a:extLst>
          </p:cNvPr>
          <p:cNvGrpSpPr/>
          <p:nvPr/>
        </p:nvGrpSpPr>
        <p:grpSpPr>
          <a:xfrm>
            <a:off x="0" y="6141"/>
            <a:ext cx="12192000" cy="1463447"/>
            <a:chOff x="0" y="0"/>
            <a:chExt cx="12192000" cy="1463447"/>
          </a:xfrm>
        </p:grpSpPr>
        <p:sp>
          <p:nvSpPr>
            <p:cNvPr id="7" name="正方形/長方形 6">
              <a:extLst>
                <a:ext uri="{FF2B5EF4-FFF2-40B4-BE49-F238E27FC236}">
                  <a16:creationId xmlns:a16="http://schemas.microsoft.com/office/drawing/2014/main" id="{F9F3C4BB-4254-4360-B518-DA3ED4332E22}"/>
                </a:ext>
              </a:extLst>
            </p:cNvPr>
            <p:cNvSpPr/>
            <p:nvPr/>
          </p:nvSpPr>
          <p:spPr>
            <a:xfrm>
              <a:off x="0" y="110490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　</a:t>
              </a:r>
            </a:p>
            <a:p>
              <a:pPr lvl="0" algn="ctr">
                <a:defRPr/>
              </a:pPr>
              <a:endParaRPr lang="en-US" altLang="ja-JP" sz="4000" b="1" kern="0" dirty="0">
                <a:solidFill>
                  <a:schemeClr val="tx1"/>
                </a:solidFill>
              </a:endParaRPr>
            </a:p>
          </p:txBody>
        </p:sp>
        <p:cxnSp>
          <p:nvCxnSpPr>
            <p:cNvPr id="9" name="直線コネクタ 8">
              <a:extLst>
                <a:ext uri="{FF2B5EF4-FFF2-40B4-BE49-F238E27FC236}">
                  <a16:creationId xmlns:a16="http://schemas.microsoft.com/office/drawing/2014/main" id="{F6E57886-4373-4359-96EF-FA8E413BFB79}"/>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C082006-8D54-4C80-81B8-A5CD295499A3}"/>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C305B60D-75D4-4E36-8EA5-014409B815B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34129B35-F422-4EF4-9882-5701076384B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B81C24F8-D23A-4B4C-A7B4-B0F5DC5531E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F36B89F9-8EBB-43B4-9E24-E910EF57040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453993A8-0D4D-4A40-AC9A-9B08C8EA1B68}"/>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66FCB303-1480-4334-B8F5-D03EE71E4408}"/>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3" name="正方形/長方形 2">
            <a:extLst>
              <a:ext uri="{FF2B5EF4-FFF2-40B4-BE49-F238E27FC236}">
                <a16:creationId xmlns:a16="http://schemas.microsoft.com/office/drawing/2014/main" id="{B859CC29-5FEE-3E91-A2B4-4BECC5F48585}"/>
              </a:ext>
            </a:extLst>
          </p:cNvPr>
          <p:cNvSpPr/>
          <p:nvPr/>
        </p:nvSpPr>
        <p:spPr>
          <a:xfrm>
            <a:off x="-376531" y="952235"/>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r>
              <a:rPr lang="ja-JP" altLang="en-US" sz="3200" b="1" kern="0" dirty="0">
                <a:solidFill>
                  <a:schemeClr val="tx1"/>
                </a:solidFill>
                <a:effectLst>
                  <a:outerShdw blurRad="50800" dist="38100" dir="2700000" algn="tl" rotWithShape="0">
                    <a:prstClr val="black">
                      <a:alpha val="40000"/>
                    </a:prstClr>
                  </a:outerShdw>
                </a:effectLst>
              </a:rPr>
              <a:t>舌骨の重要性</a:t>
            </a:r>
          </a:p>
          <a:p>
            <a:pPr lvl="0" algn="ctr">
              <a:defRPr/>
            </a:pPr>
            <a:endParaRPr lang="en-US" altLang="ja-JP" sz="3600" b="1" kern="0" dirty="0">
              <a:solidFill>
                <a:schemeClr val="tx1"/>
              </a:solidFill>
            </a:endParaRPr>
          </a:p>
        </p:txBody>
      </p:sp>
      <p:sp>
        <p:nvSpPr>
          <p:cNvPr id="20" name="コンテンツ プレースホルダー 2">
            <a:extLst>
              <a:ext uri="{FF2B5EF4-FFF2-40B4-BE49-F238E27FC236}">
                <a16:creationId xmlns:a16="http://schemas.microsoft.com/office/drawing/2014/main" id="{DB0870BD-5EC3-64B1-6AE3-9ABD6422C0D7}"/>
              </a:ext>
            </a:extLst>
          </p:cNvPr>
          <p:cNvSpPr txBox="1">
            <a:spLocks/>
          </p:cNvSpPr>
          <p:nvPr/>
        </p:nvSpPr>
        <p:spPr>
          <a:xfrm>
            <a:off x="341616" y="5395598"/>
            <a:ext cx="5621698" cy="1133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1800" b="1" dirty="0">
                <a:solidFill>
                  <a:srgbClr val="C00000"/>
                </a:solidFill>
                <a:latin typeface="+mn-ea"/>
              </a:rPr>
              <a:t>上筋群　➡　下顎、側頭骨</a:t>
            </a:r>
            <a:endParaRPr lang="en-US" altLang="ja-JP" sz="1800" b="1" dirty="0">
              <a:solidFill>
                <a:srgbClr val="C00000"/>
              </a:solidFill>
              <a:latin typeface="+mn-ea"/>
            </a:endParaRPr>
          </a:p>
          <a:p>
            <a:pPr marL="0" indent="0">
              <a:lnSpc>
                <a:spcPct val="150000"/>
              </a:lnSpc>
              <a:buNone/>
            </a:pPr>
            <a:r>
              <a:rPr lang="ja-JP" altLang="en-US" sz="1800" b="1" dirty="0">
                <a:solidFill>
                  <a:srgbClr val="C00000"/>
                </a:solidFill>
                <a:latin typeface="+mn-ea"/>
              </a:rPr>
              <a:t>下筋群　➡　胸骨、肩甲骨</a:t>
            </a:r>
            <a:endParaRPr lang="en-US" altLang="ja-JP" sz="1800" b="1" dirty="0">
              <a:solidFill>
                <a:srgbClr val="C00000"/>
              </a:solidFill>
              <a:latin typeface="+mn-ea"/>
            </a:endParaRPr>
          </a:p>
        </p:txBody>
      </p:sp>
      <p:sp>
        <p:nvSpPr>
          <p:cNvPr id="21" name="コンテンツ プレースホルダー 2">
            <a:extLst>
              <a:ext uri="{FF2B5EF4-FFF2-40B4-BE49-F238E27FC236}">
                <a16:creationId xmlns:a16="http://schemas.microsoft.com/office/drawing/2014/main" id="{953F7979-7377-5750-E4CF-0A5C7FCB7D36}"/>
              </a:ext>
            </a:extLst>
          </p:cNvPr>
          <p:cNvSpPr txBox="1">
            <a:spLocks/>
          </p:cNvSpPr>
          <p:nvPr/>
        </p:nvSpPr>
        <p:spPr>
          <a:xfrm>
            <a:off x="3210297" y="5656110"/>
            <a:ext cx="5621698" cy="1133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1800" b="1" dirty="0">
                <a:solidFill>
                  <a:srgbClr val="C00000"/>
                </a:solidFill>
              </a:rPr>
              <a:t>と接続</a:t>
            </a:r>
            <a:endParaRPr lang="en-US" altLang="ja-JP" sz="1800" b="1" dirty="0">
              <a:solidFill>
                <a:srgbClr val="C00000"/>
              </a:solidFill>
            </a:endParaRPr>
          </a:p>
        </p:txBody>
      </p:sp>
    </p:spTree>
    <p:extLst>
      <p:ext uri="{BB962C8B-B14F-4D97-AF65-F5344CB8AC3E}">
        <p14:creationId xmlns:p14="http://schemas.microsoft.com/office/powerpoint/2010/main" val="7433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D39044-368F-A72E-8060-6650751356B4}"/>
              </a:ext>
            </a:extLst>
          </p:cNvPr>
          <p:cNvPicPr>
            <a:picLocks noChangeAspect="1"/>
          </p:cNvPicPr>
          <p:nvPr/>
        </p:nvPicPr>
        <p:blipFill>
          <a:blip r:embed="rId3"/>
          <a:stretch>
            <a:fillRect/>
          </a:stretch>
        </p:blipFill>
        <p:spPr>
          <a:xfrm>
            <a:off x="351684" y="701040"/>
            <a:ext cx="6572058" cy="6012180"/>
          </a:xfrm>
          <a:prstGeom prst="rect">
            <a:avLst/>
          </a:prstGeom>
        </p:spPr>
      </p:pic>
      <p:pic>
        <p:nvPicPr>
          <p:cNvPr id="7" name="コンテンツ プレースホルダー 6">
            <a:extLst>
              <a:ext uri="{FF2B5EF4-FFF2-40B4-BE49-F238E27FC236}">
                <a16:creationId xmlns:a16="http://schemas.microsoft.com/office/drawing/2014/main" id="{61D8AFEE-5DDA-3AC5-A445-74719BE69C0C}"/>
              </a:ext>
            </a:extLst>
          </p:cNvPr>
          <p:cNvPicPr>
            <a:picLocks noGrp="1" noChangeAspect="1"/>
          </p:cNvPicPr>
          <p:nvPr>
            <p:ph idx="1"/>
          </p:nvPr>
        </p:nvPicPr>
        <p:blipFill>
          <a:blip r:embed="rId4"/>
          <a:stretch>
            <a:fillRect/>
          </a:stretch>
        </p:blipFill>
        <p:spPr>
          <a:xfrm>
            <a:off x="7089058" y="701040"/>
            <a:ext cx="4699889" cy="6012180"/>
          </a:xfrm>
          <a:prstGeom prst="rect">
            <a:avLst/>
          </a:prstGeom>
        </p:spPr>
      </p:pic>
    </p:spTree>
    <p:extLst>
      <p:ext uri="{BB962C8B-B14F-4D97-AF65-F5344CB8AC3E}">
        <p14:creationId xmlns:p14="http://schemas.microsoft.com/office/powerpoint/2010/main" val="1320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811703" y="1876438"/>
            <a:ext cx="6407727" cy="4915076"/>
          </a:xfrm>
        </p:spPr>
        <p:txBody>
          <a:bodyPr>
            <a:normAutofit fontScale="92500" lnSpcReduction="20000"/>
          </a:bodyPr>
          <a:lstStyle/>
          <a:p>
            <a:pPr marL="0" indent="0">
              <a:lnSpc>
                <a:spcPct val="100000"/>
              </a:lnSpc>
              <a:spcBef>
                <a:spcPts val="1200"/>
              </a:spcBef>
              <a:spcAft>
                <a:spcPts val="1200"/>
              </a:spcAft>
              <a:buNone/>
            </a:pPr>
            <a:r>
              <a:rPr lang="ja-JP" altLang="en-US" b="1" dirty="0"/>
              <a:t>　　　　　　</a:t>
            </a:r>
            <a:r>
              <a:rPr lang="ja-JP" altLang="en-US" sz="3200" b="1" dirty="0"/>
              <a:t>小菅　由介</a:t>
            </a:r>
            <a:endParaRPr lang="en-US" altLang="ja-JP" sz="3200" b="1" dirty="0"/>
          </a:p>
          <a:p>
            <a:pPr>
              <a:lnSpc>
                <a:spcPct val="100000"/>
              </a:lnSpc>
              <a:spcBef>
                <a:spcPts val="1200"/>
              </a:spcBef>
              <a:spcAft>
                <a:spcPts val="1200"/>
              </a:spcAft>
              <a:buFont typeface="Wingdings" panose="05000000000000000000" pitchFamily="2" charset="2"/>
              <a:buChar char="Ø"/>
            </a:pPr>
            <a:r>
              <a:rPr lang="ja-JP" altLang="en-US" sz="3200" b="1" dirty="0"/>
              <a:t>新潟県新潟市出身</a:t>
            </a:r>
            <a:endParaRPr lang="en-US" altLang="ja-JP" sz="3200" b="1" dirty="0"/>
          </a:p>
          <a:p>
            <a:pPr marL="0" indent="0">
              <a:lnSpc>
                <a:spcPct val="100000"/>
              </a:lnSpc>
              <a:spcBef>
                <a:spcPts val="1200"/>
              </a:spcBef>
              <a:spcAft>
                <a:spcPts val="1200"/>
              </a:spcAft>
              <a:buNone/>
            </a:pPr>
            <a:r>
              <a:rPr lang="ja-JP" altLang="en-US" sz="3200" b="1" dirty="0"/>
              <a:t>　埼玉県所沢市在住</a:t>
            </a:r>
            <a:endParaRPr lang="en-US" altLang="ja-JP" sz="3200" b="1" dirty="0"/>
          </a:p>
          <a:p>
            <a:pPr>
              <a:lnSpc>
                <a:spcPct val="100000"/>
              </a:lnSpc>
              <a:spcBef>
                <a:spcPts val="1200"/>
              </a:spcBef>
              <a:spcAft>
                <a:spcPts val="1200"/>
              </a:spcAft>
              <a:buFont typeface="Wingdings" panose="05000000000000000000" pitchFamily="2" charset="2"/>
              <a:buChar char="Ø"/>
            </a:pPr>
            <a:r>
              <a:rPr lang="ja-JP" altLang="en-US" sz="3200" b="1" dirty="0"/>
              <a:t>言語聴覚士／公認心理師保有</a:t>
            </a:r>
            <a:endParaRPr lang="en-US" altLang="ja-JP" sz="3200" b="1" dirty="0"/>
          </a:p>
          <a:p>
            <a:pPr>
              <a:lnSpc>
                <a:spcPct val="100000"/>
              </a:lnSpc>
              <a:spcBef>
                <a:spcPts val="1200"/>
              </a:spcBef>
              <a:spcAft>
                <a:spcPts val="1200"/>
              </a:spcAft>
              <a:buFont typeface="Wingdings" panose="05000000000000000000" pitchFamily="2" charset="2"/>
              <a:buChar char="Ø"/>
            </a:pPr>
            <a:r>
              <a:rPr lang="ja-JP" altLang="en-US" sz="3200" b="1" dirty="0"/>
              <a:t>回復期病院、訪問リハビリ経験</a:t>
            </a:r>
            <a:endParaRPr lang="en-US" altLang="ja-JP" sz="3200" b="1" dirty="0"/>
          </a:p>
          <a:p>
            <a:pPr>
              <a:lnSpc>
                <a:spcPct val="100000"/>
              </a:lnSpc>
              <a:spcBef>
                <a:spcPts val="1200"/>
              </a:spcBef>
              <a:spcAft>
                <a:spcPts val="1200"/>
              </a:spcAft>
              <a:buFont typeface="Wingdings" panose="05000000000000000000" pitchFamily="2" charset="2"/>
              <a:buChar char="Ø"/>
            </a:pPr>
            <a:r>
              <a:rPr lang="ja-JP" altLang="en-US" sz="3200" b="1" dirty="0"/>
              <a:t>現在、</a:t>
            </a:r>
            <a:r>
              <a:rPr lang="en-US" altLang="ja-JP" sz="3200" b="1" dirty="0"/>
              <a:t>STROKE</a:t>
            </a:r>
            <a:r>
              <a:rPr lang="ja-JP" altLang="en-US" sz="3200" b="1" dirty="0"/>
              <a:t> </a:t>
            </a:r>
            <a:r>
              <a:rPr lang="en-US" altLang="ja-JP" sz="3200" b="1" dirty="0"/>
              <a:t>LAB</a:t>
            </a:r>
            <a:r>
              <a:rPr lang="ja-JP" altLang="en-US" sz="3200" b="1" dirty="0"/>
              <a:t>所属</a:t>
            </a:r>
            <a:endParaRPr lang="en-US" altLang="ja-JP" sz="3200" b="1" dirty="0"/>
          </a:p>
          <a:p>
            <a:pPr>
              <a:lnSpc>
                <a:spcPct val="100000"/>
              </a:lnSpc>
              <a:spcBef>
                <a:spcPts val="1200"/>
              </a:spcBef>
              <a:spcAft>
                <a:spcPts val="1200"/>
              </a:spcAft>
              <a:buFont typeface="Wingdings" panose="05000000000000000000" pitchFamily="2" charset="2"/>
              <a:buChar char="Ø"/>
            </a:pPr>
            <a:r>
              <a:rPr lang="ja-JP" altLang="en-US" sz="3200" b="1" dirty="0"/>
              <a:t>趣味：　旅行、散歩</a:t>
            </a:r>
            <a:endParaRPr lang="en-US" altLang="ja-JP" sz="3200" b="1" dirty="0"/>
          </a:p>
          <a:p>
            <a:pPr marL="0" indent="0">
              <a:lnSpc>
                <a:spcPct val="100000"/>
              </a:lnSpc>
              <a:spcBef>
                <a:spcPts val="1200"/>
              </a:spcBef>
              <a:spcAft>
                <a:spcPts val="1200"/>
              </a:spcAft>
              <a:buNone/>
            </a:pPr>
            <a:endParaRPr lang="en-US" altLang="ja-JP" sz="3200" b="1" dirty="0"/>
          </a:p>
          <a:p>
            <a:pPr marL="0" indent="0">
              <a:lnSpc>
                <a:spcPct val="100000"/>
              </a:lnSpc>
              <a:spcBef>
                <a:spcPts val="0"/>
              </a:spcBef>
              <a:spcAft>
                <a:spcPts val="2400"/>
              </a:spcAft>
              <a:buNone/>
            </a:pPr>
            <a:endParaRPr lang="en-US" altLang="ja-JP" sz="3200" b="1" dirty="0"/>
          </a:p>
          <a:p>
            <a:pPr marL="0" indent="0">
              <a:lnSpc>
                <a:spcPct val="100000"/>
              </a:lnSpc>
              <a:spcBef>
                <a:spcPts val="0"/>
              </a:spcBef>
              <a:spcAft>
                <a:spcPts val="2400"/>
              </a:spcAft>
              <a:buNone/>
            </a:pPr>
            <a:endParaRPr lang="en-US" altLang="ja-JP" sz="3200" b="1" dirty="0"/>
          </a:p>
          <a:p>
            <a:pPr marL="0" indent="0">
              <a:lnSpc>
                <a:spcPct val="100000"/>
              </a:lnSpc>
              <a:spcBef>
                <a:spcPts val="0"/>
              </a:spcBef>
              <a:spcAft>
                <a:spcPts val="2400"/>
              </a:spcAft>
              <a:buNone/>
            </a:pPr>
            <a:endParaRPr lang="en-US" altLang="ja-JP" sz="3200" b="1" dirty="0"/>
          </a:p>
        </p:txBody>
      </p:sp>
      <p:grpSp>
        <p:nvGrpSpPr>
          <p:cNvPr id="19" name="グループ化 18">
            <a:extLst>
              <a:ext uri="{FF2B5EF4-FFF2-40B4-BE49-F238E27FC236}">
                <a16:creationId xmlns:a16="http://schemas.microsoft.com/office/drawing/2014/main" id="{66869DDE-8C69-4AE3-A585-403835755D66}"/>
              </a:ext>
            </a:extLst>
          </p:cNvPr>
          <p:cNvGrpSpPr/>
          <p:nvPr/>
        </p:nvGrpSpPr>
        <p:grpSpPr>
          <a:xfrm>
            <a:off x="-109336" y="3759"/>
            <a:ext cx="12301336" cy="1032944"/>
            <a:chOff x="-109336" y="0"/>
            <a:chExt cx="12301336" cy="1032944"/>
          </a:xfrm>
        </p:grpSpPr>
        <p:sp>
          <p:nvSpPr>
            <p:cNvPr id="20" name="正方形/長方形 19">
              <a:extLst>
                <a:ext uri="{FF2B5EF4-FFF2-40B4-BE49-F238E27FC236}">
                  <a16:creationId xmlns:a16="http://schemas.microsoft.com/office/drawing/2014/main" id="{B06F1856-017C-4E6C-AE10-A142BB14EBDF}"/>
                </a:ext>
              </a:extLst>
            </p:cNvPr>
            <p:cNvSpPr/>
            <p:nvPr/>
          </p:nvSpPr>
          <p:spPr>
            <a:xfrm>
              <a:off x="-109336" y="674404"/>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自己紹介</a:t>
              </a:r>
              <a:endParaRPr lang="en-US" altLang="ja-JP" sz="32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3" name="テキスト ボックス 2">
            <a:extLst>
              <a:ext uri="{FF2B5EF4-FFF2-40B4-BE49-F238E27FC236}">
                <a16:creationId xmlns:a16="http://schemas.microsoft.com/office/drawing/2014/main" id="{863E90E3-161B-A606-FD2F-C2495954A2A6}"/>
              </a:ext>
            </a:extLst>
          </p:cNvPr>
          <p:cNvSpPr txBox="1"/>
          <p:nvPr/>
        </p:nvSpPr>
        <p:spPr>
          <a:xfrm>
            <a:off x="2660294" y="1568218"/>
            <a:ext cx="2710543" cy="369332"/>
          </a:xfrm>
          <a:prstGeom prst="rect">
            <a:avLst/>
          </a:prstGeom>
          <a:noFill/>
        </p:spPr>
        <p:txBody>
          <a:bodyPr wrap="square" rtlCol="0">
            <a:spAutoFit/>
          </a:bodyPr>
          <a:lstStyle/>
          <a:p>
            <a:r>
              <a:rPr kumimoji="1" lang="en-US" altLang="ja-JP" dirty="0"/>
              <a:t>KOSUGE   YUSUKE</a:t>
            </a:r>
            <a:endParaRPr kumimoji="1" lang="ja-JP" altLang="en-US" dirty="0"/>
          </a:p>
        </p:txBody>
      </p:sp>
      <p:pic>
        <p:nvPicPr>
          <p:cNvPr id="4" name="図 3">
            <a:extLst>
              <a:ext uri="{FF2B5EF4-FFF2-40B4-BE49-F238E27FC236}">
                <a16:creationId xmlns:a16="http://schemas.microsoft.com/office/drawing/2014/main" id="{5B05BD0C-D16F-069F-67DC-C992D26E54E5}"/>
              </a:ext>
            </a:extLst>
          </p:cNvPr>
          <p:cNvPicPr>
            <a:picLocks noChangeAspect="1"/>
          </p:cNvPicPr>
          <p:nvPr/>
        </p:nvPicPr>
        <p:blipFill>
          <a:blip r:embed="rId3"/>
          <a:stretch>
            <a:fillRect/>
          </a:stretch>
        </p:blipFill>
        <p:spPr>
          <a:xfrm>
            <a:off x="7606290" y="1056859"/>
            <a:ext cx="3832648" cy="5497725"/>
          </a:xfrm>
          <a:prstGeom prst="rect">
            <a:avLst/>
          </a:prstGeom>
        </p:spPr>
      </p:pic>
    </p:spTree>
    <p:extLst>
      <p:ext uri="{BB962C8B-B14F-4D97-AF65-F5344CB8AC3E}">
        <p14:creationId xmlns:p14="http://schemas.microsoft.com/office/powerpoint/2010/main" val="3308788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7DD00972-5565-43D2-A3EC-E5BCDE116EED}"/>
              </a:ext>
            </a:extLst>
          </p:cNvPr>
          <p:cNvGrpSpPr/>
          <p:nvPr/>
        </p:nvGrpSpPr>
        <p:grpSpPr>
          <a:xfrm>
            <a:off x="0" y="6141"/>
            <a:ext cx="12192000" cy="1463447"/>
            <a:chOff x="0" y="0"/>
            <a:chExt cx="12192000" cy="1463447"/>
          </a:xfrm>
        </p:grpSpPr>
        <p:sp>
          <p:nvSpPr>
            <p:cNvPr id="7" name="正方形/長方形 6">
              <a:extLst>
                <a:ext uri="{FF2B5EF4-FFF2-40B4-BE49-F238E27FC236}">
                  <a16:creationId xmlns:a16="http://schemas.microsoft.com/office/drawing/2014/main" id="{F9F3C4BB-4254-4360-B518-DA3ED4332E22}"/>
                </a:ext>
              </a:extLst>
            </p:cNvPr>
            <p:cNvSpPr/>
            <p:nvPr/>
          </p:nvSpPr>
          <p:spPr>
            <a:xfrm>
              <a:off x="0" y="110490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　</a:t>
              </a:r>
            </a:p>
            <a:p>
              <a:pPr lvl="0" algn="ctr">
                <a:defRPr/>
              </a:pPr>
              <a:endParaRPr lang="en-US" altLang="ja-JP" sz="4000" b="1" kern="0" dirty="0">
                <a:solidFill>
                  <a:schemeClr val="tx1"/>
                </a:solidFill>
              </a:endParaRPr>
            </a:p>
          </p:txBody>
        </p:sp>
        <p:cxnSp>
          <p:nvCxnSpPr>
            <p:cNvPr id="9" name="直線コネクタ 8">
              <a:extLst>
                <a:ext uri="{FF2B5EF4-FFF2-40B4-BE49-F238E27FC236}">
                  <a16:creationId xmlns:a16="http://schemas.microsoft.com/office/drawing/2014/main" id="{F6E57886-4373-4359-96EF-FA8E413BFB79}"/>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C082006-8D54-4C80-81B8-A5CD295499A3}"/>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C305B60D-75D4-4E36-8EA5-014409B815B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34129B35-F422-4EF4-9882-5701076384B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B81C24F8-D23A-4B4C-A7B4-B0F5DC5531E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F36B89F9-8EBB-43B4-9E24-E910EF57040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453993A8-0D4D-4A40-AC9A-9B08C8EA1B68}"/>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66FCB303-1480-4334-B8F5-D03EE71E4408}"/>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3" name="Picture 2">
            <a:extLst>
              <a:ext uri="{FF2B5EF4-FFF2-40B4-BE49-F238E27FC236}">
                <a16:creationId xmlns:a16="http://schemas.microsoft.com/office/drawing/2014/main" id="{497D2623-5970-9186-A0E8-2F11A58E5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61" y="755825"/>
            <a:ext cx="10275397" cy="57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888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7DD00972-5565-43D2-A3EC-E5BCDE116EED}"/>
              </a:ext>
            </a:extLst>
          </p:cNvPr>
          <p:cNvGrpSpPr/>
          <p:nvPr/>
        </p:nvGrpSpPr>
        <p:grpSpPr>
          <a:xfrm>
            <a:off x="0" y="6141"/>
            <a:ext cx="12192000" cy="1463447"/>
            <a:chOff x="0" y="0"/>
            <a:chExt cx="12192000" cy="1463447"/>
          </a:xfrm>
        </p:grpSpPr>
        <p:sp>
          <p:nvSpPr>
            <p:cNvPr id="7" name="正方形/長方形 6">
              <a:extLst>
                <a:ext uri="{FF2B5EF4-FFF2-40B4-BE49-F238E27FC236}">
                  <a16:creationId xmlns:a16="http://schemas.microsoft.com/office/drawing/2014/main" id="{F9F3C4BB-4254-4360-B518-DA3ED4332E22}"/>
                </a:ext>
              </a:extLst>
            </p:cNvPr>
            <p:cNvSpPr/>
            <p:nvPr/>
          </p:nvSpPr>
          <p:spPr>
            <a:xfrm>
              <a:off x="0" y="110490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　</a:t>
              </a:r>
            </a:p>
            <a:p>
              <a:pPr lvl="0" algn="ctr">
                <a:defRPr/>
              </a:pPr>
              <a:endParaRPr lang="en-US" altLang="ja-JP" sz="4000" b="1" kern="0" dirty="0">
                <a:solidFill>
                  <a:schemeClr val="tx1"/>
                </a:solidFill>
              </a:endParaRPr>
            </a:p>
          </p:txBody>
        </p:sp>
        <p:cxnSp>
          <p:nvCxnSpPr>
            <p:cNvPr id="9" name="直線コネクタ 8">
              <a:extLst>
                <a:ext uri="{FF2B5EF4-FFF2-40B4-BE49-F238E27FC236}">
                  <a16:creationId xmlns:a16="http://schemas.microsoft.com/office/drawing/2014/main" id="{F6E57886-4373-4359-96EF-FA8E413BFB79}"/>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C082006-8D54-4C80-81B8-A5CD295499A3}"/>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C305B60D-75D4-4E36-8EA5-014409B815B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34129B35-F422-4EF4-9882-5701076384B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B81C24F8-D23A-4B4C-A7B4-B0F5DC5531E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F36B89F9-8EBB-43B4-9E24-E910EF57040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453993A8-0D4D-4A40-AC9A-9B08C8EA1B68}"/>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66FCB303-1480-4334-B8F5-D03EE71E4408}"/>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2" name="Picture 2">
            <a:extLst>
              <a:ext uri="{FF2B5EF4-FFF2-40B4-BE49-F238E27FC236}">
                <a16:creationId xmlns:a16="http://schemas.microsoft.com/office/drawing/2014/main" id="{0A3AAC14-3BC2-1B94-0EE3-1A5B57948A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 b="1850"/>
          <a:stretch/>
        </p:blipFill>
        <p:spPr bwMode="auto">
          <a:xfrm>
            <a:off x="-1" y="1077686"/>
            <a:ext cx="4131129" cy="535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1">
            <a:extLst>
              <a:ext uri="{FF2B5EF4-FFF2-40B4-BE49-F238E27FC236}">
                <a16:creationId xmlns:a16="http://schemas.microsoft.com/office/drawing/2014/main" id="{E0F7F9D4-9E9E-4C81-7345-364CAE872155}"/>
              </a:ext>
            </a:extLst>
          </p:cNvPr>
          <p:cNvSpPr/>
          <p:nvPr/>
        </p:nvSpPr>
        <p:spPr>
          <a:xfrm>
            <a:off x="4668919" y="930728"/>
            <a:ext cx="7189706" cy="898876"/>
          </a:xfrm>
          <a:prstGeom prst="roundRect">
            <a:avLst/>
          </a:prstGeom>
          <a:solidFill>
            <a:srgbClr val="0070C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舌骨上筋群</a:t>
            </a:r>
            <a:r>
              <a:rPr kumimoji="1" lang="en-US" altLang="ja-JP" sz="2800" b="1" dirty="0"/>
              <a:t>-</a:t>
            </a:r>
            <a:r>
              <a:rPr kumimoji="1" lang="ja-JP" altLang="en-US" sz="2800" b="1" dirty="0"/>
              <a:t>舌骨</a:t>
            </a:r>
            <a:r>
              <a:rPr lang="en-US" altLang="ja-JP" sz="2800" b="1" dirty="0"/>
              <a:t>-</a:t>
            </a:r>
            <a:r>
              <a:rPr lang="ja-JP" altLang="en-US" sz="2800" b="1" dirty="0"/>
              <a:t>舌骨下筋群の下方偏位</a:t>
            </a:r>
            <a:endParaRPr kumimoji="1" lang="ja-JP" altLang="en-US" sz="2800" b="1" dirty="0"/>
          </a:p>
        </p:txBody>
      </p:sp>
      <p:sp>
        <p:nvSpPr>
          <p:cNvPr id="5" name="角丸四角形 5">
            <a:extLst>
              <a:ext uri="{FF2B5EF4-FFF2-40B4-BE49-F238E27FC236}">
                <a16:creationId xmlns:a16="http://schemas.microsoft.com/office/drawing/2014/main" id="{79C1DA89-B429-A31F-7860-6709ECCCB0BA}"/>
              </a:ext>
            </a:extLst>
          </p:cNvPr>
          <p:cNvSpPr/>
          <p:nvPr/>
        </p:nvSpPr>
        <p:spPr>
          <a:xfrm>
            <a:off x="4668919" y="2447688"/>
            <a:ext cx="1895167" cy="125889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後頭下筋群</a:t>
            </a:r>
            <a:endParaRPr kumimoji="1" lang="en-US" altLang="ja-JP" sz="2000" b="1" dirty="0"/>
          </a:p>
          <a:p>
            <a:pPr algn="ctr"/>
            <a:r>
              <a:rPr lang="ja-JP" altLang="en-US" sz="2000" b="1" dirty="0"/>
              <a:t>胸鎖乳突筋の過緊張</a:t>
            </a:r>
            <a:endParaRPr kumimoji="1" lang="ja-JP" altLang="en-US" sz="2000" b="1" dirty="0"/>
          </a:p>
        </p:txBody>
      </p:sp>
      <p:sp>
        <p:nvSpPr>
          <p:cNvPr id="8" name="角丸四角形 9">
            <a:extLst>
              <a:ext uri="{FF2B5EF4-FFF2-40B4-BE49-F238E27FC236}">
                <a16:creationId xmlns:a16="http://schemas.microsoft.com/office/drawing/2014/main" id="{A5CDD00C-41BA-E7E8-ADE2-1C78D87EC4F6}"/>
              </a:ext>
            </a:extLst>
          </p:cNvPr>
          <p:cNvSpPr/>
          <p:nvPr/>
        </p:nvSpPr>
        <p:spPr>
          <a:xfrm>
            <a:off x="7316188" y="2443662"/>
            <a:ext cx="1895167" cy="125889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下顎運動の</a:t>
            </a:r>
            <a:endParaRPr kumimoji="1" lang="en-US" altLang="ja-JP" sz="2000" b="1" dirty="0"/>
          </a:p>
          <a:p>
            <a:pPr algn="ctr"/>
            <a:r>
              <a:rPr kumimoji="1" lang="ja-JP" altLang="en-US" sz="2000" b="1" dirty="0"/>
              <a:t>阻害</a:t>
            </a:r>
          </a:p>
        </p:txBody>
      </p:sp>
      <p:sp>
        <p:nvSpPr>
          <p:cNvPr id="17" name="角丸四角形 10">
            <a:extLst>
              <a:ext uri="{FF2B5EF4-FFF2-40B4-BE49-F238E27FC236}">
                <a16:creationId xmlns:a16="http://schemas.microsoft.com/office/drawing/2014/main" id="{39D5308F-D0F0-76B0-3456-C2F2716FE44F}"/>
              </a:ext>
            </a:extLst>
          </p:cNvPr>
          <p:cNvSpPr/>
          <p:nvPr/>
        </p:nvSpPr>
        <p:spPr>
          <a:xfrm>
            <a:off x="9963458" y="2447688"/>
            <a:ext cx="1895167" cy="125889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舌の運動</a:t>
            </a:r>
            <a:endParaRPr kumimoji="1" lang="en-US" altLang="ja-JP" sz="2000" b="1" dirty="0"/>
          </a:p>
          <a:p>
            <a:pPr algn="ctr"/>
            <a:r>
              <a:rPr lang="ja-JP" altLang="en-US" sz="2000" b="1" dirty="0"/>
              <a:t>阻害</a:t>
            </a:r>
            <a:endParaRPr kumimoji="1" lang="ja-JP" altLang="en-US" sz="2000" b="1" dirty="0"/>
          </a:p>
        </p:txBody>
      </p:sp>
      <p:sp>
        <p:nvSpPr>
          <p:cNvPr id="18" name="二等辺三角形 17">
            <a:extLst>
              <a:ext uri="{FF2B5EF4-FFF2-40B4-BE49-F238E27FC236}">
                <a16:creationId xmlns:a16="http://schemas.microsoft.com/office/drawing/2014/main" id="{7A9AB17F-330D-6882-B501-F8D491ABD8D0}"/>
              </a:ext>
            </a:extLst>
          </p:cNvPr>
          <p:cNvSpPr/>
          <p:nvPr/>
        </p:nvSpPr>
        <p:spPr>
          <a:xfrm rot="10800000">
            <a:off x="5334324" y="1993106"/>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B28D7D3B-3ED3-F8A1-5B87-EC2AF7E78492}"/>
              </a:ext>
            </a:extLst>
          </p:cNvPr>
          <p:cNvSpPr/>
          <p:nvPr/>
        </p:nvSpPr>
        <p:spPr>
          <a:xfrm rot="10800000">
            <a:off x="7981593" y="1985054"/>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993E6778-25D8-6D5A-0475-07ACA84F4C70}"/>
              </a:ext>
            </a:extLst>
          </p:cNvPr>
          <p:cNvSpPr/>
          <p:nvPr/>
        </p:nvSpPr>
        <p:spPr>
          <a:xfrm rot="10800000">
            <a:off x="10628863" y="1993106"/>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B50ECB4E-778F-12BB-CB51-DE07F2A68340}"/>
              </a:ext>
            </a:extLst>
          </p:cNvPr>
          <p:cNvSpPr/>
          <p:nvPr/>
        </p:nvSpPr>
        <p:spPr>
          <a:xfrm rot="10800000">
            <a:off x="5334324" y="3886641"/>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3EA9E6AA-2837-0933-8537-5AE779BC5607}"/>
              </a:ext>
            </a:extLst>
          </p:cNvPr>
          <p:cNvSpPr/>
          <p:nvPr/>
        </p:nvSpPr>
        <p:spPr>
          <a:xfrm rot="10800000">
            <a:off x="7981593" y="3886642"/>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a:extLst>
              <a:ext uri="{FF2B5EF4-FFF2-40B4-BE49-F238E27FC236}">
                <a16:creationId xmlns:a16="http://schemas.microsoft.com/office/drawing/2014/main" id="{2D2624D3-2E49-EC85-DFDC-DBB658A3268E}"/>
              </a:ext>
            </a:extLst>
          </p:cNvPr>
          <p:cNvSpPr/>
          <p:nvPr/>
        </p:nvSpPr>
        <p:spPr>
          <a:xfrm rot="10800000">
            <a:off x="10628863" y="3886642"/>
            <a:ext cx="564356" cy="3071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719FDCB1-EB18-06A9-9C80-B0CA3CEE9951}"/>
              </a:ext>
            </a:extLst>
          </p:cNvPr>
          <p:cNvSpPr/>
          <p:nvPr/>
        </p:nvSpPr>
        <p:spPr>
          <a:xfrm>
            <a:off x="4672013" y="4379118"/>
            <a:ext cx="1892073" cy="154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lumMod val="65000"/>
                    <a:lumOff val="35000"/>
                  </a:schemeClr>
                </a:solidFill>
              </a:rPr>
              <a:t>頭頚部の動き</a:t>
            </a:r>
            <a:endParaRPr kumimoji="1" lang="en-US" altLang="ja-JP" sz="2000" b="1" dirty="0">
              <a:solidFill>
                <a:schemeClr val="tx1">
                  <a:lumMod val="65000"/>
                  <a:lumOff val="35000"/>
                </a:schemeClr>
              </a:solidFill>
            </a:endParaRPr>
          </a:p>
          <a:p>
            <a:pPr algn="ctr"/>
            <a:r>
              <a:rPr kumimoji="1" lang="ja-JP" altLang="en-US" sz="2000" b="1" dirty="0">
                <a:solidFill>
                  <a:schemeClr val="tx1">
                    <a:lumMod val="65000"/>
                    <a:lumOff val="35000"/>
                  </a:schemeClr>
                </a:solidFill>
              </a:rPr>
              <a:t>による</a:t>
            </a:r>
            <a:endParaRPr kumimoji="1" lang="en-US" altLang="ja-JP" sz="2000" b="1" dirty="0">
              <a:solidFill>
                <a:schemeClr val="tx1">
                  <a:lumMod val="65000"/>
                  <a:lumOff val="35000"/>
                </a:schemeClr>
              </a:solidFill>
            </a:endParaRPr>
          </a:p>
          <a:p>
            <a:pPr algn="ctr"/>
            <a:r>
              <a:rPr lang="ja-JP" altLang="en-US" sz="2000" b="1" dirty="0">
                <a:solidFill>
                  <a:schemeClr val="tx1">
                    <a:lumMod val="65000"/>
                    <a:lumOff val="35000"/>
                  </a:schemeClr>
                </a:solidFill>
              </a:rPr>
              <a:t>食物認知困難</a:t>
            </a:r>
            <a:endParaRPr kumimoji="1" lang="ja-JP" altLang="en-US" sz="2000" b="1" dirty="0">
              <a:solidFill>
                <a:schemeClr val="tx1">
                  <a:lumMod val="65000"/>
                  <a:lumOff val="35000"/>
                </a:schemeClr>
              </a:solidFill>
            </a:endParaRPr>
          </a:p>
        </p:txBody>
      </p:sp>
      <p:sp>
        <p:nvSpPr>
          <p:cNvPr id="25" name="正方形/長方形 24">
            <a:extLst>
              <a:ext uri="{FF2B5EF4-FFF2-40B4-BE49-F238E27FC236}">
                <a16:creationId xmlns:a16="http://schemas.microsoft.com/office/drawing/2014/main" id="{F99E9CA5-5989-3964-9121-0136B222D359}"/>
              </a:ext>
            </a:extLst>
          </p:cNvPr>
          <p:cNvSpPr/>
          <p:nvPr/>
        </p:nvSpPr>
        <p:spPr>
          <a:xfrm>
            <a:off x="7319282" y="4373882"/>
            <a:ext cx="1892073" cy="154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lumMod val="65000"/>
                    <a:lumOff val="35000"/>
                  </a:schemeClr>
                </a:solidFill>
              </a:rPr>
              <a:t>咀嚼力</a:t>
            </a:r>
            <a:endParaRPr kumimoji="1" lang="en-US" altLang="ja-JP" sz="2000" b="1" dirty="0">
              <a:solidFill>
                <a:schemeClr val="tx1">
                  <a:lumMod val="65000"/>
                  <a:lumOff val="35000"/>
                </a:schemeClr>
              </a:solidFill>
            </a:endParaRPr>
          </a:p>
          <a:p>
            <a:pPr algn="ctr"/>
            <a:r>
              <a:rPr lang="ja-JP" altLang="en-US" sz="2000" b="1" dirty="0">
                <a:solidFill>
                  <a:schemeClr val="tx1">
                    <a:lumMod val="65000"/>
                    <a:lumOff val="35000"/>
                  </a:schemeClr>
                </a:solidFill>
              </a:rPr>
              <a:t>低下</a:t>
            </a:r>
            <a:endParaRPr kumimoji="1" lang="ja-JP" altLang="en-US" sz="2000" b="1" dirty="0">
              <a:solidFill>
                <a:schemeClr val="tx1">
                  <a:lumMod val="65000"/>
                  <a:lumOff val="35000"/>
                </a:schemeClr>
              </a:solidFill>
            </a:endParaRPr>
          </a:p>
        </p:txBody>
      </p:sp>
      <p:sp>
        <p:nvSpPr>
          <p:cNvPr id="26" name="正方形/長方形 25">
            <a:extLst>
              <a:ext uri="{FF2B5EF4-FFF2-40B4-BE49-F238E27FC236}">
                <a16:creationId xmlns:a16="http://schemas.microsoft.com/office/drawing/2014/main" id="{3FE740BD-AA08-14C9-1C03-4A6E41C9FA33}"/>
              </a:ext>
            </a:extLst>
          </p:cNvPr>
          <p:cNvSpPr/>
          <p:nvPr/>
        </p:nvSpPr>
        <p:spPr>
          <a:xfrm>
            <a:off x="9963458" y="4373882"/>
            <a:ext cx="1892073" cy="154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lumMod val="65000"/>
                    <a:lumOff val="35000"/>
                  </a:schemeClr>
                </a:solidFill>
              </a:rPr>
              <a:t>食魂形成不全</a:t>
            </a:r>
            <a:endParaRPr lang="en-US" altLang="ja-JP" sz="2000" b="1" dirty="0">
              <a:solidFill>
                <a:schemeClr val="tx1">
                  <a:lumMod val="65000"/>
                  <a:lumOff val="35000"/>
                </a:schemeClr>
              </a:solidFill>
            </a:endParaRPr>
          </a:p>
          <a:p>
            <a:pPr algn="ctr"/>
            <a:r>
              <a:rPr kumimoji="1" lang="ja-JP" altLang="en-US" sz="2000" b="1" dirty="0">
                <a:solidFill>
                  <a:schemeClr val="tx1">
                    <a:lumMod val="65000"/>
                    <a:lumOff val="35000"/>
                  </a:schemeClr>
                </a:solidFill>
              </a:rPr>
              <a:t>咽頭への送り込み</a:t>
            </a:r>
            <a:r>
              <a:rPr lang="ja-JP" altLang="en-US" sz="2000" b="1" dirty="0">
                <a:solidFill>
                  <a:schemeClr val="tx1">
                    <a:lumMod val="65000"/>
                    <a:lumOff val="35000"/>
                  </a:schemeClr>
                </a:solidFill>
              </a:rPr>
              <a:t>不良</a:t>
            </a:r>
            <a:endParaRPr kumimoji="1" lang="en-US" altLang="ja-JP" sz="2000" b="1" dirty="0">
              <a:solidFill>
                <a:schemeClr val="tx1">
                  <a:lumMod val="65000"/>
                  <a:lumOff val="35000"/>
                </a:schemeClr>
              </a:solidFill>
            </a:endParaRPr>
          </a:p>
        </p:txBody>
      </p:sp>
    </p:spTree>
    <p:extLst>
      <p:ext uri="{BB962C8B-B14F-4D97-AF65-F5344CB8AC3E}">
        <p14:creationId xmlns:p14="http://schemas.microsoft.com/office/powerpoint/2010/main" val="1013476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F9A07CA3-B6D1-48FB-9F67-9F5B48427830}"/>
              </a:ext>
            </a:extLst>
          </p:cNvPr>
          <p:cNvSpPr>
            <a:spLocks noGrp="1"/>
          </p:cNvSpPr>
          <p:nvPr>
            <p:ph idx="1"/>
          </p:nvPr>
        </p:nvSpPr>
        <p:spPr>
          <a:xfrm>
            <a:off x="293359" y="2001397"/>
            <a:ext cx="6983741" cy="4559158"/>
          </a:xfrm>
        </p:spPr>
        <p:txBody>
          <a:bodyPr>
            <a:normAutofit/>
          </a:bodyPr>
          <a:lstStyle/>
          <a:p>
            <a:pPr marL="0" indent="0">
              <a:lnSpc>
                <a:spcPct val="150000"/>
              </a:lnSpc>
              <a:buNone/>
            </a:pPr>
            <a:endParaRPr lang="en-US" altLang="ja-JP" sz="2000" b="1" dirty="0"/>
          </a:p>
          <a:p>
            <a:pPr>
              <a:lnSpc>
                <a:spcPct val="150000"/>
              </a:lnSpc>
              <a:buFont typeface="Wingdings" panose="05000000000000000000" pitchFamily="2" charset="2"/>
              <a:buChar char="p"/>
            </a:pPr>
            <a:r>
              <a:rPr lang="ja-JP" altLang="en-US" sz="2000" b="1" dirty="0"/>
              <a:t>舌骨の位置を確認（甲状軟骨の上方）</a:t>
            </a:r>
            <a:endParaRPr lang="en-US" altLang="ja-JP" sz="2000" b="1" dirty="0"/>
          </a:p>
          <a:p>
            <a:pPr>
              <a:lnSpc>
                <a:spcPct val="150000"/>
              </a:lnSpc>
              <a:buFont typeface="Wingdings" panose="05000000000000000000" pitchFamily="2" charset="2"/>
              <a:buChar char="p"/>
            </a:pPr>
            <a:r>
              <a:rPr kumimoji="1" lang="ja-JP" altLang="en-US" sz="2000" b="1" dirty="0"/>
              <a:t>左右に移動させ抵抗感を確認</a:t>
            </a:r>
            <a:endParaRPr kumimoji="1" lang="en-US" altLang="ja-JP" sz="2000" b="1" dirty="0"/>
          </a:p>
          <a:p>
            <a:pPr>
              <a:lnSpc>
                <a:spcPct val="150000"/>
              </a:lnSpc>
              <a:buFont typeface="Wingdings" panose="05000000000000000000" pitchFamily="2" charset="2"/>
              <a:buChar char="p"/>
            </a:pPr>
            <a:r>
              <a:rPr kumimoji="1" lang="ja-JP" altLang="en-US" sz="2000" b="1" dirty="0"/>
              <a:t>左右に</a:t>
            </a:r>
            <a:r>
              <a:rPr lang="ja-JP" altLang="en-US" sz="2000" b="1" dirty="0"/>
              <a:t>偏位</a:t>
            </a:r>
            <a:r>
              <a:rPr kumimoji="1" lang="ja-JP" altLang="en-US" sz="2000" b="1" dirty="0"/>
              <a:t>させた状態で唾液嚥下・発声</a:t>
            </a:r>
            <a:endParaRPr kumimoji="1" lang="en-US" altLang="ja-JP" sz="2000" b="1" dirty="0"/>
          </a:p>
          <a:p>
            <a:pPr>
              <a:lnSpc>
                <a:spcPct val="150000"/>
              </a:lnSpc>
              <a:buFont typeface="Wingdings" panose="05000000000000000000" pitchFamily="2" charset="2"/>
              <a:buChar char="p"/>
            </a:pPr>
            <a:r>
              <a:rPr lang="ja-JP" altLang="en-US" sz="2000" b="1" dirty="0"/>
              <a:t>舌骨・甲状軟骨を下方に引き下げ唾液嚥下・発声</a:t>
            </a:r>
            <a:endParaRPr kumimoji="1" lang="en-US" altLang="ja-JP" sz="2000" b="1" dirty="0"/>
          </a:p>
          <a:p>
            <a:pPr marL="0" indent="0">
              <a:lnSpc>
                <a:spcPct val="100000"/>
              </a:lnSpc>
              <a:buNone/>
            </a:pPr>
            <a:endParaRPr lang="en-US" altLang="ja-JP" sz="2000" b="1" dirty="0"/>
          </a:p>
        </p:txBody>
      </p:sp>
      <p:grpSp>
        <p:nvGrpSpPr>
          <p:cNvPr id="6" name="グループ化 5">
            <a:extLst>
              <a:ext uri="{FF2B5EF4-FFF2-40B4-BE49-F238E27FC236}">
                <a16:creationId xmlns:a16="http://schemas.microsoft.com/office/drawing/2014/main" id="{7DD00972-5565-43D2-A3EC-E5BCDE116EED}"/>
              </a:ext>
            </a:extLst>
          </p:cNvPr>
          <p:cNvGrpSpPr/>
          <p:nvPr/>
        </p:nvGrpSpPr>
        <p:grpSpPr>
          <a:xfrm>
            <a:off x="0" y="6141"/>
            <a:ext cx="12192000" cy="1463447"/>
            <a:chOff x="0" y="0"/>
            <a:chExt cx="12192000" cy="1463447"/>
          </a:xfrm>
        </p:grpSpPr>
        <p:sp>
          <p:nvSpPr>
            <p:cNvPr id="7" name="正方形/長方形 6">
              <a:extLst>
                <a:ext uri="{FF2B5EF4-FFF2-40B4-BE49-F238E27FC236}">
                  <a16:creationId xmlns:a16="http://schemas.microsoft.com/office/drawing/2014/main" id="{F9F3C4BB-4254-4360-B518-DA3ED4332E22}"/>
                </a:ext>
              </a:extLst>
            </p:cNvPr>
            <p:cNvSpPr/>
            <p:nvPr/>
          </p:nvSpPr>
          <p:spPr>
            <a:xfrm>
              <a:off x="0" y="110490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舌骨を触ってみよう！　</a:t>
              </a:r>
            </a:p>
            <a:p>
              <a:pPr lvl="0" algn="ctr">
                <a:defRPr/>
              </a:pPr>
              <a:endParaRPr lang="en-US" altLang="ja-JP" sz="4000" b="1" kern="0" dirty="0">
                <a:solidFill>
                  <a:schemeClr val="tx1"/>
                </a:solidFill>
              </a:endParaRPr>
            </a:p>
          </p:txBody>
        </p:sp>
        <p:cxnSp>
          <p:nvCxnSpPr>
            <p:cNvPr id="9" name="直線コネクタ 8">
              <a:extLst>
                <a:ext uri="{FF2B5EF4-FFF2-40B4-BE49-F238E27FC236}">
                  <a16:creationId xmlns:a16="http://schemas.microsoft.com/office/drawing/2014/main" id="{F6E57886-4373-4359-96EF-FA8E413BFB79}"/>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C082006-8D54-4C80-81B8-A5CD295499A3}"/>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C305B60D-75D4-4E36-8EA5-014409B815B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34129B35-F422-4EF4-9882-5701076384B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B81C24F8-D23A-4B4C-A7B4-B0F5DC5531E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F36B89F9-8EBB-43B4-9E24-E910EF57040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453993A8-0D4D-4A40-AC9A-9B08C8EA1B68}"/>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66FCB303-1480-4334-B8F5-D03EE71E4408}"/>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4" name="図 3">
            <a:extLst>
              <a:ext uri="{FF2B5EF4-FFF2-40B4-BE49-F238E27FC236}">
                <a16:creationId xmlns:a16="http://schemas.microsoft.com/office/drawing/2014/main" id="{CFFA0909-DD75-AA41-824B-B9ADB682FC92}"/>
              </a:ext>
            </a:extLst>
          </p:cNvPr>
          <p:cNvPicPr>
            <a:picLocks noChangeAspect="1"/>
          </p:cNvPicPr>
          <p:nvPr/>
        </p:nvPicPr>
        <p:blipFill>
          <a:blip r:embed="rId3"/>
          <a:stretch>
            <a:fillRect/>
          </a:stretch>
        </p:blipFill>
        <p:spPr>
          <a:xfrm>
            <a:off x="7010400" y="1899726"/>
            <a:ext cx="5181600" cy="4762500"/>
          </a:xfrm>
          <a:prstGeom prst="rect">
            <a:avLst/>
          </a:prstGeom>
        </p:spPr>
      </p:pic>
    </p:spTree>
    <p:extLst>
      <p:ext uri="{BB962C8B-B14F-4D97-AF65-F5344CB8AC3E}">
        <p14:creationId xmlns:p14="http://schemas.microsoft.com/office/powerpoint/2010/main" val="3734181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228600" y="1427020"/>
            <a:ext cx="11568939" cy="4607266"/>
          </a:xfrm>
        </p:spPr>
        <p:txBody>
          <a:bodyPr>
            <a:normAutofit/>
          </a:bodyPr>
          <a:lstStyle/>
          <a:p>
            <a:pPr marL="0" indent="0">
              <a:lnSpc>
                <a:spcPct val="150000"/>
              </a:lnSpc>
              <a:spcBef>
                <a:spcPts val="0"/>
              </a:spcBef>
              <a:spcAft>
                <a:spcPts val="2400"/>
              </a:spcAft>
              <a:buNone/>
            </a:pPr>
            <a:endParaRPr kumimoji="1" lang="en-US" altLang="ja-JP" b="1" dirty="0"/>
          </a:p>
          <a:p>
            <a:pPr marL="0" indent="0">
              <a:lnSpc>
                <a:spcPct val="150000"/>
              </a:lnSpc>
              <a:spcBef>
                <a:spcPts val="0"/>
              </a:spcBef>
              <a:spcAft>
                <a:spcPts val="2400"/>
              </a:spcAft>
              <a:buNone/>
            </a:pPr>
            <a:endParaRPr kumimoji="1" lang="en-US" altLang="ja-JP" b="1" dirty="0"/>
          </a:p>
        </p:txBody>
      </p:sp>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160170"/>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6354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dirty="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テキスト ボックス 5">
            <a:extLst>
              <a:ext uri="{FF2B5EF4-FFF2-40B4-BE49-F238E27FC236}">
                <a16:creationId xmlns:a16="http://schemas.microsoft.com/office/drawing/2014/main" id="{2E55D5BC-F339-69F4-483E-973FD102572F}"/>
              </a:ext>
            </a:extLst>
          </p:cNvPr>
          <p:cNvSpPr txBox="1"/>
          <p:nvPr/>
        </p:nvSpPr>
        <p:spPr>
          <a:xfrm>
            <a:off x="3015658" y="656375"/>
            <a:ext cx="655721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rPr>
              <a:t>舌運動</a:t>
            </a:r>
            <a:r>
              <a:rPr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内舌筋／外舌筋</a:t>
            </a:r>
            <a:r>
              <a:rPr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pic>
        <p:nvPicPr>
          <p:cNvPr id="2" name="図 1">
            <a:extLst>
              <a:ext uri="{FF2B5EF4-FFF2-40B4-BE49-F238E27FC236}">
                <a16:creationId xmlns:a16="http://schemas.microsoft.com/office/drawing/2014/main" id="{880A7F89-4AEE-94BD-38B5-F2D278A63F65}"/>
              </a:ext>
            </a:extLst>
          </p:cNvPr>
          <p:cNvPicPr>
            <a:picLocks noChangeAspect="1"/>
          </p:cNvPicPr>
          <p:nvPr/>
        </p:nvPicPr>
        <p:blipFill>
          <a:blip r:embed="rId3"/>
          <a:stretch>
            <a:fillRect/>
          </a:stretch>
        </p:blipFill>
        <p:spPr>
          <a:xfrm>
            <a:off x="331695" y="1789731"/>
            <a:ext cx="5997633" cy="4180939"/>
          </a:xfrm>
          <a:prstGeom prst="rect">
            <a:avLst/>
          </a:prstGeom>
        </p:spPr>
      </p:pic>
      <p:sp>
        <p:nvSpPr>
          <p:cNvPr id="3" name="テキスト ボックス 2">
            <a:extLst>
              <a:ext uri="{FF2B5EF4-FFF2-40B4-BE49-F238E27FC236}">
                <a16:creationId xmlns:a16="http://schemas.microsoft.com/office/drawing/2014/main" id="{E68F54D3-F22D-D461-E6A9-0280FBF4FE8F}"/>
              </a:ext>
            </a:extLst>
          </p:cNvPr>
          <p:cNvSpPr txBox="1"/>
          <p:nvPr/>
        </p:nvSpPr>
        <p:spPr>
          <a:xfrm>
            <a:off x="332509" y="6523493"/>
            <a:ext cx="8021782" cy="276999"/>
          </a:xfrm>
          <a:prstGeom prst="rect">
            <a:avLst/>
          </a:prstGeom>
          <a:noFill/>
        </p:spPr>
        <p:txBody>
          <a:bodyPr wrap="square" rtlCol="0">
            <a:spAutoFit/>
          </a:bodyPr>
          <a:lstStyle/>
          <a:p>
            <a:r>
              <a:rPr kumimoji="1" lang="en-US" altLang="ja-JP" sz="1200" dirty="0"/>
              <a:t>https://anatomyqa.com/tongue-anatomy-arteries-lymphatic-drainage/</a:t>
            </a:r>
            <a:endParaRPr kumimoji="1" lang="ja-JP" altLang="en-US" sz="1200" dirty="0"/>
          </a:p>
        </p:txBody>
      </p:sp>
      <p:pic>
        <p:nvPicPr>
          <p:cNvPr id="8" name="図 7">
            <a:extLst>
              <a:ext uri="{FF2B5EF4-FFF2-40B4-BE49-F238E27FC236}">
                <a16:creationId xmlns:a16="http://schemas.microsoft.com/office/drawing/2014/main" id="{B96B092C-EB99-5094-2D42-A44C7B44FB86}"/>
              </a:ext>
            </a:extLst>
          </p:cNvPr>
          <p:cNvPicPr>
            <a:picLocks noChangeAspect="1"/>
          </p:cNvPicPr>
          <p:nvPr/>
        </p:nvPicPr>
        <p:blipFill>
          <a:blip r:embed="rId4"/>
          <a:stretch>
            <a:fillRect/>
          </a:stretch>
        </p:blipFill>
        <p:spPr>
          <a:xfrm>
            <a:off x="6185625" y="2219498"/>
            <a:ext cx="5950915" cy="4085723"/>
          </a:xfrm>
          <a:prstGeom prst="rect">
            <a:avLst/>
          </a:prstGeom>
        </p:spPr>
      </p:pic>
      <p:sp>
        <p:nvSpPr>
          <p:cNvPr id="9" name="テキスト ボックス 8">
            <a:extLst>
              <a:ext uri="{FF2B5EF4-FFF2-40B4-BE49-F238E27FC236}">
                <a16:creationId xmlns:a16="http://schemas.microsoft.com/office/drawing/2014/main" id="{311D7CE0-FDBE-B297-3120-306C5C55705A}"/>
              </a:ext>
            </a:extLst>
          </p:cNvPr>
          <p:cNvSpPr txBox="1"/>
          <p:nvPr/>
        </p:nvSpPr>
        <p:spPr>
          <a:xfrm>
            <a:off x="340822" y="6252558"/>
            <a:ext cx="10848109" cy="276999"/>
          </a:xfrm>
          <a:prstGeom prst="rect">
            <a:avLst/>
          </a:prstGeom>
          <a:noFill/>
        </p:spPr>
        <p:txBody>
          <a:bodyPr wrap="square" rtlCol="0">
            <a:spAutoFit/>
          </a:bodyPr>
          <a:lstStyle/>
          <a:p>
            <a:r>
              <a:rPr kumimoji="1" lang="en-US" altLang="ja-JP" sz="1200" dirty="0"/>
              <a:t>https://www.andreasastier.com/blog/the-wonders-of-the-tongue-its-muscles-with-motor-and-sensory-nerve-innervations</a:t>
            </a:r>
            <a:endParaRPr kumimoji="1" lang="ja-JP" altLang="en-US" sz="1200" dirty="0"/>
          </a:p>
        </p:txBody>
      </p:sp>
      <p:pic>
        <p:nvPicPr>
          <p:cNvPr id="11" name="図 10">
            <a:extLst>
              <a:ext uri="{FF2B5EF4-FFF2-40B4-BE49-F238E27FC236}">
                <a16:creationId xmlns:a16="http://schemas.microsoft.com/office/drawing/2014/main" id="{4031E04C-0D3C-3015-EA79-B88299DF785F}"/>
              </a:ext>
            </a:extLst>
          </p:cNvPr>
          <p:cNvPicPr>
            <a:picLocks noChangeAspect="1"/>
          </p:cNvPicPr>
          <p:nvPr/>
        </p:nvPicPr>
        <p:blipFill>
          <a:blip r:embed="rId5"/>
          <a:stretch>
            <a:fillRect/>
          </a:stretch>
        </p:blipFill>
        <p:spPr>
          <a:xfrm>
            <a:off x="11161672" y="1280816"/>
            <a:ext cx="824001" cy="784385"/>
          </a:xfrm>
          <a:prstGeom prst="rect">
            <a:avLst/>
          </a:prstGeom>
        </p:spPr>
      </p:pic>
      <p:pic>
        <p:nvPicPr>
          <p:cNvPr id="13" name="図 12">
            <a:extLst>
              <a:ext uri="{FF2B5EF4-FFF2-40B4-BE49-F238E27FC236}">
                <a16:creationId xmlns:a16="http://schemas.microsoft.com/office/drawing/2014/main" id="{FAE03D4D-E035-F0B2-1108-1D65D69CA75A}"/>
              </a:ext>
            </a:extLst>
          </p:cNvPr>
          <p:cNvPicPr>
            <a:picLocks noChangeAspect="1"/>
          </p:cNvPicPr>
          <p:nvPr/>
        </p:nvPicPr>
        <p:blipFill>
          <a:blip r:embed="rId6"/>
          <a:stretch>
            <a:fillRect/>
          </a:stretch>
        </p:blipFill>
        <p:spPr>
          <a:xfrm>
            <a:off x="11197245" y="5995526"/>
            <a:ext cx="752856" cy="784892"/>
          </a:xfrm>
          <a:prstGeom prst="rect">
            <a:avLst/>
          </a:prstGeom>
        </p:spPr>
      </p:pic>
      <p:sp>
        <p:nvSpPr>
          <p:cNvPr id="14" name="テキスト ボックス 13">
            <a:extLst>
              <a:ext uri="{FF2B5EF4-FFF2-40B4-BE49-F238E27FC236}">
                <a16:creationId xmlns:a16="http://schemas.microsoft.com/office/drawing/2014/main" id="{EA4EB4E3-A66E-E5BE-6FFB-4CBC70E6B461}"/>
              </a:ext>
            </a:extLst>
          </p:cNvPr>
          <p:cNvSpPr txBox="1"/>
          <p:nvPr/>
        </p:nvSpPr>
        <p:spPr>
          <a:xfrm>
            <a:off x="9981139" y="1015444"/>
            <a:ext cx="2210861" cy="276999"/>
          </a:xfrm>
          <a:prstGeom prst="rect">
            <a:avLst/>
          </a:prstGeom>
          <a:noFill/>
        </p:spPr>
        <p:txBody>
          <a:bodyPr wrap="square" rtlCol="0">
            <a:spAutoFit/>
          </a:bodyPr>
          <a:lstStyle/>
          <a:p>
            <a:r>
              <a:rPr kumimoji="1" lang="ja-JP" altLang="en-US" sz="1200" b="1" dirty="0">
                <a:latin typeface="+mn-ea"/>
              </a:rPr>
              <a:t>舌コントロール自主トレ動画</a:t>
            </a:r>
          </a:p>
        </p:txBody>
      </p:sp>
      <p:sp>
        <p:nvSpPr>
          <p:cNvPr id="15" name="テキスト ボックス 14">
            <a:extLst>
              <a:ext uri="{FF2B5EF4-FFF2-40B4-BE49-F238E27FC236}">
                <a16:creationId xmlns:a16="http://schemas.microsoft.com/office/drawing/2014/main" id="{23311A07-B1DC-5DDA-ADEE-89480924F98D}"/>
              </a:ext>
            </a:extLst>
          </p:cNvPr>
          <p:cNvSpPr txBox="1"/>
          <p:nvPr/>
        </p:nvSpPr>
        <p:spPr>
          <a:xfrm>
            <a:off x="10633395" y="4547382"/>
            <a:ext cx="1611086" cy="276999"/>
          </a:xfrm>
          <a:prstGeom prst="rect">
            <a:avLst/>
          </a:prstGeom>
          <a:noFill/>
        </p:spPr>
        <p:txBody>
          <a:bodyPr wrap="square" rtlCol="0">
            <a:spAutoFit/>
          </a:bodyPr>
          <a:lstStyle/>
          <a:p>
            <a:r>
              <a:rPr lang="ja-JP" altLang="en-US" sz="1200" b="1" dirty="0">
                <a:latin typeface="+mn-ea"/>
              </a:rPr>
              <a:t>茎突舌筋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C06DEF66-37BA-5DA7-4F4A-EEB6B3D4CC5B}"/>
              </a:ext>
            </a:extLst>
          </p:cNvPr>
          <p:cNvSpPr txBox="1"/>
          <p:nvPr/>
        </p:nvSpPr>
        <p:spPr>
          <a:xfrm>
            <a:off x="7143364" y="5592554"/>
            <a:ext cx="1210927" cy="276999"/>
          </a:xfrm>
          <a:prstGeom prst="rect">
            <a:avLst/>
          </a:prstGeom>
          <a:noFill/>
        </p:spPr>
        <p:txBody>
          <a:bodyPr wrap="square" rtlCol="0">
            <a:spAutoFit/>
          </a:bodyPr>
          <a:lstStyle/>
          <a:p>
            <a:r>
              <a:rPr lang="ja-JP" altLang="en-US" sz="1200" b="1" dirty="0">
                <a:latin typeface="+mn-ea"/>
              </a:rPr>
              <a:t>オトガイ舌筋</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1B15DC59-8899-DCC4-9CE8-A0E999FA1420}"/>
              </a:ext>
            </a:extLst>
          </p:cNvPr>
          <p:cNvSpPr txBox="1"/>
          <p:nvPr/>
        </p:nvSpPr>
        <p:spPr>
          <a:xfrm>
            <a:off x="8354291" y="2317470"/>
            <a:ext cx="1611086" cy="276999"/>
          </a:xfrm>
          <a:prstGeom prst="rect">
            <a:avLst/>
          </a:prstGeom>
          <a:noFill/>
        </p:spPr>
        <p:txBody>
          <a:bodyPr wrap="square" rtlCol="0">
            <a:spAutoFit/>
          </a:bodyPr>
          <a:lstStyle/>
          <a:p>
            <a:r>
              <a:rPr lang="ja-JP" altLang="en-US" sz="1200" b="1" dirty="0">
                <a:latin typeface="+mn-ea"/>
              </a:rPr>
              <a:t>口蓋舌筋</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59415F51-551B-1F11-6021-63CE8B40804F}"/>
              </a:ext>
            </a:extLst>
          </p:cNvPr>
          <p:cNvSpPr txBox="1"/>
          <p:nvPr/>
        </p:nvSpPr>
        <p:spPr>
          <a:xfrm>
            <a:off x="10559164" y="5579762"/>
            <a:ext cx="1611086" cy="276999"/>
          </a:xfrm>
          <a:prstGeom prst="rect">
            <a:avLst/>
          </a:prstGeom>
          <a:noFill/>
        </p:spPr>
        <p:txBody>
          <a:bodyPr wrap="square" rtlCol="0">
            <a:spAutoFit/>
          </a:bodyPr>
          <a:lstStyle/>
          <a:p>
            <a:r>
              <a:rPr lang="ja-JP" altLang="en-US" sz="1200" b="1" dirty="0">
                <a:latin typeface="+mn-ea"/>
              </a:rPr>
              <a:t>舌骨舌筋</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4E54A69-D756-9585-8D44-AF0DD2288774}"/>
              </a:ext>
            </a:extLst>
          </p:cNvPr>
          <p:cNvSpPr txBox="1"/>
          <p:nvPr/>
        </p:nvSpPr>
        <p:spPr>
          <a:xfrm>
            <a:off x="7119257" y="2946858"/>
            <a:ext cx="1611086" cy="369332"/>
          </a:xfrm>
          <a:prstGeom prst="rect">
            <a:avLst/>
          </a:prstGeom>
          <a:noFill/>
        </p:spPr>
        <p:txBody>
          <a:bodyPr wrap="square" rtlCol="0">
            <a:spAutoFit/>
          </a:bodyPr>
          <a:lstStyle/>
          <a:p>
            <a:r>
              <a:rPr kumimoji="1" lang="ja-JP" altLang="en-US" b="1" dirty="0">
                <a:latin typeface="+mn-ea"/>
              </a:rPr>
              <a:t>」</a:t>
            </a:r>
          </a:p>
        </p:txBody>
      </p:sp>
      <p:sp>
        <p:nvSpPr>
          <p:cNvPr id="29" name="テキスト ボックス 28">
            <a:extLst>
              <a:ext uri="{FF2B5EF4-FFF2-40B4-BE49-F238E27FC236}">
                <a16:creationId xmlns:a16="http://schemas.microsoft.com/office/drawing/2014/main" id="{A54A09DB-1C6E-60B1-352A-A5D2228B3D6B}"/>
              </a:ext>
            </a:extLst>
          </p:cNvPr>
          <p:cNvSpPr txBox="1"/>
          <p:nvPr/>
        </p:nvSpPr>
        <p:spPr>
          <a:xfrm>
            <a:off x="7271657" y="3099258"/>
            <a:ext cx="1611086" cy="369332"/>
          </a:xfrm>
          <a:prstGeom prst="rect">
            <a:avLst/>
          </a:prstGeom>
          <a:noFill/>
        </p:spPr>
        <p:txBody>
          <a:bodyPr wrap="square" rtlCol="0">
            <a:spAutoFit/>
          </a:bodyPr>
          <a:lstStyle/>
          <a:p>
            <a:r>
              <a:rPr kumimoji="1" lang="ja-JP" altLang="en-US" b="1" dirty="0">
                <a:latin typeface="+mn-ea"/>
              </a:rPr>
              <a:t>」</a:t>
            </a:r>
          </a:p>
        </p:txBody>
      </p:sp>
      <p:sp>
        <p:nvSpPr>
          <p:cNvPr id="30" name="テキスト ボックス 29">
            <a:extLst>
              <a:ext uri="{FF2B5EF4-FFF2-40B4-BE49-F238E27FC236}">
                <a16:creationId xmlns:a16="http://schemas.microsoft.com/office/drawing/2014/main" id="{85D71F7B-9D47-76CB-7704-896A9194F7E5}"/>
              </a:ext>
            </a:extLst>
          </p:cNvPr>
          <p:cNvSpPr txBox="1"/>
          <p:nvPr/>
        </p:nvSpPr>
        <p:spPr>
          <a:xfrm>
            <a:off x="5157669" y="3773218"/>
            <a:ext cx="1210927" cy="276999"/>
          </a:xfrm>
          <a:prstGeom prst="rect">
            <a:avLst/>
          </a:prstGeom>
          <a:noFill/>
        </p:spPr>
        <p:txBody>
          <a:bodyPr wrap="square" rtlCol="0">
            <a:spAutoFit/>
          </a:bodyPr>
          <a:lstStyle/>
          <a:p>
            <a:r>
              <a:rPr kumimoji="1" lang="ja-JP" altLang="en-US" sz="1200" b="1">
                <a:latin typeface="+mn-ea"/>
              </a:rPr>
              <a:t>横舌筋</a:t>
            </a:r>
            <a:endParaRPr kumimoji="1" lang="ja-JP" altLang="en-US" sz="1200" b="1" dirty="0">
              <a:latin typeface="+mn-ea"/>
            </a:endParaRPr>
          </a:p>
        </p:txBody>
      </p:sp>
      <p:sp>
        <p:nvSpPr>
          <p:cNvPr id="31" name="テキスト ボックス 30">
            <a:extLst>
              <a:ext uri="{FF2B5EF4-FFF2-40B4-BE49-F238E27FC236}">
                <a16:creationId xmlns:a16="http://schemas.microsoft.com/office/drawing/2014/main" id="{50A64E78-D9D0-2858-C117-FF28C9457992}"/>
              </a:ext>
            </a:extLst>
          </p:cNvPr>
          <p:cNvSpPr txBox="1"/>
          <p:nvPr/>
        </p:nvSpPr>
        <p:spPr>
          <a:xfrm>
            <a:off x="4988169" y="3520415"/>
            <a:ext cx="1210927" cy="276999"/>
          </a:xfrm>
          <a:prstGeom prst="rect">
            <a:avLst/>
          </a:prstGeom>
          <a:noFill/>
        </p:spPr>
        <p:txBody>
          <a:bodyPr wrap="square" rtlCol="0">
            <a:spAutoFit/>
          </a:bodyPr>
          <a:lstStyle/>
          <a:p>
            <a:r>
              <a:rPr kumimoji="1" lang="ja-JP" altLang="en-US" sz="1200" b="1" dirty="0">
                <a:latin typeface="+mn-ea"/>
              </a:rPr>
              <a:t>垂直舌筋</a:t>
            </a:r>
          </a:p>
        </p:txBody>
      </p:sp>
      <p:sp>
        <p:nvSpPr>
          <p:cNvPr id="33" name="テキスト ボックス 32">
            <a:extLst>
              <a:ext uri="{FF2B5EF4-FFF2-40B4-BE49-F238E27FC236}">
                <a16:creationId xmlns:a16="http://schemas.microsoft.com/office/drawing/2014/main" id="{01147476-0AFE-3573-9FF0-572AD7D6BE6C}"/>
              </a:ext>
            </a:extLst>
          </p:cNvPr>
          <p:cNvSpPr txBox="1"/>
          <p:nvPr/>
        </p:nvSpPr>
        <p:spPr>
          <a:xfrm>
            <a:off x="4682438" y="4385378"/>
            <a:ext cx="1210927" cy="276999"/>
          </a:xfrm>
          <a:prstGeom prst="rect">
            <a:avLst/>
          </a:prstGeom>
          <a:noFill/>
        </p:spPr>
        <p:txBody>
          <a:bodyPr wrap="square" rtlCol="0">
            <a:spAutoFit/>
          </a:bodyPr>
          <a:lstStyle/>
          <a:p>
            <a:r>
              <a:rPr kumimoji="1" lang="ja-JP" altLang="en-US" sz="1200" b="1" dirty="0">
                <a:latin typeface="+mn-ea"/>
              </a:rPr>
              <a:t>下縦舌筋</a:t>
            </a:r>
          </a:p>
        </p:txBody>
      </p:sp>
      <p:sp>
        <p:nvSpPr>
          <p:cNvPr id="35" name="テキスト ボックス 34">
            <a:extLst>
              <a:ext uri="{FF2B5EF4-FFF2-40B4-BE49-F238E27FC236}">
                <a16:creationId xmlns:a16="http://schemas.microsoft.com/office/drawing/2014/main" id="{F2A7DDAB-8664-5CE7-3891-68ACD4057182}"/>
              </a:ext>
            </a:extLst>
          </p:cNvPr>
          <p:cNvSpPr txBox="1"/>
          <p:nvPr/>
        </p:nvSpPr>
        <p:spPr>
          <a:xfrm>
            <a:off x="5669833" y="3295563"/>
            <a:ext cx="1210927" cy="276999"/>
          </a:xfrm>
          <a:prstGeom prst="rect">
            <a:avLst/>
          </a:prstGeom>
          <a:noFill/>
        </p:spPr>
        <p:txBody>
          <a:bodyPr wrap="square" rtlCol="0">
            <a:spAutoFit/>
          </a:bodyPr>
          <a:lstStyle/>
          <a:p>
            <a:r>
              <a:rPr kumimoji="1" lang="ja-JP" altLang="en-US" sz="1200" b="1" dirty="0">
                <a:latin typeface="+mn-ea"/>
              </a:rPr>
              <a:t>上縦舌筋</a:t>
            </a:r>
          </a:p>
        </p:txBody>
      </p:sp>
    </p:spTree>
    <p:extLst>
      <p:ext uri="{BB962C8B-B14F-4D97-AF65-F5344CB8AC3E}">
        <p14:creationId xmlns:p14="http://schemas.microsoft.com/office/powerpoint/2010/main" val="289267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96096D-C9A4-825E-AFAB-A5C0974D16AE}"/>
              </a:ext>
            </a:extLst>
          </p:cNvPr>
          <p:cNvPicPr>
            <a:picLocks noChangeAspect="1"/>
          </p:cNvPicPr>
          <p:nvPr/>
        </p:nvPicPr>
        <p:blipFill>
          <a:blip r:embed="rId3"/>
          <a:stretch>
            <a:fillRect/>
          </a:stretch>
        </p:blipFill>
        <p:spPr>
          <a:xfrm>
            <a:off x="169806" y="885524"/>
            <a:ext cx="3949808" cy="5770343"/>
          </a:xfrm>
          <a:prstGeom prst="rect">
            <a:avLst/>
          </a:prstGeom>
        </p:spPr>
      </p:pic>
      <p:pic>
        <p:nvPicPr>
          <p:cNvPr id="9" name="図 8">
            <a:extLst>
              <a:ext uri="{FF2B5EF4-FFF2-40B4-BE49-F238E27FC236}">
                <a16:creationId xmlns:a16="http://schemas.microsoft.com/office/drawing/2014/main" id="{6306E3B4-C893-3D0C-77C6-22430FB2016B}"/>
              </a:ext>
            </a:extLst>
          </p:cNvPr>
          <p:cNvPicPr>
            <a:picLocks noChangeAspect="1"/>
          </p:cNvPicPr>
          <p:nvPr/>
        </p:nvPicPr>
        <p:blipFill>
          <a:blip r:embed="rId4"/>
          <a:stretch>
            <a:fillRect/>
          </a:stretch>
        </p:blipFill>
        <p:spPr>
          <a:xfrm>
            <a:off x="8351520" y="1031356"/>
            <a:ext cx="3840480" cy="5668943"/>
          </a:xfrm>
          <a:prstGeom prst="rect">
            <a:avLst/>
          </a:prstGeom>
        </p:spPr>
      </p:pic>
      <p:pic>
        <p:nvPicPr>
          <p:cNvPr id="11" name="図 10">
            <a:extLst>
              <a:ext uri="{FF2B5EF4-FFF2-40B4-BE49-F238E27FC236}">
                <a16:creationId xmlns:a16="http://schemas.microsoft.com/office/drawing/2014/main" id="{84506312-F630-8D2D-A892-94A37E868FBF}"/>
              </a:ext>
            </a:extLst>
          </p:cNvPr>
          <p:cNvPicPr>
            <a:picLocks noChangeAspect="1"/>
          </p:cNvPicPr>
          <p:nvPr/>
        </p:nvPicPr>
        <p:blipFill>
          <a:blip r:embed="rId5"/>
          <a:stretch>
            <a:fillRect/>
          </a:stretch>
        </p:blipFill>
        <p:spPr>
          <a:xfrm>
            <a:off x="4829194" y="1075790"/>
            <a:ext cx="3128521" cy="5580077"/>
          </a:xfrm>
          <a:prstGeom prst="rect">
            <a:avLst/>
          </a:prstGeom>
        </p:spPr>
      </p:pic>
    </p:spTree>
    <p:extLst>
      <p:ext uri="{BB962C8B-B14F-4D97-AF65-F5344CB8AC3E}">
        <p14:creationId xmlns:p14="http://schemas.microsoft.com/office/powerpoint/2010/main" val="166109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AF6285D1-600D-463B-8460-0263CAF1D55D}"/>
              </a:ext>
            </a:extLst>
          </p:cNvPr>
          <p:cNvSpPr txBox="1">
            <a:spLocks/>
          </p:cNvSpPr>
          <p:nvPr/>
        </p:nvSpPr>
        <p:spPr>
          <a:xfrm>
            <a:off x="657040" y="1905420"/>
            <a:ext cx="3930726" cy="3502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endParaRPr lang="en-US" altLang="ja-JP" sz="1600" b="1" dirty="0"/>
          </a:p>
        </p:txBody>
      </p:sp>
      <p:grpSp>
        <p:nvGrpSpPr>
          <p:cNvPr id="7" name="グループ化 6">
            <a:extLst>
              <a:ext uri="{FF2B5EF4-FFF2-40B4-BE49-F238E27FC236}">
                <a16:creationId xmlns:a16="http://schemas.microsoft.com/office/drawing/2014/main" id="{C43CA3E6-B4A7-4673-9434-939E10437730}"/>
              </a:ext>
            </a:extLst>
          </p:cNvPr>
          <p:cNvGrpSpPr/>
          <p:nvPr/>
        </p:nvGrpSpPr>
        <p:grpSpPr>
          <a:xfrm>
            <a:off x="-7620" y="110444"/>
            <a:ext cx="12199620" cy="1555782"/>
            <a:chOff x="0" y="0"/>
            <a:chExt cx="12192000" cy="1504631"/>
          </a:xfrm>
        </p:grpSpPr>
        <p:sp>
          <p:nvSpPr>
            <p:cNvPr id="10" name="正方形/長方形 9">
              <a:extLst>
                <a:ext uri="{FF2B5EF4-FFF2-40B4-BE49-F238E27FC236}">
                  <a16:creationId xmlns:a16="http://schemas.microsoft.com/office/drawing/2014/main" id="{8FBB03E4-53F4-48DB-9D21-A242786104F7}"/>
                </a:ext>
              </a:extLst>
            </p:cNvPr>
            <p:cNvSpPr/>
            <p:nvPr/>
          </p:nvSpPr>
          <p:spPr>
            <a:xfrm>
              <a:off x="0" y="1045870"/>
              <a:ext cx="11438938" cy="458761"/>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4000" b="1" kern="0" dirty="0">
                  <a:solidFill>
                    <a:schemeClr val="tx1"/>
                  </a:solidFill>
                </a:rPr>
                <a:t>下顎の状態が姿勢バランスに及ぼす影響　</a:t>
              </a:r>
            </a:p>
            <a:p>
              <a:pPr lvl="0" algn="ctr">
                <a:defRPr/>
              </a:pPr>
              <a:endParaRPr lang="en-US" altLang="ja-JP" sz="4000" b="1" kern="0" dirty="0">
                <a:solidFill>
                  <a:schemeClr val="tx1"/>
                </a:solidFill>
              </a:endParaRPr>
            </a:p>
          </p:txBody>
        </p:sp>
        <p:cxnSp>
          <p:nvCxnSpPr>
            <p:cNvPr id="12" name="直線コネクタ 11">
              <a:extLst>
                <a:ext uri="{FF2B5EF4-FFF2-40B4-BE49-F238E27FC236}">
                  <a16:creationId xmlns:a16="http://schemas.microsoft.com/office/drawing/2014/main" id="{43F27A08-2E4D-4B89-91BF-9C30DD1EFD5E}"/>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225D84C4-DCEC-48C0-AF15-58599CE33349}"/>
                </a:ext>
              </a:extLst>
            </p:cNvPr>
            <p:cNvGrpSpPr/>
            <p:nvPr/>
          </p:nvGrpSpPr>
          <p:grpSpPr>
            <a:xfrm>
              <a:off x="11438938" y="0"/>
              <a:ext cx="753062" cy="749684"/>
              <a:chOff x="2577737" y="461555"/>
              <a:chExt cx="3780000" cy="3779125"/>
            </a:xfrm>
            <a:solidFill>
              <a:srgbClr val="C00000"/>
            </a:solidFill>
            <a:effectLst/>
          </p:grpSpPr>
          <p:sp>
            <p:nvSpPr>
              <p:cNvPr id="16" name="正方形/長方形 15">
                <a:extLst>
                  <a:ext uri="{FF2B5EF4-FFF2-40B4-BE49-F238E27FC236}">
                    <a16:creationId xmlns:a16="http://schemas.microsoft.com/office/drawing/2014/main" id="{342D3189-3337-4D6A-B377-12326938FC0F}"/>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7" name="正方形/長方形 16">
                <a:extLst>
                  <a:ext uri="{FF2B5EF4-FFF2-40B4-BE49-F238E27FC236}">
                    <a16:creationId xmlns:a16="http://schemas.microsoft.com/office/drawing/2014/main" id="{B17FDB2C-7910-4EB5-AF8F-4E11633681D2}"/>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8" name="正方形/長方形 17">
                <a:extLst>
                  <a:ext uri="{FF2B5EF4-FFF2-40B4-BE49-F238E27FC236}">
                    <a16:creationId xmlns:a16="http://schemas.microsoft.com/office/drawing/2014/main" id="{393E60B3-3E8F-4399-A2BC-73BE433200A7}"/>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9" name="正方形/長方形 18">
                <a:extLst>
                  <a:ext uri="{FF2B5EF4-FFF2-40B4-BE49-F238E27FC236}">
                    <a16:creationId xmlns:a16="http://schemas.microsoft.com/office/drawing/2014/main" id="{A2E4010F-1B7F-444A-972A-191194BF55D9}"/>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4" name="正方形/長方形 13">
              <a:extLst>
                <a:ext uri="{FF2B5EF4-FFF2-40B4-BE49-F238E27FC236}">
                  <a16:creationId xmlns:a16="http://schemas.microsoft.com/office/drawing/2014/main" id="{A640E29D-0EC6-451A-BA99-547F7886315A}"/>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dirty="0">
                <a:solidFill>
                  <a:schemeClr val="tx1">
                    <a:lumMod val="50000"/>
                    <a:lumOff val="50000"/>
                  </a:schemeClr>
                </a:solidFill>
              </a:endParaRPr>
            </a:p>
          </p:txBody>
        </p:sp>
        <p:sp>
          <p:nvSpPr>
            <p:cNvPr id="15" name="正方形/長方形 14">
              <a:extLst>
                <a:ext uri="{FF2B5EF4-FFF2-40B4-BE49-F238E27FC236}">
                  <a16:creationId xmlns:a16="http://schemas.microsoft.com/office/drawing/2014/main" id="{DA352BD2-DEA2-4ACE-9629-A70133BA0452}"/>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2">
            <a:extLst>
              <a:ext uri="{FF2B5EF4-FFF2-40B4-BE49-F238E27FC236}">
                <a16:creationId xmlns:a16="http://schemas.microsoft.com/office/drawing/2014/main" id="{81E164B9-8283-69CE-35E8-86E10A1C44D3}"/>
              </a:ext>
            </a:extLst>
          </p:cNvPr>
          <p:cNvSpPr txBox="1">
            <a:spLocks/>
          </p:cNvSpPr>
          <p:nvPr/>
        </p:nvSpPr>
        <p:spPr>
          <a:xfrm>
            <a:off x="293360" y="2103068"/>
            <a:ext cx="6198480" cy="4549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2000" b="1" dirty="0"/>
          </a:p>
        </p:txBody>
      </p:sp>
      <p:sp>
        <p:nvSpPr>
          <p:cNvPr id="11" name="コンテンツ プレースホルダー 2">
            <a:extLst>
              <a:ext uri="{FF2B5EF4-FFF2-40B4-BE49-F238E27FC236}">
                <a16:creationId xmlns:a16="http://schemas.microsoft.com/office/drawing/2014/main" id="{B883FE66-CB74-87D2-9C9F-58E2933DBF97}"/>
              </a:ext>
            </a:extLst>
          </p:cNvPr>
          <p:cNvSpPr txBox="1">
            <a:spLocks/>
          </p:cNvSpPr>
          <p:nvPr/>
        </p:nvSpPr>
        <p:spPr>
          <a:xfrm>
            <a:off x="293359" y="2103068"/>
            <a:ext cx="6983741" cy="3803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2000" b="1" dirty="0"/>
          </a:p>
        </p:txBody>
      </p:sp>
      <p:sp>
        <p:nvSpPr>
          <p:cNvPr id="24" name="正方形/長方形 23">
            <a:extLst>
              <a:ext uri="{FF2B5EF4-FFF2-40B4-BE49-F238E27FC236}">
                <a16:creationId xmlns:a16="http://schemas.microsoft.com/office/drawing/2014/main" id="{DA0B7A38-FDBC-14BD-1BA1-5E04F7EF5F07}"/>
              </a:ext>
            </a:extLst>
          </p:cNvPr>
          <p:cNvSpPr/>
          <p:nvPr/>
        </p:nvSpPr>
        <p:spPr>
          <a:xfrm>
            <a:off x="293352" y="2116265"/>
            <a:ext cx="7395221" cy="1177421"/>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rPr>
              <a:t>【</a:t>
            </a:r>
            <a:r>
              <a:rPr kumimoji="1" lang="ja-JP" altLang="en-US" b="1" dirty="0">
                <a:solidFill>
                  <a:schemeClr val="tx1"/>
                </a:solidFill>
              </a:rPr>
              <a:t>目的</a:t>
            </a:r>
            <a:r>
              <a:rPr lang="en-US" altLang="ja-JP" b="1" dirty="0">
                <a:solidFill>
                  <a:schemeClr val="tx1"/>
                </a:solidFill>
              </a:rPr>
              <a:t>】</a:t>
            </a:r>
          </a:p>
          <a:p>
            <a:r>
              <a:rPr lang="ja-JP" altLang="en-US" b="1" dirty="0">
                <a:solidFill>
                  <a:schemeClr val="tx1"/>
                </a:solidFill>
              </a:rPr>
              <a:t>下顎の動きが人間の姿勢バランスにどのように影響するか検討</a:t>
            </a:r>
            <a:endParaRPr lang="en-US" altLang="ja-JP" b="1" dirty="0">
              <a:solidFill>
                <a:schemeClr val="tx1"/>
              </a:solidFill>
            </a:endParaRPr>
          </a:p>
        </p:txBody>
      </p:sp>
      <p:sp>
        <p:nvSpPr>
          <p:cNvPr id="25" name="正方形/長方形 24">
            <a:extLst>
              <a:ext uri="{FF2B5EF4-FFF2-40B4-BE49-F238E27FC236}">
                <a16:creationId xmlns:a16="http://schemas.microsoft.com/office/drawing/2014/main" id="{9E60CA8E-759F-C0DB-3AE6-9EAA26F6A2E5}"/>
              </a:ext>
            </a:extLst>
          </p:cNvPr>
          <p:cNvSpPr/>
          <p:nvPr/>
        </p:nvSpPr>
        <p:spPr>
          <a:xfrm>
            <a:off x="293351" y="3393241"/>
            <a:ext cx="7395221" cy="1375068"/>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a:t>
            </a:r>
            <a:r>
              <a:rPr lang="ja-JP" altLang="en-US" b="1" dirty="0">
                <a:solidFill>
                  <a:schemeClr val="tx1"/>
                </a:solidFill>
              </a:rPr>
              <a:t>方法</a:t>
            </a:r>
            <a:r>
              <a:rPr lang="en-US" altLang="ja-JP" dirty="0">
                <a:solidFill>
                  <a:schemeClr val="tx1"/>
                </a:solidFill>
              </a:rPr>
              <a:t>】</a:t>
            </a:r>
          </a:p>
          <a:p>
            <a:r>
              <a:rPr lang="ja-JP" altLang="en-US" b="1" dirty="0">
                <a:solidFill>
                  <a:schemeClr val="tx1"/>
                </a:solidFill>
              </a:rPr>
              <a:t>健常成人</a:t>
            </a:r>
            <a:r>
              <a:rPr lang="en-US" altLang="ja-JP" b="1" dirty="0">
                <a:solidFill>
                  <a:schemeClr val="tx1"/>
                </a:solidFill>
              </a:rPr>
              <a:t>116</a:t>
            </a:r>
            <a:r>
              <a:rPr lang="ja-JP" altLang="en-US" b="1" dirty="0">
                <a:solidFill>
                  <a:schemeClr val="tx1"/>
                </a:solidFill>
              </a:rPr>
              <a:t>名。立位時の重心の動きを下顎の状態が異なる</a:t>
            </a:r>
            <a:r>
              <a:rPr lang="en-US" altLang="ja-JP" b="1" dirty="0">
                <a:solidFill>
                  <a:schemeClr val="tx1"/>
                </a:solidFill>
              </a:rPr>
              <a:t>3</a:t>
            </a:r>
            <a:r>
              <a:rPr lang="ja-JP" altLang="en-US" b="1" dirty="0">
                <a:solidFill>
                  <a:schemeClr val="tx1"/>
                </a:solidFill>
              </a:rPr>
              <a:t>つの条件（安静時、顎が開いている状態、顎を強く噛んでいる状態）で比較。開眼と閉眼の２つの状態で行われた。</a:t>
            </a:r>
            <a:endParaRPr kumimoji="1" lang="ja-JP" altLang="en-US" dirty="0">
              <a:solidFill>
                <a:schemeClr val="tx1"/>
              </a:solidFill>
            </a:endParaRPr>
          </a:p>
        </p:txBody>
      </p:sp>
      <p:sp>
        <p:nvSpPr>
          <p:cNvPr id="26" name="正方形/長方形 25">
            <a:extLst>
              <a:ext uri="{FF2B5EF4-FFF2-40B4-BE49-F238E27FC236}">
                <a16:creationId xmlns:a16="http://schemas.microsoft.com/office/drawing/2014/main" id="{0913D30E-EB60-5AFF-408C-60E9C84A577F}"/>
              </a:ext>
            </a:extLst>
          </p:cNvPr>
          <p:cNvSpPr/>
          <p:nvPr/>
        </p:nvSpPr>
        <p:spPr>
          <a:xfrm>
            <a:off x="293350" y="4899930"/>
            <a:ext cx="7395221" cy="1299404"/>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i="0" dirty="0">
                <a:solidFill>
                  <a:schemeClr val="tx1"/>
                </a:solidFill>
                <a:effectLst/>
                <a:latin typeface="BlinkMacSystemFont"/>
              </a:rPr>
              <a:t>【</a:t>
            </a:r>
            <a:r>
              <a:rPr lang="ja-JP" altLang="en-US" b="1" i="0" dirty="0">
                <a:solidFill>
                  <a:schemeClr val="tx1"/>
                </a:solidFill>
                <a:effectLst/>
                <a:latin typeface="BlinkMacSystemFont"/>
              </a:rPr>
              <a:t>結果</a:t>
            </a:r>
            <a:r>
              <a:rPr lang="en-US" altLang="ja-JP" b="1" i="0" dirty="0">
                <a:solidFill>
                  <a:schemeClr val="tx1"/>
                </a:solidFill>
                <a:effectLst/>
                <a:latin typeface="BlinkMacSystemFont"/>
              </a:rPr>
              <a:t>】</a:t>
            </a:r>
          </a:p>
          <a:p>
            <a:r>
              <a:rPr lang="ja-JP" altLang="en-US" b="1" dirty="0">
                <a:solidFill>
                  <a:schemeClr val="tx1"/>
                </a:solidFill>
                <a:latin typeface="BlinkMacSystemFont"/>
              </a:rPr>
              <a:t>顎を強く噛むと重心の動きが大幅に減少した。これは、下顎の安定がヘッドコントロールを安定させ、立位姿勢のバランスを安定させたことを示唆している。</a:t>
            </a:r>
            <a:endParaRPr lang="en-US" altLang="ja-JP" b="1" i="0" dirty="0">
              <a:solidFill>
                <a:schemeClr val="tx1"/>
              </a:solidFill>
              <a:effectLst/>
              <a:latin typeface="BlinkMacSystemFont"/>
            </a:endParaRPr>
          </a:p>
        </p:txBody>
      </p:sp>
      <p:sp>
        <p:nvSpPr>
          <p:cNvPr id="2" name="テキスト ボックス 1">
            <a:extLst>
              <a:ext uri="{FF2B5EF4-FFF2-40B4-BE49-F238E27FC236}">
                <a16:creationId xmlns:a16="http://schemas.microsoft.com/office/drawing/2014/main" id="{571FC100-AC3A-ED0E-D39B-4B338131000D}"/>
              </a:ext>
            </a:extLst>
          </p:cNvPr>
          <p:cNvSpPr txBox="1"/>
          <p:nvPr/>
        </p:nvSpPr>
        <p:spPr>
          <a:xfrm>
            <a:off x="426720" y="6255541"/>
            <a:ext cx="7261851" cy="646331"/>
          </a:xfrm>
          <a:prstGeom prst="rect">
            <a:avLst/>
          </a:prstGeom>
          <a:noFill/>
        </p:spPr>
        <p:txBody>
          <a:bodyPr wrap="square" rtlCol="0">
            <a:spAutoFit/>
          </a:bodyPr>
          <a:lstStyle/>
          <a:p>
            <a:pPr algn="ctr">
              <a:defRPr/>
            </a:pPr>
            <a:r>
              <a:rPr lang="ja-JP" altLang="en-US" sz="1200" b="1" i="0" dirty="0">
                <a:solidFill>
                  <a:srgbClr val="212121"/>
                </a:solidFill>
                <a:effectLst/>
                <a:latin typeface="Merriweather" panose="00000500000000000000" pitchFamily="2" charset="0"/>
              </a:rPr>
              <a:t>引用論文：</a:t>
            </a:r>
            <a:r>
              <a:rPr lang="en-US" altLang="ja-JP" sz="1200" b="0" i="0" dirty="0">
                <a:solidFill>
                  <a:srgbClr val="5B616B"/>
                </a:solidFill>
                <a:effectLst/>
                <a:latin typeface="BlinkMacSystemFont"/>
              </a:rPr>
              <a:t>2015 Jan-Mar;30(1):53-7.</a:t>
            </a:r>
            <a:r>
              <a:rPr lang="en-US" altLang="ja-JP" sz="1200" b="1" i="0" dirty="0">
                <a:solidFill>
                  <a:srgbClr val="212121"/>
                </a:solidFill>
                <a:effectLst/>
                <a:latin typeface="Merriweather" panose="00000500000000000000" pitchFamily="2" charset="0"/>
              </a:rPr>
              <a:t> Effect of three different jaw positions on postural stability during standing</a:t>
            </a:r>
            <a:r>
              <a:rPr lang="ja-JP" altLang="en-US" sz="1200" b="1" i="0" dirty="0">
                <a:solidFill>
                  <a:srgbClr val="212121"/>
                </a:solidFill>
                <a:effectLst/>
                <a:latin typeface="Merriweather" panose="00000500000000000000" pitchFamily="2" charset="0"/>
              </a:rPr>
              <a:t>　</a:t>
            </a:r>
            <a:r>
              <a:rPr lang="en-US" altLang="ja-JP" sz="1200" b="0" i="0" u="none" strike="noStrike" dirty="0">
                <a:solidFill>
                  <a:srgbClr val="0071BC"/>
                </a:solidFill>
                <a:effectLst/>
                <a:latin typeface="BlinkMacSystemFont"/>
                <a:hlinkClick r:id="rId3"/>
              </a:rPr>
              <a:t>Ahmad H </a:t>
            </a:r>
            <a:r>
              <a:rPr lang="en-US" altLang="ja-JP" sz="1200" b="0" i="0" u="none" strike="noStrike" dirty="0" err="1">
                <a:solidFill>
                  <a:srgbClr val="0071BC"/>
                </a:solidFill>
                <a:effectLst/>
                <a:latin typeface="BlinkMacSystemFont"/>
                <a:hlinkClick r:id="rId3"/>
              </a:rPr>
              <a:t>Alghadir</a:t>
            </a:r>
            <a:r>
              <a:rPr lang="en-US" altLang="ja-JP" sz="1200" b="0" i="0" dirty="0">
                <a:solidFill>
                  <a:srgbClr val="5B616B"/>
                </a:solidFill>
                <a:effectLst/>
                <a:latin typeface="BlinkMacSystemFont"/>
              </a:rPr>
              <a:t>, </a:t>
            </a:r>
            <a:r>
              <a:rPr lang="en-US" altLang="ja-JP" sz="1200" b="0" i="0" u="none" strike="noStrike" dirty="0" err="1">
                <a:solidFill>
                  <a:srgbClr val="0071BC"/>
                </a:solidFill>
                <a:effectLst/>
                <a:latin typeface="BlinkMacSystemFont"/>
                <a:hlinkClick r:id="rId4"/>
              </a:rPr>
              <a:t>Hamayun</a:t>
            </a:r>
            <a:r>
              <a:rPr lang="en-US" altLang="ja-JP" sz="1200" b="0" i="0" u="none" strike="noStrike" dirty="0">
                <a:solidFill>
                  <a:srgbClr val="0071BC"/>
                </a:solidFill>
                <a:effectLst/>
                <a:latin typeface="BlinkMacSystemFont"/>
                <a:hlinkClick r:id="rId4"/>
              </a:rPr>
              <a:t> Zafar</a:t>
            </a:r>
            <a:r>
              <a:rPr lang="en-US" altLang="ja-JP" sz="1200" b="0" i="0" dirty="0">
                <a:solidFill>
                  <a:srgbClr val="5B616B"/>
                </a:solidFill>
                <a:effectLst/>
                <a:latin typeface="BlinkMacSystemFont"/>
              </a:rPr>
              <a:t>, </a:t>
            </a:r>
            <a:r>
              <a:rPr lang="en-US" altLang="ja-JP" sz="1200" b="0" i="0" u="none" strike="noStrike" dirty="0" err="1">
                <a:solidFill>
                  <a:srgbClr val="0071BC"/>
                </a:solidFill>
                <a:effectLst/>
                <a:latin typeface="BlinkMacSystemFont"/>
                <a:hlinkClick r:id="rId5"/>
              </a:rPr>
              <a:t>Zaheen</a:t>
            </a:r>
            <a:r>
              <a:rPr lang="en-US" altLang="ja-JP" sz="1200" b="0" i="0" u="none" strike="noStrike" dirty="0">
                <a:solidFill>
                  <a:srgbClr val="0071BC"/>
                </a:solidFill>
                <a:effectLst/>
                <a:latin typeface="BlinkMacSystemFont"/>
                <a:hlinkClick r:id="rId5"/>
              </a:rPr>
              <a:t> A Iqbal</a:t>
            </a:r>
            <a:endParaRPr lang="en-US" altLang="ja-JP" sz="1200" b="1" i="0" dirty="0">
              <a:solidFill>
                <a:srgbClr val="212121"/>
              </a:solidFill>
              <a:effectLst/>
              <a:latin typeface="Merriweather" panose="00000500000000000000" pitchFamily="2" charset="0"/>
            </a:endParaRPr>
          </a:p>
          <a:p>
            <a:pPr algn="ctr">
              <a:defRPr/>
            </a:pPr>
            <a:endParaRPr lang="en-US" altLang="ja-JP" sz="1200" b="1" i="0" dirty="0">
              <a:solidFill>
                <a:srgbClr val="212121"/>
              </a:solidFill>
              <a:effectLst/>
              <a:latin typeface="Merriweather" panose="00000500000000000000" pitchFamily="2" charset="0"/>
            </a:endParaRPr>
          </a:p>
        </p:txBody>
      </p:sp>
      <p:pic>
        <p:nvPicPr>
          <p:cNvPr id="28" name="コンテンツ プレースホルダー 27">
            <a:extLst>
              <a:ext uri="{FF2B5EF4-FFF2-40B4-BE49-F238E27FC236}">
                <a16:creationId xmlns:a16="http://schemas.microsoft.com/office/drawing/2014/main" id="{A0377D0C-7DF2-BE7E-FBCA-42586ABE97A9}"/>
              </a:ext>
            </a:extLst>
          </p:cNvPr>
          <p:cNvPicPr>
            <a:picLocks noGrp="1" noChangeAspect="1"/>
          </p:cNvPicPr>
          <p:nvPr>
            <p:ph idx="1"/>
          </p:nvPr>
        </p:nvPicPr>
        <p:blipFill>
          <a:blip r:embed="rId6"/>
          <a:stretch>
            <a:fillRect/>
          </a:stretch>
        </p:blipFill>
        <p:spPr>
          <a:xfrm>
            <a:off x="7862314" y="2700338"/>
            <a:ext cx="4102603" cy="2897757"/>
          </a:xfrm>
        </p:spPr>
      </p:pic>
    </p:spTree>
    <p:extLst>
      <p:ext uri="{BB962C8B-B14F-4D97-AF65-F5344CB8AC3E}">
        <p14:creationId xmlns:p14="http://schemas.microsoft.com/office/powerpoint/2010/main" val="9820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68827" y="176998"/>
            <a:ext cx="12260826" cy="2671575"/>
            <a:chOff x="-68826" y="0"/>
            <a:chExt cx="12260826" cy="2671575"/>
          </a:xfrm>
        </p:grpSpPr>
        <p:sp>
          <p:nvSpPr>
            <p:cNvPr id="20" name="正方形/長方形 19">
              <a:extLst>
                <a:ext uri="{FF2B5EF4-FFF2-40B4-BE49-F238E27FC236}">
                  <a16:creationId xmlns:a16="http://schemas.microsoft.com/office/drawing/2014/main" id="{B06F1856-017C-4E6C-AE10-A142BB14EBDF}"/>
                </a:ext>
              </a:extLst>
            </p:cNvPr>
            <p:cNvSpPr/>
            <p:nvPr/>
          </p:nvSpPr>
          <p:spPr>
            <a:xfrm>
              <a:off x="-68826" y="2313035"/>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質問</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392607"/>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5">
            <a:extLst>
              <a:ext uri="{FF2B5EF4-FFF2-40B4-BE49-F238E27FC236}">
                <a16:creationId xmlns:a16="http://schemas.microsoft.com/office/drawing/2014/main" id="{1C22E251-27DC-8A61-78E4-6D279C35A928}"/>
              </a:ext>
            </a:extLst>
          </p:cNvPr>
          <p:cNvSpPr>
            <a:spLocks noGrp="1"/>
          </p:cNvSpPr>
          <p:nvPr>
            <p:ph idx="1"/>
          </p:nvPr>
        </p:nvSpPr>
        <p:spPr>
          <a:xfrm>
            <a:off x="159026" y="2955085"/>
            <a:ext cx="12104536" cy="5604669"/>
          </a:xfrm>
        </p:spPr>
        <p:txBody>
          <a:bodyPr/>
          <a:lstStyle/>
          <a:p>
            <a:pPr>
              <a:lnSpc>
                <a:spcPct val="150000"/>
              </a:lnSpc>
              <a:buFont typeface="Wingdings" panose="05000000000000000000" pitchFamily="2" charset="2"/>
              <a:buChar char="ü"/>
            </a:pPr>
            <a:r>
              <a:rPr lang="ja-JP" altLang="en-US" b="1" spc="300" dirty="0"/>
              <a:t>食事の介助や見学をしたことはありますか？</a:t>
            </a:r>
            <a:endParaRPr lang="en-US" altLang="ja-JP" b="1" spc="300" dirty="0"/>
          </a:p>
          <a:p>
            <a:pPr>
              <a:lnSpc>
                <a:spcPct val="150000"/>
              </a:lnSpc>
              <a:buFont typeface="Wingdings" panose="05000000000000000000" pitchFamily="2" charset="2"/>
              <a:buChar char="ü"/>
            </a:pPr>
            <a:r>
              <a:rPr lang="ja-JP" altLang="en-US" b="1" spc="300" dirty="0"/>
              <a:t>食事の介助をしているときに怖い経験をしたことはありますか</a:t>
            </a:r>
            <a:endParaRPr lang="en-US" altLang="ja-JP" b="1" spc="300" dirty="0"/>
          </a:p>
          <a:p>
            <a:pPr marL="0" indent="0">
              <a:buNone/>
            </a:pPr>
            <a:endParaRPr lang="en-US" altLang="ja-JP" b="1" spc="300" dirty="0"/>
          </a:p>
        </p:txBody>
      </p:sp>
      <p:sp>
        <p:nvSpPr>
          <p:cNvPr id="2" name="四角形: 角を丸くする 1">
            <a:extLst>
              <a:ext uri="{FF2B5EF4-FFF2-40B4-BE49-F238E27FC236}">
                <a16:creationId xmlns:a16="http://schemas.microsoft.com/office/drawing/2014/main" id="{6D3EC635-C251-B360-B38F-4B23202018F4}"/>
              </a:ext>
            </a:extLst>
          </p:cNvPr>
          <p:cNvSpPr/>
          <p:nvPr/>
        </p:nvSpPr>
        <p:spPr>
          <a:xfrm>
            <a:off x="204083" y="2100360"/>
            <a:ext cx="12014421" cy="3785939"/>
          </a:xfrm>
          <a:prstGeom prst="roundRect">
            <a:avLst/>
          </a:prstGeom>
          <a:solidFill>
            <a:schemeClr val="accent6">
              <a:lumMod val="60000"/>
              <a:lumOff val="4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16221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30CD348-0DCF-60A5-9E3C-F8359A56850E}"/>
              </a:ext>
            </a:extLst>
          </p:cNvPr>
          <p:cNvGrpSpPr/>
          <p:nvPr/>
        </p:nvGrpSpPr>
        <p:grpSpPr>
          <a:xfrm>
            <a:off x="0" y="114888"/>
            <a:ext cx="12192000" cy="1028107"/>
            <a:chOff x="0" y="0"/>
            <a:chExt cx="12192000" cy="1028107"/>
          </a:xfrm>
        </p:grpSpPr>
        <p:sp>
          <p:nvSpPr>
            <p:cNvPr id="6" name="正方形/長方形 5">
              <a:extLst>
                <a:ext uri="{FF2B5EF4-FFF2-40B4-BE49-F238E27FC236}">
                  <a16:creationId xmlns:a16="http://schemas.microsoft.com/office/drawing/2014/main" id="{A30CFAF6-6835-8D79-5B9F-E246115CC388}"/>
                </a:ext>
              </a:extLst>
            </p:cNvPr>
            <p:cNvSpPr/>
            <p:nvPr/>
          </p:nvSpPr>
          <p:spPr>
            <a:xfrm>
              <a:off x="0" y="66956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摂食嚥下５期モデル</a:t>
              </a:r>
            </a:p>
          </p:txBody>
        </p:sp>
        <p:cxnSp>
          <p:nvCxnSpPr>
            <p:cNvPr id="7" name="直線コネクタ 6">
              <a:extLst>
                <a:ext uri="{FF2B5EF4-FFF2-40B4-BE49-F238E27FC236}">
                  <a16:creationId xmlns:a16="http://schemas.microsoft.com/office/drawing/2014/main" id="{031582E0-B81D-8601-D89F-885F3DD545DF}"/>
                </a:ext>
              </a:extLst>
            </p:cNvPr>
            <p:cNvCxnSpPr/>
            <p:nvPr/>
          </p:nvCxnSpPr>
          <p:spPr>
            <a:xfrm flipV="1">
              <a:off x="0" y="392607"/>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4854474D-417D-27AB-68CC-306F7EAA1202}"/>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00A14A2D-8F52-6981-846C-2C66CC163BAF}"/>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74D70030-69F8-6AF1-6F44-70C19439573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A4E66BAC-12C2-DB33-9157-F908F4912FA4}"/>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D37BABA7-3743-D42C-5AA3-9622825F3C5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2F227482-47D2-1DBC-82DC-E7FCD7861436}"/>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9E3DE8F7-53D5-D370-F793-D5AB1E873C26}"/>
                </a:ext>
              </a:extLst>
            </p:cNvPr>
            <p:cNvSpPr/>
            <p:nvPr/>
          </p:nvSpPr>
          <p:spPr>
            <a:xfrm>
              <a:off x="0" y="0"/>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cxnSp>
        <p:nvCxnSpPr>
          <p:cNvPr id="18" name="直線コネクタ 17">
            <a:extLst>
              <a:ext uri="{FF2B5EF4-FFF2-40B4-BE49-F238E27FC236}">
                <a16:creationId xmlns:a16="http://schemas.microsoft.com/office/drawing/2014/main" id="{2C839A67-4EDB-AC66-387C-21F95736C716}"/>
              </a:ext>
            </a:extLst>
          </p:cNvPr>
          <p:cNvCxnSpPr/>
          <p:nvPr/>
        </p:nvCxnSpPr>
        <p:spPr>
          <a:xfrm>
            <a:off x="518615" y="2316001"/>
            <a:ext cx="1092032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B8E7CF94-4FCE-0BA6-7A4E-A2151A44577E}"/>
              </a:ext>
            </a:extLst>
          </p:cNvPr>
          <p:cNvCxnSpPr>
            <a:cxnSpLocks/>
          </p:cNvCxnSpPr>
          <p:nvPr/>
        </p:nvCxnSpPr>
        <p:spPr>
          <a:xfrm>
            <a:off x="2415654" y="1450959"/>
            <a:ext cx="0" cy="4650469"/>
          </a:xfrm>
          <a:prstGeom prst="line">
            <a:avLst/>
          </a:prstGeom>
          <a:ln w="38100"/>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AD7FA3B5-7150-FE64-CCDD-5A1C823932FF}"/>
              </a:ext>
            </a:extLst>
          </p:cNvPr>
          <p:cNvSpPr txBox="1"/>
          <p:nvPr/>
        </p:nvSpPr>
        <p:spPr>
          <a:xfrm>
            <a:off x="887105" y="1591610"/>
            <a:ext cx="1433012" cy="584775"/>
          </a:xfrm>
          <a:prstGeom prst="rect">
            <a:avLst/>
          </a:prstGeom>
          <a:noFill/>
        </p:spPr>
        <p:txBody>
          <a:bodyPr wrap="square" rtlCol="0">
            <a:spAutoFit/>
          </a:bodyPr>
          <a:lstStyle/>
          <a:p>
            <a:r>
              <a:rPr lang="ja-JP" altLang="en-US" sz="3200" b="1" dirty="0">
                <a:solidFill>
                  <a:srgbClr val="FF0000"/>
                </a:solidFill>
              </a:rPr>
              <a:t>時相</a:t>
            </a:r>
            <a:endParaRPr kumimoji="1" lang="ja-JP" altLang="en-US" sz="3200" b="1" dirty="0">
              <a:solidFill>
                <a:srgbClr val="FF0000"/>
              </a:solidFill>
            </a:endParaRPr>
          </a:p>
        </p:txBody>
      </p:sp>
      <p:sp>
        <p:nvSpPr>
          <p:cNvPr id="22" name="テキスト ボックス 21">
            <a:extLst>
              <a:ext uri="{FF2B5EF4-FFF2-40B4-BE49-F238E27FC236}">
                <a16:creationId xmlns:a16="http://schemas.microsoft.com/office/drawing/2014/main" id="{B1D61A0B-4996-AF27-1DC5-FF3F6CECE27F}"/>
              </a:ext>
            </a:extLst>
          </p:cNvPr>
          <p:cNvSpPr txBox="1"/>
          <p:nvPr/>
        </p:nvSpPr>
        <p:spPr>
          <a:xfrm>
            <a:off x="5719469" y="1591093"/>
            <a:ext cx="4415049" cy="584775"/>
          </a:xfrm>
          <a:prstGeom prst="rect">
            <a:avLst/>
          </a:prstGeom>
          <a:noFill/>
        </p:spPr>
        <p:txBody>
          <a:bodyPr wrap="square" rtlCol="0">
            <a:spAutoFit/>
          </a:bodyPr>
          <a:lstStyle/>
          <a:p>
            <a:r>
              <a:rPr kumimoji="1" lang="ja-JP" altLang="en-US" sz="3200" b="1" dirty="0">
                <a:solidFill>
                  <a:srgbClr val="FF0000"/>
                </a:solidFill>
              </a:rPr>
              <a:t>各器官の働き</a:t>
            </a:r>
          </a:p>
        </p:txBody>
      </p:sp>
      <p:sp>
        <p:nvSpPr>
          <p:cNvPr id="23" name="テキスト ボックス 22">
            <a:extLst>
              <a:ext uri="{FF2B5EF4-FFF2-40B4-BE49-F238E27FC236}">
                <a16:creationId xmlns:a16="http://schemas.microsoft.com/office/drawing/2014/main" id="{BB44466A-48DA-31E6-40B6-ECE836CEDDEE}"/>
              </a:ext>
            </a:extLst>
          </p:cNvPr>
          <p:cNvSpPr txBox="1"/>
          <p:nvPr/>
        </p:nvSpPr>
        <p:spPr>
          <a:xfrm>
            <a:off x="551468" y="2459435"/>
            <a:ext cx="11467934" cy="3715312"/>
          </a:xfrm>
          <a:prstGeom prst="rect">
            <a:avLst/>
          </a:prstGeom>
          <a:noFill/>
        </p:spPr>
        <p:txBody>
          <a:bodyPr wrap="square" rtlCol="0">
            <a:spAutoFit/>
          </a:bodyPr>
          <a:lstStyle/>
          <a:p>
            <a:pPr>
              <a:lnSpc>
                <a:spcPct val="150000"/>
              </a:lnSpc>
            </a:pPr>
            <a:r>
              <a:rPr kumimoji="1" lang="en-US" altLang="ja-JP" sz="3200" b="1" dirty="0"/>
              <a:t>1.</a:t>
            </a:r>
            <a:r>
              <a:rPr kumimoji="1" lang="ja-JP" altLang="en-US" sz="3200" b="1" dirty="0"/>
              <a:t>先行期　</a:t>
            </a:r>
            <a:r>
              <a:rPr kumimoji="1" lang="ja-JP" altLang="en-US" sz="2800" b="1" dirty="0"/>
              <a:t>何をどのように食べるか判断して口まで適切に運ぶ。　</a:t>
            </a:r>
            <a:endParaRPr kumimoji="1" lang="en-US" altLang="ja-JP" sz="3200" b="1" dirty="0"/>
          </a:p>
          <a:p>
            <a:pPr>
              <a:lnSpc>
                <a:spcPct val="150000"/>
              </a:lnSpc>
            </a:pPr>
            <a:r>
              <a:rPr lang="en-US" altLang="ja-JP" sz="3200" b="1" dirty="0"/>
              <a:t>2.</a:t>
            </a:r>
            <a:r>
              <a:rPr lang="ja-JP" altLang="en-US" sz="3200" b="1" dirty="0"/>
              <a:t>準備期　</a:t>
            </a:r>
            <a:r>
              <a:rPr lang="ja-JP" altLang="en-US" sz="2800" b="1" dirty="0">
                <a:latin typeface="+mn-ea"/>
              </a:rPr>
              <a:t>食物を口から取り込み咀嚼して食塊形成する。</a:t>
            </a:r>
            <a:endParaRPr lang="en-US" altLang="ja-JP" sz="2800" b="1" dirty="0">
              <a:latin typeface="+mn-ea"/>
            </a:endParaRPr>
          </a:p>
          <a:p>
            <a:pPr>
              <a:lnSpc>
                <a:spcPct val="150000"/>
              </a:lnSpc>
            </a:pPr>
            <a:r>
              <a:rPr kumimoji="1" lang="en-US" altLang="ja-JP" sz="3200" b="1" dirty="0"/>
              <a:t>3.</a:t>
            </a:r>
            <a:r>
              <a:rPr lang="ja-JP" altLang="en-US" sz="3200" b="1" dirty="0"/>
              <a:t>口腔期　</a:t>
            </a:r>
            <a:r>
              <a:rPr lang="ja-JP" altLang="en-US" sz="2800" b="1" dirty="0"/>
              <a:t>食塊を口腔から咽頭に送り込む。</a:t>
            </a:r>
            <a:endParaRPr lang="en-US" altLang="ja-JP" sz="2800" b="1" dirty="0"/>
          </a:p>
          <a:p>
            <a:pPr>
              <a:lnSpc>
                <a:spcPct val="150000"/>
              </a:lnSpc>
            </a:pPr>
            <a:r>
              <a:rPr kumimoji="1" lang="en-US" altLang="ja-JP" sz="3200" b="1" dirty="0"/>
              <a:t>4.</a:t>
            </a:r>
            <a:r>
              <a:rPr kumimoji="1" lang="ja-JP" altLang="en-US" sz="3200" b="1" dirty="0"/>
              <a:t>咽頭期　</a:t>
            </a:r>
            <a:r>
              <a:rPr kumimoji="1" lang="ja-JP" altLang="en-US" sz="2800" b="1" dirty="0"/>
              <a:t>食塊を咽頭から食道に送り込む。</a:t>
            </a:r>
            <a:r>
              <a:rPr kumimoji="1" lang="ja-JP" altLang="en-US" sz="2800" b="1" dirty="0">
                <a:solidFill>
                  <a:srgbClr val="FF0000"/>
                </a:solidFill>
              </a:rPr>
              <a:t>嚥下反射</a:t>
            </a:r>
            <a:endParaRPr kumimoji="1" lang="en-US" altLang="ja-JP" sz="2800" b="1" dirty="0">
              <a:solidFill>
                <a:srgbClr val="FF0000"/>
              </a:solidFill>
            </a:endParaRPr>
          </a:p>
          <a:p>
            <a:pPr>
              <a:lnSpc>
                <a:spcPct val="150000"/>
              </a:lnSpc>
            </a:pPr>
            <a:r>
              <a:rPr lang="en-US" altLang="ja-JP" sz="3200" b="1" dirty="0"/>
              <a:t>5.</a:t>
            </a:r>
            <a:r>
              <a:rPr lang="ja-JP" altLang="en-US" sz="3200" b="1" dirty="0"/>
              <a:t>食道期　</a:t>
            </a:r>
            <a:r>
              <a:rPr lang="ja-JP" altLang="en-US" sz="2800" b="1" dirty="0"/>
              <a:t>食塊を食道から胃に送り込む。</a:t>
            </a:r>
            <a:r>
              <a:rPr lang="ja-JP" altLang="en-US" sz="2800" b="1" dirty="0">
                <a:solidFill>
                  <a:srgbClr val="FF0000"/>
                </a:solidFill>
              </a:rPr>
              <a:t>蠕動運動</a:t>
            </a:r>
            <a:endParaRPr kumimoji="1" lang="ja-JP" altLang="en-US" sz="2800" b="1" dirty="0">
              <a:solidFill>
                <a:srgbClr val="FF0000"/>
              </a:solidFill>
            </a:endParaRPr>
          </a:p>
        </p:txBody>
      </p:sp>
    </p:spTree>
    <p:extLst>
      <p:ext uri="{BB962C8B-B14F-4D97-AF65-F5344CB8AC3E}">
        <p14:creationId xmlns:p14="http://schemas.microsoft.com/office/powerpoint/2010/main" val="4047898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811703" y="1784480"/>
            <a:ext cx="6407727" cy="4624490"/>
          </a:xfrm>
        </p:spPr>
        <p:txBody>
          <a:bodyPr>
            <a:normAutofit/>
          </a:bodyPr>
          <a:lstStyle/>
          <a:p>
            <a:pPr marL="0" indent="0">
              <a:lnSpc>
                <a:spcPct val="150000"/>
              </a:lnSpc>
              <a:spcBef>
                <a:spcPts val="0"/>
              </a:spcBef>
              <a:spcAft>
                <a:spcPts val="2400"/>
              </a:spcAft>
              <a:buNone/>
            </a:pPr>
            <a:r>
              <a:rPr lang="ja-JP" altLang="en-US" sz="2000" b="1" i="0" dirty="0">
                <a:solidFill>
                  <a:srgbClr val="000000"/>
                </a:solidFill>
                <a:effectLst/>
                <a:latin typeface="Roboto" panose="020B0604020202020204" pitchFamily="2" charset="0"/>
              </a:rPr>
              <a:t>姿勢制御には、いくつかの反射が重要であり、その中には</a:t>
            </a:r>
            <a:r>
              <a:rPr lang="ja-JP" altLang="en-US" sz="2000" b="1" i="0" dirty="0">
                <a:solidFill>
                  <a:srgbClr val="FF0000"/>
                </a:solidFill>
                <a:effectLst/>
                <a:latin typeface="Roboto" panose="020B0604020202020204" pitchFamily="2" charset="0"/>
              </a:rPr>
              <a:t>頸反射（</a:t>
            </a:r>
            <a:r>
              <a:rPr lang="en-US" altLang="ja-JP" sz="2000" b="1" i="0" dirty="0">
                <a:solidFill>
                  <a:srgbClr val="FF0000"/>
                </a:solidFill>
                <a:effectLst/>
                <a:latin typeface="Roboto" panose="020B0604020202020204" pitchFamily="2" charset="0"/>
              </a:rPr>
              <a:t>CCR</a:t>
            </a:r>
            <a:r>
              <a:rPr lang="ja-JP" altLang="en-US" sz="2000" b="1" i="0" dirty="0">
                <a:solidFill>
                  <a:srgbClr val="FF0000"/>
                </a:solidFill>
                <a:effectLst/>
                <a:latin typeface="Roboto" panose="020B0604020202020204" pitchFamily="2" charset="0"/>
              </a:rPr>
              <a:t>）、前庭眼球反射（</a:t>
            </a:r>
            <a:r>
              <a:rPr lang="en-US" altLang="ja-JP" sz="2000" b="1" i="0" dirty="0">
                <a:solidFill>
                  <a:srgbClr val="FF0000"/>
                </a:solidFill>
                <a:effectLst/>
                <a:latin typeface="Roboto" panose="020B0604020202020204" pitchFamily="2" charset="0"/>
              </a:rPr>
              <a:t>VOR</a:t>
            </a:r>
            <a:r>
              <a:rPr lang="ja-JP" altLang="en-US" sz="2000" b="1" i="0" dirty="0">
                <a:solidFill>
                  <a:srgbClr val="FF0000"/>
                </a:solidFill>
                <a:effectLst/>
                <a:latin typeface="Roboto" panose="020B0604020202020204" pitchFamily="2" charset="0"/>
              </a:rPr>
              <a:t>）、前庭脊髄反射（</a:t>
            </a:r>
            <a:r>
              <a:rPr lang="en-US" altLang="ja-JP" sz="2000" b="1" i="0" dirty="0">
                <a:solidFill>
                  <a:srgbClr val="FF0000"/>
                </a:solidFill>
                <a:effectLst/>
                <a:latin typeface="Roboto" panose="020B0604020202020204" pitchFamily="2" charset="0"/>
              </a:rPr>
              <a:t>VSR</a:t>
            </a:r>
            <a:r>
              <a:rPr lang="ja-JP" altLang="en-US" sz="2000" b="1" i="0" dirty="0">
                <a:solidFill>
                  <a:srgbClr val="FF0000"/>
                </a:solidFill>
                <a:effectLst/>
                <a:latin typeface="Roboto" panose="020B0604020202020204" pitchFamily="2" charset="0"/>
              </a:rPr>
              <a:t>）</a:t>
            </a:r>
            <a:r>
              <a:rPr lang="ja-JP" altLang="en-US" sz="2000" b="1" i="0" dirty="0">
                <a:solidFill>
                  <a:srgbClr val="000000"/>
                </a:solidFill>
                <a:effectLst/>
                <a:latin typeface="Roboto" panose="020B0604020202020204" pitchFamily="2" charset="0"/>
              </a:rPr>
              <a:t>が含まれる。これらの反射は、前庭核や小脳と協力して機能する。さらに、視覚、前庭、体性感覚の</a:t>
            </a:r>
            <a:r>
              <a:rPr lang="en-US" altLang="ja-JP" sz="2000" b="1" i="0" dirty="0">
                <a:solidFill>
                  <a:srgbClr val="000000"/>
                </a:solidFill>
                <a:effectLst/>
                <a:latin typeface="Roboto" panose="020B0604020202020204" pitchFamily="2" charset="0"/>
              </a:rPr>
              <a:t>3</a:t>
            </a:r>
            <a:r>
              <a:rPr lang="ja-JP" altLang="en-US" sz="2000" b="1" i="0" dirty="0">
                <a:solidFill>
                  <a:srgbClr val="000000"/>
                </a:solidFill>
                <a:effectLst/>
                <a:latin typeface="Roboto" panose="020B0604020202020204" pitchFamily="2" charset="0"/>
              </a:rPr>
              <a:t>つのバランスシステムも、姿勢制御に密接に関係していることが特徴的である。また、頸部固有受容器は上部頸椎の頸部背側の抗重力筋に多く存在し、特に頭板状筋、大後頭直近、頭最長筋、頭半棘筋に集中している。</a:t>
            </a:r>
            <a:r>
              <a:rPr lang="ja-JP" altLang="en-US" sz="2000" b="1" i="0" dirty="0">
                <a:solidFill>
                  <a:srgbClr val="FF0000"/>
                </a:solidFill>
                <a:effectLst/>
                <a:latin typeface="Roboto" panose="020B0604020202020204" pitchFamily="2" charset="0"/>
              </a:rPr>
              <a:t>頭頚部の位置や動きは、姿勢制御する上で重要である。</a:t>
            </a:r>
            <a:endParaRPr kumimoji="1" lang="ja-JP" altLang="en-US" sz="2000" b="1" dirty="0">
              <a:solidFill>
                <a:srgbClr val="FF0000"/>
              </a:solidFill>
            </a:endParaRPr>
          </a:p>
        </p:txBody>
      </p:sp>
      <p:grpSp>
        <p:nvGrpSpPr>
          <p:cNvPr id="19" name="グループ化 18">
            <a:extLst>
              <a:ext uri="{FF2B5EF4-FFF2-40B4-BE49-F238E27FC236}">
                <a16:creationId xmlns:a16="http://schemas.microsoft.com/office/drawing/2014/main" id="{66869DDE-8C69-4AE3-A585-403835755D66}"/>
              </a:ext>
            </a:extLst>
          </p:cNvPr>
          <p:cNvGrpSpPr/>
          <p:nvPr/>
        </p:nvGrpSpPr>
        <p:grpSpPr>
          <a:xfrm>
            <a:off x="-55201" y="0"/>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en-US" altLang="ja-JP" sz="3200" b="1" kern="0" dirty="0">
                  <a:solidFill>
                    <a:schemeClr val="tx1"/>
                  </a:solidFill>
                </a:rPr>
                <a:t>Head control</a:t>
              </a:r>
              <a:r>
                <a:rPr lang="ja-JP" altLang="en-US" sz="3200" b="1" kern="0" dirty="0">
                  <a:solidFill>
                    <a:schemeClr val="tx1"/>
                  </a:solidFill>
                </a:rPr>
                <a:t>と姿勢制御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3" name="図 2">
            <a:extLst>
              <a:ext uri="{FF2B5EF4-FFF2-40B4-BE49-F238E27FC236}">
                <a16:creationId xmlns:a16="http://schemas.microsoft.com/office/drawing/2014/main" id="{2173A76D-7963-9D56-1AC3-C3DABD0423A2}"/>
              </a:ext>
            </a:extLst>
          </p:cNvPr>
          <p:cNvPicPr>
            <a:picLocks noChangeAspect="1"/>
          </p:cNvPicPr>
          <p:nvPr/>
        </p:nvPicPr>
        <p:blipFill rotWithShape="1">
          <a:blip r:embed="rId3"/>
          <a:srcRect l="11009" t="3757" r="6788" b="23734"/>
          <a:stretch/>
        </p:blipFill>
        <p:spPr>
          <a:xfrm>
            <a:off x="7113097" y="1356901"/>
            <a:ext cx="4739642" cy="5272499"/>
          </a:xfrm>
          <a:prstGeom prst="rect">
            <a:avLst/>
          </a:prstGeom>
        </p:spPr>
      </p:pic>
    </p:spTree>
    <p:extLst>
      <p:ext uri="{BB962C8B-B14F-4D97-AF65-F5344CB8AC3E}">
        <p14:creationId xmlns:p14="http://schemas.microsoft.com/office/powerpoint/2010/main" val="226145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F9A07CA3-B6D1-48FB-9F67-9F5B48427830}"/>
              </a:ext>
            </a:extLst>
          </p:cNvPr>
          <p:cNvSpPr>
            <a:spLocks noGrp="1"/>
          </p:cNvSpPr>
          <p:nvPr>
            <p:ph idx="1"/>
          </p:nvPr>
        </p:nvSpPr>
        <p:spPr>
          <a:xfrm>
            <a:off x="179058" y="1645868"/>
            <a:ext cx="9574541" cy="3803361"/>
          </a:xfrm>
        </p:spPr>
        <p:txBody>
          <a:bodyPr>
            <a:normAutofit/>
          </a:bodyPr>
          <a:lstStyle/>
          <a:p>
            <a:pPr>
              <a:lnSpc>
                <a:spcPct val="100000"/>
              </a:lnSpc>
              <a:buFont typeface="Wingdings" panose="05000000000000000000" pitchFamily="2" charset="2"/>
              <a:buChar char="p"/>
            </a:pPr>
            <a:r>
              <a:rPr kumimoji="1" lang="ja-JP" altLang="en-US" sz="2000" b="1" dirty="0"/>
              <a:t>舌骨筋群⇒頚長筋や頭長筋の弱化で代償的に使用されることが多い</a:t>
            </a:r>
            <a:endParaRPr kumimoji="1" lang="en-US" altLang="ja-JP" sz="2000" b="1" dirty="0"/>
          </a:p>
          <a:p>
            <a:pPr>
              <a:lnSpc>
                <a:spcPct val="100000"/>
              </a:lnSpc>
              <a:buFont typeface="Wingdings" panose="05000000000000000000" pitchFamily="2" charset="2"/>
              <a:buChar char="p"/>
            </a:pPr>
            <a:endParaRPr kumimoji="1" lang="en-US" altLang="ja-JP" sz="2000" b="1" dirty="0"/>
          </a:p>
          <a:p>
            <a:pPr>
              <a:lnSpc>
                <a:spcPct val="100000"/>
              </a:lnSpc>
              <a:buFont typeface="Wingdings" panose="05000000000000000000" pitchFamily="2" charset="2"/>
              <a:buChar char="p"/>
            </a:pPr>
            <a:r>
              <a:rPr kumimoji="1" lang="ja-JP" altLang="en-US" sz="2000" b="1" dirty="0"/>
              <a:t>下顎と舌骨：舌骨上筋群</a:t>
            </a:r>
            <a:r>
              <a:rPr lang="en-US" altLang="ja-JP" sz="2000" b="1" dirty="0"/>
              <a:t>(</a:t>
            </a:r>
            <a:r>
              <a:rPr lang="ja-JP" altLang="en-US" sz="2000" b="1" dirty="0"/>
              <a:t>顎舌骨筋・顎二腹筋・オトガイ舌骨筋・茎突舌骨筋</a:t>
            </a:r>
            <a:r>
              <a:rPr lang="en-US" altLang="ja-JP" sz="2000" b="1" dirty="0"/>
              <a:t>)</a:t>
            </a:r>
          </a:p>
          <a:p>
            <a:pPr>
              <a:lnSpc>
                <a:spcPct val="100000"/>
              </a:lnSpc>
              <a:buFont typeface="Wingdings" panose="05000000000000000000" pitchFamily="2" charset="2"/>
              <a:buChar char="p"/>
            </a:pPr>
            <a:endParaRPr lang="en-US" altLang="ja-JP" sz="2000" b="1" dirty="0"/>
          </a:p>
          <a:p>
            <a:pPr>
              <a:lnSpc>
                <a:spcPct val="100000"/>
              </a:lnSpc>
              <a:buFont typeface="Wingdings" panose="05000000000000000000" pitchFamily="2" charset="2"/>
              <a:buChar char="p"/>
            </a:pPr>
            <a:r>
              <a:rPr kumimoji="1" lang="ja-JP" altLang="en-US" sz="2000" b="1" dirty="0"/>
              <a:t>舌骨と胸骨：舌骨下筋群</a:t>
            </a:r>
            <a:r>
              <a:rPr kumimoji="1" lang="en-US" altLang="ja-JP" sz="2000" b="1" dirty="0"/>
              <a:t>(</a:t>
            </a:r>
            <a:r>
              <a:rPr kumimoji="1" lang="ja-JP" altLang="en-US" sz="2000" b="1" dirty="0"/>
              <a:t>胸骨舌骨筋・胸骨甲状筋・肩甲舌骨筋</a:t>
            </a:r>
            <a:r>
              <a:rPr kumimoji="1" lang="en-US" altLang="ja-JP" sz="2000" b="1" dirty="0"/>
              <a:t>)</a:t>
            </a:r>
          </a:p>
          <a:p>
            <a:pPr>
              <a:lnSpc>
                <a:spcPct val="100000"/>
              </a:lnSpc>
              <a:buFont typeface="Wingdings" panose="05000000000000000000" pitchFamily="2" charset="2"/>
              <a:buChar char="p"/>
            </a:pPr>
            <a:endParaRPr lang="en-US" altLang="ja-JP" sz="2000" b="1" dirty="0"/>
          </a:p>
          <a:p>
            <a:pPr>
              <a:lnSpc>
                <a:spcPct val="100000"/>
              </a:lnSpc>
              <a:buFont typeface="Wingdings" panose="05000000000000000000" pitchFamily="2" charset="2"/>
              <a:buChar char="p"/>
            </a:pPr>
            <a:r>
              <a:rPr kumimoji="1" lang="en-US" altLang="ja-JP" sz="2000" b="1" dirty="0"/>
              <a:t>Head control</a:t>
            </a:r>
            <a:r>
              <a:rPr kumimoji="1" lang="ja-JP" altLang="en-US" sz="2000" b="1" dirty="0"/>
              <a:t>から嚥下の事も考える必要がある</a:t>
            </a:r>
          </a:p>
        </p:txBody>
      </p:sp>
      <p:grpSp>
        <p:nvGrpSpPr>
          <p:cNvPr id="6" name="グループ化 5">
            <a:extLst>
              <a:ext uri="{FF2B5EF4-FFF2-40B4-BE49-F238E27FC236}">
                <a16:creationId xmlns:a16="http://schemas.microsoft.com/office/drawing/2014/main" id="{7DD00972-5565-43D2-A3EC-E5BCDE116EED}"/>
              </a:ext>
            </a:extLst>
          </p:cNvPr>
          <p:cNvGrpSpPr/>
          <p:nvPr/>
        </p:nvGrpSpPr>
        <p:grpSpPr>
          <a:xfrm>
            <a:off x="0" y="3759"/>
            <a:ext cx="12192000" cy="1436069"/>
            <a:chOff x="0" y="0"/>
            <a:chExt cx="12192000" cy="1436069"/>
          </a:xfrm>
        </p:grpSpPr>
        <p:sp>
          <p:nvSpPr>
            <p:cNvPr id="7" name="正方形/長方形 6">
              <a:extLst>
                <a:ext uri="{FF2B5EF4-FFF2-40B4-BE49-F238E27FC236}">
                  <a16:creationId xmlns:a16="http://schemas.microsoft.com/office/drawing/2014/main" id="{F9F3C4BB-4254-4360-B518-DA3ED4332E22}"/>
                </a:ext>
              </a:extLst>
            </p:cNvPr>
            <p:cNvSpPr/>
            <p:nvPr/>
          </p:nvSpPr>
          <p:spPr>
            <a:xfrm>
              <a:off x="0" y="1077529"/>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en-US" altLang="ja-JP" sz="3200" b="1" kern="0" dirty="0">
                  <a:solidFill>
                    <a:schemeClr val="tx1"/>
                  </a:solidFill>
                </a:rPr>
                <a:t>Head control</a:t>
              </a:r>
              <a:r>
                <a:rPr lang="ja-JP" altLang="en-US" sz="3200" b="1" kern="0" dirty="0">
                  <a:solidFill>
                    <a:schemeClr val="tx1"/>
                  </a:solidFill>
                </a:rPr>
                <a:t>と嚥下　</a:t>
              </a:r>
            </a:p>
            <a:p>
              <a:pPr lvl="0" algn="ctr">
                <a:defRPr/>
              </a:pPr>
              <a:endParaRPr lang="en-US" altLang="ja-JP" sz="4000" b="1" kern="0" dirty="0">
                <a:solidFill>
                  <a:schemeClr val="tx1"/>
                </a:solidFill>
              </a:endParaRPr>
            </a:p>
          </p:txBody>
        </p:sp>
        <p:cxnSp>
          <p:nvCxnSpPr>
            <p:cNvPr id="9" name="直線コネクタ 8">
              <a:extLst>
                <a:ext uri="{FF2B5EF4-FFF2-40B4-BE49-F238E27FC236}">
                  <a16:creationId xmlns:a16="http://schemas.microsoft.com/office/drawing/2014/main" id="{F6E57886-4373-4359-96EF-FA8E413BFB79}"/>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C082006-8D54-4C80-81B8-A5CD295499A3}"/>
                </a:ext>
              </a:extLst>
            </p:cNvPr>
            <p:cNvGrpSpPr/>
            <p:nvPr/>
          </p:nvGrpSpPr>
          <p:grpSpPr>
            <a:xfrm>
              <a:off x="11438938" y="0"/>
              <a:ext cx="753062" cy="749684"/>
              <a:chOff x="2577737" y="461555"/>
              <a:chExt cx="3780000" cy="3779125"/>
            </a:xfrm>
            <a:solidFill>
              <a:srgbClr val="C00000"/>
            </a:solidFill>
            <a:effectLst/>
          </p:grpSpPr>
          <p:sp>
            <p:nvSpPr>
              <p:cNvPr id="13" name="正方形/長方形 12">
                <a:extLst>
                  <a:ext uri="{FF2B5EF4-FFF2-40B4-BE49-F238E27FC236}">
                    <a16:creationId xmlns:a16="http://schemas.microsoft.com/office/drawing/2014/main" id="{C305B60D-75D4-4E36-8EA5-014409B815B0}"/>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4" name="正方形/長方形 13">
                <a:extLst>
                  <a:ext uri="{FF2B5EF4-FFF2-40B4-BE49-F238E27FC236}">
                    <a16:creationId xmlns:a16="http://schemas.microsoft.com/office/drawing/2014/main" id="{34129B35-F422-4EF4-9882-5701076384B1}"/>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5" name="正方形/長方形 14">
                <a:extLst>
                  <a:ext uri="{FF2B5EF4-FFF2-40B4-BE49-F238E27FC236}">
                    <a16:creationId xmlns:a16="http://schemas.microsoft.com/office/drawing/2014/main" id="{B81C24F8-D23A-4B4C-A7B4-B0F5DC5531E3}"/>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6" name="正方形/長方形 15">
                <a:extLst>
                  <a:ext uri="{FF2B5EF4-FFF2-40B4-BE49-F238E27FC236}">
                    <a16:creationId xmlns:a16="http://schemas.microsoft.com/office/drawing/2014/main" id="{F36B89F9-8EBB-43B4-9E24-E910EF570405}"/>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1" name="正方形/長方形 10">
              <a:extLst>
                <a:ext uri="{FF2B5EF4-FFF2-40B4-BE49-F238E27FC236}">
                  <a16:creationId xmlns:a16="http://schemas.microsoft.com/office/drawing/2014/main" id="{453993A8-0D4D-4A40-AC9A-9B08C8EA1B68}"/>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66FCB303-1480-4334-B8F5-D03EE71E4408}"/>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2" name="図 1">
            <a:extLst>
              <a:ext uri="{FF2B5EF4-FFF2-40B4-BE49-F238E27FC236}">
                <a16:creationId xmlns:a16="http://schemas.microsoft.com/office/drawing/2014/main" id="{442C4284-31DA-0B65-CABA-716BBE897952}"/>
              </a:ext>
            </a:extLst>
          </p:cNvPr>
          <p:cNvPicPr>
            <a:picLocks noChangeAspect="1"/>
          </p:cNvPicPr>
          <p:nvPr/>
        </p:nvPicPr>
        <p:blipFill>
          <a:blip r:embed="rId3"/>
          <a:stretch>
            <a:fillRect/>
          </a:stretch>
        </p:blipFill>
        <p:spPr>
          <a:xfrm>
            <a:off x="6959663" y="3169920"/>
            <a:ext cx="5133277" cy="3653778"/>
          </a:xfrm>
          <a:prstGeom prst="rect">
            <a:avLst/>
          </a:prstGeom>
        </p:spPr>
      </p:pic>
    </p:spTree>
    <p:extLst>
      <p:ext uri="{BB962C8B-B14F-4D97-AF65-F5344CB8AC3E}">
        <p14:creationId xmlns:p14="http://schemas.microsoft.com/office/powerpoint/2010/main" val="187955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alpha val="84000"/>
          </a:srgbClr>
        </a:solidFill>
        <a:effectLst/>
      </p:bgPr>
    </p:bg>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11600B18-BB71-4EEE-9195-CD07A1BD55DA}"/>
              </a:ext>
            </a:extLst>
          </p:cNvPr>
          <p:cNvCxnSpPr>
            <a:cxnSpLocks/>
          </p:cNvCxnSpPr>
          <p:nvPr/>
        </p:nvCxnSpPr>
        <p:spPr>
          <a:xfrm>
            <a:off x="0" y="3429000"/>
            <a:ext cx="12192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ABC9ECE-DCBC-DFD8-4F7F-9196D6E32D2F}"/>
              </a:ext>
            </a:extLst>
          </p:cNvPr>
          <p:cNvCxnSpPr>
            <a:cxnSpLocks/>
          </p:cNvCxnSpPr>
          <p:nvPr/>
        </p:nvCxnSpPr>
        <p:spPr>
          <a:xfrm>
            <a:off x="0" y="5146249"/>
            <a:ext cx="12192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EC7FBA4-87B5-C517-ADF5-95E7B3703B80}"/>
              </a:ext>
            </a:extLst>
          </p:cNvPr>
          <p:cNvCxnSpPr>
            <a:cxnSpLocks/>
          </p:cNvCxnSpPr>
          <p:nvPr/>
        </p:nvCxnSpPr>
        <p:spPr>
          <a:xfrm>
            <a:off x="0" y="1711750"/>
            <a:ext cx="12192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フローチャート: 結合子 7">
            <a:extLst>
              <a:ext uri="{FF2B5EF4-FFF2-40B4-BE49-F238E27FC236}">
                <a16:creationId xmlns:a16="http://schemas.microsoft.com/office/drawing/2014/main" id="{03EDA36A-30C5-87AE-9A45-A2F6D5673244}"/>
              </a:ext>
            </a:extLst>
          </p:cNvPr>
          <p:cNvSpPr/>
          <p:nvPr/>
        </p:nvSpPr>
        <p:spPr>
          <a:xfrm>
            <a:off x="593889" y="414779"/>
            <a:ext cx="1027522" cy="1027518"/>
          </a:xfrm>
          <a:prstGeom prst="flowChartConnector">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フローチャート: 結合子 11">
            <a:extLst>
              <a:ext uri="{FF2B5EF4-FFF2-40B4-BE49-F238E27FC236}">
                <a16:creationId xmlns:a16="http://schemas.microsoft.com/office/drawing/2014/main" id="{06017D1E-6ED1-A3DF-56A7-C83C143FE83F}"/>
              </a:ext>
            </a:extLst>
          </p:cNvPr>
          <p:cNvSpPr/>
          <p:nvPr/>
        </p:nvSpPr>
        <p:spPr>
          <a:xfrm>
            <a:off x="593889" y="5564562"/>
            <a:ext cx="1027522" cy="1027518"/>
          </a:xfrm>
          <a:prstGeom prst="flowChartConnector">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フローチャート: 結合子 12">
            <a:extLst>
              <a:ext uri="{FF2B5EF4-FFF2-40B4-BE49-F238E27FC236}">
                <a16:creationId xmlns:a16="http://schemas.microsoft.com/office/drawing/2014/main" id="{1123B858-B364-72D8-7FBA-294FE3FEFEB2}"/>
              </a:ext>
            </a:extLst>
          </p:cNvPr>
          <p:cNvSpPr/>
          <p:nvPr/>
        </p:nvSpPr>
        <p:spPr>
          <a:xfrm>
            <a:off x="593889" y="3814129"/>
            <a:ext cx="1027522" cy="1027518"/>
          </a:xfrm>
          <a:prstGeom prst="flowChartConnector">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4" name="フローチャート: 結合子 13">
            <a:extLst>
              <a:ext uri="{FF2B5EF4-FFF2-40B4-BE49-F238E27FC236}">
                <a16:creationId xmlns:a16="http://schemas.microsoft.com/office/drawing/2014/main" id="{1FDBCAD9-09E5-0341-A4D0-42121166F352}"/>
              </a:ext>
            </a:extLst>
          </p:cNvPr>
          <p:cNvSpPr/>
          <p:nvPr/>
        </p:nvSpPr>
        <p:spPr>
          <a:xfrm>
            <a:off x="593889" y="2132028"/>
            <a:ext cx="1027522" cy="1027518"/>
          </a:xfrm>
          <a:prstGeom prst="flowChartConnector">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9D827308-522A-5CEB-7A54-16A352906CE9}"/>
              </a:ext>
            </a:extLst>
          </p:cNvPr>
          <p:cNvCxnSpPr/>
          <p:nvPr/>
        </p:nvCxnSpPr>
        <p:spPr>
          <a:xfrm>
            <a:off x="1131216" y="902616"/>
            <a:ext cx="0" cy="5420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グラフィックス 17" descr="握手 単色塗りつぶし">
            <a:extLst>
              <a:ext uri="{FF2B5EF4-FFF2-40B4-BE49-F238E27FC236}">
                <a16:creationId xmlns:a16="http://schemas.microsoft.com/office/drawing/2014/main" id="{503647EA-1771-C747-AB71-EF0013A6CC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830" y="538890"/>
            <a:ext cx="850769" cy="850769"/>
          </a:xfrm>
          <a:prstGeom prst="rect">
            <a:avLst/>
          </a:prstGeom>
        </p:spPr>
      </p:pic>
      <p:pic>
        <p:nvPicPr>
          <p:cNvPr id="24" name="グラフィックス 23" descr="テーブル セッティング 単色塗りつぶし">
            <a:extLst>
              <a:ext uri="{FF2B5EF4-FFF2-40B4-BE49-F238E27FC236}">
                <a16:creationId xmlns:a16="http://schemas.microsoft.com/office/drawing/2014/main" id="{BBA0B999-2236-9A24-3345-4A56FBB56B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7646" y="3940798"/>
            <a:ext cx="787139" cy="787139"/>
          </a:xfrm>
          <a:prstGeom prst="rect">
            <a:avLst/>
          </a:prstGeom>
        </p:spPr>
      </p:pic>
      <p:pic>
        <p:nvPicPr>
          <p:cNvPr id="28" name="グラフィックス 27" descr="リスト 単色塗りつぶし">
            <a:extLst>
              <a:ext uri="{FF2B5EF4-FFF2-40B4-BE49-F238E27FC236}">
                <a16:creationId xmlns:a16="http://schemas.microsoft.com/office/drawing/2014/main" id="{0DCBC662-58A0-688F-68E5-A9B96BFDE7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4897" y="5682004"/>
            <a:ext cx="792633" cy="792633"/>
          </a:xfrm>
          <a:prstGeom prst="rect">
            <a:avLst/>
          </a:prstGeom>
        </p:spPr>
      </p:pic>
      <p:pic>
        <p:nvPicPr>
          <p:cNvPr id="30" name="グラフィックス 29" descr="舌 単色塗りつぶし">
            <a:extLst>
              <a:ext uri="{FF2B5EF4-FFF2-40B4-BE49-F238E27FC236}">
                <a16:creationId xmlns:a16="http://schemas.microsoft.com/office/drawing/2014/main" id="{A2F9BDBA-A167-BE52-A3FB-6FA3167CA8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827" y="2256136"/>
            <a:ext cx="850772" cy="850772"/>
          </a:xfrm>
          <a:prstGeom prst="rect">
            <a:avLst/>
          </a:prstGeom>
        </p:spPr>
      </p:pic>
      <p:sp>
        <p:nvSpPr>
          <p:cNvPr id="33" name="テキスト ボックス 32">
            <a:extLst>
              <a:ext uri="{FF2B5EF4-FFF2-40B4-BE49-F238E27FC236}">
                <a16:creationId xmlns:a16="http://schemas.microsoft.com/office/drawing/2014/main" id="{7F8D61E3-1658-B46B-5D5E-0C622060D468}"/>
              </a:ext>
            </a:extLst>
          </p:cNvPr>
          <p:cNvSpPr txBox="1"/>
          <p:nvPr/>
        </p:nvSpPr>
        <p:spPr>
          <a:xfrm>
            <a:off x="2045615" y="502609"/>
            <a:ext cx="1838227" cy="923330"/>
          </a:xfrm>
          <a:prstGeom prst="rect">
            <a:avLst/>
          </a:prstGeom>
          <a:noFill/>
        </p:spPr>
        <p:txBody>
          <a:bodyPr wrap="square" rtlCol="0">
            <a:spAutoFit/>
          </a:bodyPr>
          <a:lstStyle/>
          <a:p>
            <a:endParaRPr kumimoji="1" lang="en-US" altLang="ja-JP" b="1" dirty="0"/>
          </a:p>
          <a:p>
            <a:r>
              <a:rPr kumimoji="1" lang="ja-JP" altLang="en-US" b="1" dirty="0">
                <a:solidFill>
                  <a:schemeClr val="bg1"/>
                </a:solidFill>
                <a:latin typeface="+mn-ea"/>
              </a:rPr>
              <a:t>他職種連携</a:t>
            </a:r>
            <a:endParaRPr kumimoji="1" lang="en-US" altLang="ja-JP" b="1" dirty="0">
              <a:solidFill>
                <a:schemeClr val="bg1"/>
              </a:solidFill>
              <a:latin typeface="+mn-ea"/>
            </a:endParaRPr>
          </a:p>
          <a:p>
            <a:endParaRPr kumimoji="1" lang="ja-JP" altLang="en-US" dirty="0">
              <a:solidFill>
                <a:schemeClr val="bg1">
                  <a:lumMod val="85000"/>
                </a:schemeClr>
              </a:solidFill>
            </a:endParaRPr>
          </a:p>
        </p:txBody>
      </p:sp>
      <p:sp>
        <p:nvSpPr>
          <p:cNvPr id="35" name="テキスト ボックス 34">
            <a:extLst>
              <a:ext uri="{FF2B5EF4-FFF2-40B4-BE49-F238E27FC236}">
                <a16:creationId xmlns:a16="http://schemas.microsoft.com/office/drawing/2014/main" id="{26BEB7E1-54EA-C80B-0240-F89246DCA1B6}"/>
              </a:ext>
            </a:extLst>
          </p:cNvPr>
          <p:cNvSpPr txBox="1"/>
          <p:nvPr/>
        </p:nvSpPr>
        <p:spPr>
          <a:xfrm>
            <a:off x="2045615" y="2219857"/>
            <a:ext cx="1838227" cy="923330"/>
          </a:xfrm>
          <a:prstGeom prst="rect">
            <a:avLst/>
          </a:prstGeom>
          <a:noFill/>
        </p:spPr>
        <p:txBody>
          <a:bodyPr wrap="square" rtlCol="0">
            <a:spAutoFit/>
          </a:bodyPr>
          <a:lstStyle/>
          <a:p>
            <a:endParaRPr kumimoji="1" lang="en-US" altLang="ja-JP" b="1" dirty="0"/>
          </a:p>
          <a:p>
            <a:r>
              <a:rPr kumimoji="1" lang="ja-JP" altLang="en-US" b="1" dirty="0">
                <a:solidFill>
                  <a:schemeClr val="bg1"/>
                </a:solidFill>
                <a:latin typeface="+mn-ea"/>
              </a:rPr>
              <a:t>構音障害</a:t>
            </a:r>
            <a:endParaRPr kumimoji="1" lang="en-US" altLang="ja-JP" b="1" dirty="0">
              <a:solidFill>
                <a:schemeClr val="bg1"/>
              </a:solidFill>
              <a:latin typeface="+mn-ea"/>
            </a:endParaRPr>
          </a:p>
          <a:p>
            <a:endParaRPr kumimoji="1" lang="en-US" altLang="ja-JP" dirty="0">
              <a:solidFill>
                <a:schemeClr val="bg1">
                  <a:lumMod val="85000"/>
                </a:schemeClr>
              </a:solidFill>
            </a:endParaRPr>
          </a:p>
        </p:txBody>
      </p:sp>
      <p:sp>
        <p:nvSpPr>
          <p:cNvPr id="38" name="テキスト ボックス 37">
            <a:extLst>
              <a:ext uri="{FF2B5EF4-FFF2-40B4-BE49-F238E27FC236}">
                <a16:creationId xmlns:a16="http://schemas.microsoft.com/office/drawing/2014/main" id="{FD69A981-1910-9C13-3A57-558FB118E78E}"/>
              </a:ext>
            </a:extLst>
          </p:cNvPr>
          <p:cNvSpPr txBox="1"/>
          <p:nvPr/>
        </p:nvSpPr>
        <p:spPr>
          <a:xfrm>
            <a:off x="2045614" y="5682004"/>
            <a:ext cx="1838227" cy="923330"/>
          </a:xfrm>
          <a:prstGeom prst="rect">
            <a:avLst/>
          </a:prstGeom>
          <a:noFill/>
        </p:spPr>
        <p:txBody>
          <a:bodyPr wrap="square" rtlCol="0">
            <a:spAutoFit/>
          </a:bodyPr>
          <a:lstStyle/>
          <a:p>
            <a:endParaRPr kumimoji="1" lang="en-US" altLang="ja-JP" b="1" dirty="0"/>
          </a:p>
          <a:p>
            <a:r>
              <a:rPr kumimoji="1" lang="ja-JP" altLang="en-US" b="1" dirty="0">
                <a:solidFill>
                  <a:schemeClr val="bg1"/>
                </a:solidFill>
                <a:latin typeface="+mn-ea"/>
              </a:rPr>
              <a:t>研究紹介</a:t>
            </a:r>
            <a:endParaRPr kumimoji="1" lang="en-US" altLang="ja-JP" b="1" dirty="0">
              <a:solidFill>
                <a:schemeClr val="bg1"/>
              </a:solidFill>
              <a:latin typeface="+mn-ea"/>
            </a:endParaRPr>
          </a:p>
          <a:p>
            <a:endParaRPr kumimoji="1" lang="ja-JP" altLang="en-US" dirty="0">
              <a:solidFill>
                <a:schemeClr val="bg1">
                  <a:lumMod val="85000"/>
                </a:schemeClr>
              </a:solidFill>
            </a:endParaRPr>
          </a:p>
        </p:txBody>
      </p:sp>
      <p:sp>
        <p:nvSpPr>
          <p:cNvPr id="39" name="テキスト ボックス 38">
            <a:extLst>
              <a:ext uri="{FF2B5EF4-FFF2-40B4-BE49-F238E27FC236}">
                <a16:creationId xmlns:a16="http://schemas.microsoft.com/office/drawing/2014/main" id="{46C4F18B-80FC-45DA-0F7C-47BBE2EC632D}"/>
              </a:ext>
            </a:extLst>
          </p:cNvPr>
          <p:cNvSpPr txBox="1"/>
          <p:nvPr/>
        </p:nvSpPr>
        <p:spPr>
          <a:xfrm>
            <a:off x="2045613" y="3940798"/>
            <a:ext cx="1838227" cy="923330"/>
          </a:xfrm>
          <a:prstGeom prst="rect">
            <a:avLst/>
          </a:prstGeom>
          <a:noFill/>
        </p:spPr>
        <p:txBody>
          <a:bodyPr wrap="square" rtlCol="0">
            <a:spAutoFit/>
          </a:bodyPr>
          <a:lstStyle/>
          <a:p>
            <a:endParaRPr kumimoji="1" lang="en-US" altLang="ja-JP" b="1" dirty="0"/>
          </a:p>
          <a:p>
            <a:r>
              <a:rPr lang="ja-JP" altLang="en-US" b="1" dirty="0">
                <a:solidFill>
                  <a:schemeClr val="bg1"/>
                </a:solidFill>
                <a:latin typeface="+mn-ea"/>
              </a:rPr>
              <a:t>摂食嚥下障害</a:t>
            </a:r>
            <a:endParaRPr kumimoji="1" lang="en-US" altLang="ja-JP" b="1" dirty="0">
              <a:solidFill>
                <a:schemeClr val="bg1"/>
              </a:solidFill>
              <a:latin typeface="+mn-ea"/>
            </a:endParaRPr>
          </a:p>
          <a:p>
            <a:endParaRPr kumimoji="1" lang="ja-JP" altLang="en-US" dirty="0">
              <a:solidFill>
                <a:schemeClr val="bg1">
                  <a:lumMod val="85000"/>
                </a:schemeClr>
              </a:solidFill>
            </a:endParaRPr>
          </a:p>
        </p:txBody>
      </p:sp>
      <p:sp>
        <p:nvSpPr>
          <p:cNvPr id="46" name="テキスト ボックス 45">
            <a:extLst>
              <a:ext uri="{FF2B5EF4-FFF2-40B4-BE49-F238E27FC236}">
                <a16:creationId xmlns:a16="http://schemas.microsoft.com/office/drawing/2014/main" id="{C88FD837-C549-2DCA-9AA2-57B31E34C253}"/>
              </a:ext>
            </a:extLst>
          </p:cNvPr>
          <p:cNvSpPr txBox="1"/>
          <p:nvPr/>
        </p:nvSpPr>
        <p:spPr>
          <a:xfrm>
            <a:off x="5009990" y="493212"/>
            <a:ext cx="4057170" cy="369332"/>
          </a:xfrm>
          <a:prstGeom prst="rect">
            <a:avLst/>
          </a:prstGeom>
          <a:noFill/>
        </p:spPr>
        <p:txBody>
          <a:bodyPr wrap="square" rtlCol="0">
            <a:spAutoFit/>
          </a:bodyPr>
          <a:lstStyle/>
          <a:p>
            <a:r>
              <a:rPr kumimoji="1" lang="en-US" altLang="ja-JP" b="1" dirty="0">
                <a:solidFill>
                  <a:schemeClr val="bg1"/>
                </a:solidFill>
                <a:latin typeface="+mn-ea"/>
              </a:rPr>
              <a:t>PT, OT, ST</a:t>
            </a:r>
            <a:r>
              <a:rPr kumimoji="1" lang="ja-JP" altLang="en-US" b="1" dirty="0">
                <a:solidFill>
                  <a:schemeClr val="bg1"/>
                </a:solidFill>
                <a:latin typeface="+mn-ea"/>
              </a:rPr>
              <a:t>の連携が大切である理由</a:t>
            </a:r>
          </a:p>
        </p:txBody>
      </p:sp>
      <p:sp>
        <p:nvSpPr>
          <p:cNvPr id="48" name="テキスト ボックス 47">
            <a:extLst>
              <a:ext uri="{FF2B5EF4-FFF2-40B4-BE49-F238E27FC236}">
                <a16:creationId xmlns:a16="http://schemas.microsoft.com/office/drawing/2014/main" id="{7D72486A-5E83-7968-952F-4E83375D39F8}"/>
              </a:ext>
            </a:extLst>
          </p:cNvPr>
          <p:cNvSpPr txBox="1"/>
          <p:nvPr/>
        </p:nvSpPr>
        <p:spPr>
          <a:xfrm>
            <a:off x="5009990" y="998583"/>
            <a:ext cx="4057170" cy="369332"/>
          </a:xfrm>
          <a:prstGeom prst="rect">
            <a:avLst/>
          </a:prstGeom>
          <a:noFill/>
        </p:spPr>
        <p:txBody>
          <a:bodyPr wrap="square" rtlCol="0">
            <a:spAutoFit/>
          </a:bodyPr>
          <a:lstStyle/>
          <a:p>
            <a:r>
              <a:rPr kumimoji="1" lang="ja-JP" altLang="en-US" b="1" dirty="0">
                <a:solidFill>
                  <a:schemeClr val="bg1"/>
                </a:solidFill>
                <a:latin typeface="+mn-ea"/>
              </a:rPr>
              <a:t>この講義の目的</a:t>
            </a:r>
          </a:p>
        </p:txBody>
      </p:sp>
      <p:sp>
        <p:nvSpPr>
          <p:cNvPr id="58" name="フローチャート: 結合子 57">
            <a:extLst>
              <a:ext uri="{FF2B5EF4-FFF2-40B4-BE49-F238E27FC236}">
                <a16:creationId xmlns:a16="http://schemas.microsoft.com/office/drawing/2014/main" id="{10C39BA4-5967-AFDB-2A3A-A18382C9B222}"/>
              </a:ext>
            </a:extLst>
          </p:cNvPr>
          <p:cNvSpPr/>
          <p:nvPr/>
        </p:nvSpPr>
        <p:spPr>
          <a:xfrm>
            <a:off x="4408642" y="1872114"/>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9" name="テキスト ボックス 58">
            <a:extLst>
              <a:ext uri="{FF2B5EF4-FFF2-40B4-BE49-F238E27FC236}">
                <a16:creationId xmlns:a16="http://schemas.microsoft.com/office/drawing/2014/main" id="{2ADFDC33-3295-75FE-38CC-05062A63E31A}"/>
              </a:ext>
            </a:extLst>
          </p:cNvPr>
          <p:cNvSpPr txBox="1"/>
          <p:nvPr/>
        </p:nvSpPr>
        <p:spPr>
          <a:xfrm>
            <a:off x="4431073" y="1900101"/>
            <a:ext cx="321961" cy="369332"/>
          </a:xfrm>
          <a:prstGeom prst="rect">
            <a:avLst/>
          </a:prstGeom>
          <a:noFill/>
        </p:spPr>
        <p:txBody>
          <a:bodyPr wrap="square" rtlCol="0">
            <a:spAutoFit/>
          </a:bodyPr>
          <a:lstStyle/>
          <a:p>
            <a:r>
              <a:rPr kumimoji="1" lang="en-US" altLang="ja-JP" b="1" dirty="0">
                <a:solidFill>
                  <a:schemeClr val="bg1"/>
                </a:solidFill>
              </a:rPr>
              <a:t>1</a:t>
            </a:r>
            <a:endParaRPr kumimoji="1" lang="ja-JP" altLang="en-US" b="1" dirty="0">
              <a:solidFill>
                <a:schemeClr val="bg1"/>
              </a:solidFill>
            </a:endParaRPr>
          </a:p>
        </p:txBody>
      </p:sp>
      <p:sp>
        <p:nvSpPr>
          <p:cNvPr id="60" name="フローチャート: 結合子 59">
            <a:extLst>
              <a:ext uri="{FF2B5EF4-FFF2-40B4-BE49-F238E27FC236}">
                <a16:creationId xmlns:a16="http://schemas.microsoft.com/office/drawing/2014/main" id="{FD3A2053-57B6-D82A-EBA9-D1125279B1A0}"/>
              </a:ext>
            </a:extLst>
          </p:cNvPr>
          <p:cNvSpPr/>
          <p:nvPr/>
        </p:nvSpPr>
        <p:spPr>
          <a:xfrm>
            <a:off x="4408642" y="2410221"/>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1" name="テキスト ボックス 60">
            <a:extLst>
              <a:ext uri="{FF2B5EF4-FFF2-40B4-BE49-F238E27FC236}">
                <a16:creationId xmlns:a16="http://schemas.microsoft.com/office/drawing/2014/main" id="{01E81FDE-1779-711B-83C9-CBD9580DE812}"/>
              </a:ext>
            </a:extLst>
          </p:cNvPr>
          <p:cNvSpPr txBox="1"/>
          <p:nvPr/>
        </p:nvSpPr>
        <p:spPr>
          <a:xfrm>
            <a:off x="4396033" y="2438080"/>
            <a:ext cx="321961" cy="369332"/>
          </a:xfrm>
          <a:prstGeom prst="rect">
            <a:avLst/>
          </a:prstGeom>
          <a:noFill/>
        </p:spPr>
        <p:txBody>
          <a:bodyPr wrap="square" rtlCol="0">
            <a:spAutoFit/>
          </a:bodyPr>
          <a:lstStyle/>
          <a:p>
            <a:r>
              <a:rPr lang="ja-JP" altLang="en-US" b="1" dirty="0">
                <a:solidFill>
                  <a:schemeClr val="bg1"/>
                </a:solidFill>
              </a:rPr>
              <a:t>２</a:t>
            </a:r>
            <a:endParaRPr kumimoji="1" lang="ja-JP" altLang="en-US" b="1" dirty="0">
              <a:solidFill>
                <a:schemeClr val="bg1"/>
              </a:solidFill>
            </a:endParaRPr>
          </a:p>
        </p:txBody>
      </p:sp>
      <p:sp>
        <p:nvSpPr>
          <p:cNvPr id="62" name="フローチャート: 結合子 61">
            <a:extLst>
              <a:ext uri="{FF2B5EF4-FFF2-40B4-BE49-F238E27FC236}">
                <a16:creationId xmlns:a16="http://schemas.microsoft.com/office/drawing/2014/main" id="{59D83D97-421B-8E5A-25C2-2CB4FD7EA7A8}"/>
              </a:ext>
            </a:extLst>
          </p:cNvPr>
          <p:cNvSpPr/>
          <p:nvPr/>
        </p:nvSpPr>
        <p:spPr>
          <a:xfrm>
            <a:off x="4408642" y="2946893"/>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C7FD99C9-8F44-2631-A709-362E91A5387C}"/>
              </a:ext>
            </a:extLst>
          </p:cNvPr>
          <p:cNvSpPr txBox="1"/>
          <p:nvPr/>
        </p:nvSpPr>
        <p:spPr>
          <a:xfrm>
            <a:off x="4396032" y="2974880"/>
            <a:ext cx="321961" cy="369332"/>
          </a:xfrm>
          <a:prstGeom prst="rect">
            <a:avLst/>
          </a:prstGeom>
          <a:noFill/>
        </p:spPr>
        <p:txBody>
          <a:bodyPr wrap="square" rtlCol="0">
            <a:spAutoFit/>
          </a:bodyPr>
          <a:lstStyle/>
          <a:p>
            <a:r>
              <a:rPr lang="ja-JP" altLang="en-US" b="1" dirty="0">
                <a:solidFill>
                  <a:schemeClr val="bg1"/>
                </a:solidFill>
              </a:rPr>
              <a:t>３</a:t>
            </a:r>
            <a:endParaRPr kumimoji="1" lang="ja-JP" altLang="en-US" b="1" dirty="0">
              <a:solidFill>
                <a:schemeClr val="bg1"/>
              </a:solidFill>
            </a:endParaRPr>
          </a:p>
        </p:txBody>
      </p:sp>
      <p:sp>
        <p:nvSpPr>
          <p:cNvPr id="66" name="テキスト ボックス 65">
            <a:extLst>
              <a:ext uri="{FF2B5EF4-FFF2-40B4-BE49-F238E27FC236}">
                <a16:creationId xmlns:a16="http://schemas.microsoft.com/office/drawing/2014/main" id="{53294FF9-28B2-40E4-A771-F0965B055A67}"/>
              </a:ext>
            </a:extLst>
          </p:cNvPr>
          <p:cNvSpPr txBox="1"/>
          <p:nvPr/>
        </p:nvSpPr>
        <p:spPr>
          <a:xfrm>
            <a:off x="5009990" y="1900101"/>
            <a:ext cx="4057170" cy="338554"/>
          </a:xfrm>
          <a:prstGeom prst="rect">
            <a:avLst/>
          </a:prstGeom>
          <a:noFill/>
        </p:spPr>
        <p:txBody>
          <a:bodyPr wrap="square" rtlCol="0">
            <a:spAutoFit/>
          </a:bodyPr>
          <a:lstStyle/>
          <a:p>
            <a:r>
              <a:rPr kumimoji="1" lang="ja-JP" altLang="en-US" sz="1600" b="1" dirty="0">
                <a:solidFill>
                  <a:schemeClr val="bg1"/>
                </a:solidFill>
                <a:latin typeface="+mn-ea"/>
              </a:rPr>
              <a:t>タイプ分類</a:t>
            </a:r>
          </a:p>
        </p:txBody>
      </p:sp>
      <p:sp>
        <p:nvSpPr>
          <p:cNvPr id="67" name="テキスト ボックス 66">
            <a:extLst>
              <a:ext uri="{FF2B5EF4-FFF2-40B4-BE49-F238E27FC236}">
                <a16:creationId xmlns:a16="http://schemas.microsoft.com/office/drawing/2014/main" id="{253DC39C-4805-D839-C8B0-0A4756672EE2}"/>
              </a:ext>
            </a:extLst>
          </p:cNvPr>
          <p:cNvSpPr txBox="1"/>
          <p:nvPr/>
        </p:nvSpPr>
        <p:spPr>
          <a:xfrm>
            <a:off x="5009990" y="2444106"/>
            <a:ext cx="4057170" cy="338554"/>
          </a:xfrm>
          <a:prstGeom prst="rect">
            <a:avLst/>
          </a:prstGeom>
          <a:noFill/>
        </p:spPr>
        <p:txBody>
          <a:bodyPr wrap="square" rtlCol="0">
            <a:spAutoFit/>
          </a:bodyPr>
          <a:lstStyle/>
          <a:p>
            <a:r>
              <a:rPr kumimoji="1" lang="ja-JP" altLang="en-US" sz="1600" b="1" dirty="0">
                <a:solidFill>
                  <a:schemeClr val="bg1"/>
                </a:solidFill>
                <a:latin typeface="+mn-ea"/>
              </a:rPr>
              <a:t>評価</a:t>
            </a:r>
          </a:p>
        </p:txBody>
      </p:sp>
      <p:sp>
        <p:nvSpPr>
          <p:cNvPr id="68" name="テキスト ボックス 67">
            <a:extLst>
              <a:ext uri="{FF2B5EF4-FFF2-40B4-BE49-F238E27FC236}">
                <a16:creationId xmlns:a16="http://schemas.microsoft.com/office/drawing/2014/main" id="{085A715F-B74D-AB50-F545-103C336B49B1}"/>
              </a:ext>
            </a:extLst>
          </p:cNvPr>
          <p:cNvSpPr txBox="1"/>
          <p:nvPr/>
        </p:nvSpPr>
        <p:spPr>
          <a:xfrm>
            <a:off x="5009990" y="2973910"/>
            <a:ext cx="4057170" cy="338554"/>
          </a:xfrm>
          <a:prstGeom prst="rect">
            <a:avLst/>
          </a:prstGeom>
          <a:noFill/>
        </p:spPr>
        <p:txBody>
          <a:bodyPr wrap="square" rtlCol="0">
            <a:spAutoFit/>
          </a:bodyPr>
          <a:lstStyle/>
          <a:p>
            <a:r>
              <a:rPr lang="ja-JP" altLang="en-US" sz="1600" b="1" dirty="0">
                <a:solidFill>
                  <a:schemeClr val="bg1"/>
                </a:solidFill>
                <a:latin typeface="+mn-ea"/>
              </a:rPr>
              <a:t>会話の工夫、自主トレ紹介</a:t>
            </a:r>
            <a:endParaRPr kumimoji="1" lang="ja-JP" altLang="en-US" sz="1600" b="1" dirty="0">
              <a:solidFill>
                <a:schemeClr val="bg1"/>
              </a:solidFill>
              <a:latin typeface="+mn-ea"/>
            </a:endParaRPr>
          </a:p>
        </p:txBody>
      </p:sp>
      <p:sp>
        <p:nvSpPr>
          <p:cNvPr id="69" name="フローチャート: 結合子 68">
            <a:extLst>
              <a:ext uri="{FF2B5EF4-FFF2-40B4-BE49-F238E27FC236}">
                <a16:creationId xmlns:a16="http://schemas.microsoft.com/office/drawing/2014/main" id="{9A331710-453D-6CB3-88FE-3818F7F08217}"/>
              </a:ext>
            </a:extLst>
          </p:cNvPr>
          <p:cNvSpPr/>
          <p:nvPr/>
        </p:nvSpPr>
        <p:spPr>
          <a:xfrm>
            <a:off x="4408642" y="3576696"/>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01287FAF-D84F-23D1-A87B-E812021A27AF}"/>
              </a:ext>
            </a:extLst>
          </p:cNvPr>
          <p:cNvSpPr txBox="1"/>
          <p:nvPr/>
        </p:nvSpPr>
        <p:spPr>
          <a:xfrm>
            <a:off x="4431073" y="3604683"/>
            <a:ext cx="321961" cy="369332"/>
          </a:xfrm>
          <a:prstGeom prst="rect">
            <a:avLst/>
          </a:prstGeom>
          <a:noFill/>
        </p:spPr>
        <p:txBody>
          <a:bodyPr wrap="square" rtlCol="0">
            <a:spAutoFit/>
          </a:bodyPr>
          <a:lstStyle/>
          <a:p>
            <a:r>
              <a:rPr kumimoji="1" lang="en-US" altLang="ja-JP" b="1" dirty="0">
                <a:solidFill>
                  <a:schemeClr val="bg1"/>
                </a:solidFill>
              </a:rPr>
              <a:t>1</a:t>
            </a:r>
            <a:endParaRPr kumimoji="1" lang="ja-JP" altLang="en-US" b="1" dirty="0">
              <a:solidFill>
                <a:schemeClr val="bg1"/>
              </a:solidFill>
            </a:endParaRPr>
          </a:p>
        </p:txBody>
      </p:sp>
      <p:sp>
        <p:nvSpPr>
          <p:cNvPr id="71" name="フローチャート: 結合子 70">
            <a:extLst>
              <a:ext uri="{FF2B5EF4-FFF2-40B4-BE49-F238E27FC236}">
                <a16:creationId xmlns:a16="http://schemas.microsoft.com/office/drawing/2014/main" id="{951599A4-52FE-5BA8-A2DA-4FEAC6977494}"/>
              </a:ext>
            </a:extLst>
          </p:cNvPr>
          <p:cNvSpPr/>
          <p:nvPr/>
        </p:nvSpPr>
        <p:spPr>
          <a:xfrm>
            <a:off x="4408642" y="4114803"/>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2" name="テキスト ボックス 71">
            <a:extLst>
              <a:ext uri="{FF2B5EF4-FFF2-40B4-BE49-F238E27FC236}">
                <a16:creationId xmlns:a16="http://schemas.microsoft.com/office/drawing/2014/main" id="{C146F0AB-9335-CC5F-6EAD-67EACA1F9001}"/>
              </a:ext>
            </a:extLst>
          </p:cNvPr>
          <p:cNvSpPr txBox="1"/>
          <p:nvPr/>
        </p:nvSpPr>
        <p:spPr>
          <a:xfrm>
            <a:off x="4396033" y="4142662"/>
            <a:ext cx="321961" cy="369332"/>
          </a:xfrm>
          <a:prstGeom prst="rect">
            <a:avLst/>
          </a:prstGeom>
          <a:noFill/>
        </p:spPr>
        <p:txBody>
          <a:bodyPr wrap="square" rtlCol="0">
            <a:spAutoFit/>
          </a:bodyPr>
          <a:lstStyle/>
          <a:p>
            <a:r>
              <a:rPr lang="ja-JP" altLang="en-US" b="1" dirty="0">
                <a:solidFill>
                  <a:schemeClr val="bg1"/>
                </a:solidFill>
              </a:rPr>
              <a:t>２</a:t>
            </a:r>
            <a:endParaRPr kumimoji="1" lang="ja-JP" altLang="en-US" b="1" dirty="0">
              <a:solidFill>
                <a:schemeClr val="bg1"/>
              </a:solidFill>
            </a:endParaRPr>
          </a:p>
        </p:txBody>
      </p:sp>
      <p:sp>
        <p:nvSpPr>
          <p:cNvPr id="73" name="フローチャート: 結合子 72">
            <a:extLst>
              <a:ext uri="{FF2B5EF4-FFF2-40B4-BE49-F238E27FC236}">
                <a16:creationId xmlns:a16="http://schemas.microsoft.com/office/drawing/2014/main" id="{1F6BF3C9-2E3C-E28A-4CAF-B006FFB973AF}"/>
              </a:ext>
            </a:extLst>
          </p:cNvPr>
          <p:cNvSpPr/>
          <p:nvPr/>
        </p:nvSpPr>
        <p:spPr>
          <a:xfrm>
            <a:off x="4408642" y="4651475"/>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4" name="テキスト ボックス 73">
            <a:extLst>
              <a:ext uri="{FF2B5EF4-FFF2-40B4-BE49-F238E27FC236}">
                <a16:creationId xmlns:a16="http://schemas.microsoft.com/office/drawing/2014/main" id="{D07A6161-0787-2EC7-665B-5FF771A57A92}"/>
              </a:ext>
            </a:extLst>
          </p:cNvPr>
          <p:cNvSpPr txBox="1"/>
          <p:nvPr/>
        </p:nvSpPr>
        <p:spPr>
          <a:xfrm>
            <a:off x="4396032" y="4679462"/>
            <a:ext cx="321961" cy="369332"/>
          </a:xfrm>
          <a:prstGeom prst="rect">
            <a:avLst/>
          </a:prstGeom>
          <a:noFill/>
        </p:spPr>
        <p:txBody>
          <a:bodyPr wrap="square" rtlCol="0">
            <a:spAutoFit/>
          </a:bodyPr>
          <a:lstStyle/>
          <a:p>
            <a:r>
              <a:rPr lang="ja-JP" altLang="en-US" b="1" dirty="0">
                <a:solidFill>
                  <a:schemeClr val="bg1"/>
                </a:solidFill>
              </a:rPr>
              <a:t>３</a:t>
            </a:r>
            <a:endParaRPr kumimoji="1" lang="ja-JP" altLang="en-US" b="1" dirty="0">
              <a:solidFill>
                <a:schemeClr val="bg1"/>
              </a:solidFill>
            </a:endParaRPr>
          </a:p>
        </p:txBody>
      </p:sp>
      <p:sp>
        <p:nvSpPr>
          <p:cNvPr id="75" name="テキスト ボックス 74">
            <a:extLst>
              <a:ext uri="{FF2B5EF4-FFF2-40B4-BE49-F238E27FC236}">
                <a16:creationId xmlns:a16="http://schemas.microsoft.com/office/drawing/2014/main" id="{CDE60D7D-F11A-69F7-87C5-8C1CFDCE8FB4}"/>
              </a:ext>
            </a:extLst>
          </p:cNvPr>
          <p:cNvSpPr txBox="1"/>
          <p:nvPr/>
        </p:nvSpPr>
        <p:spPr>
          <a:xfrm>
            <a:off x="5009990" y="3604683"/>
            <a:ext cx="4057170" cy="338554"/>
          </a:xfrm>
          <a:prstGeom prst="rect">
            <a:avLst/>
          </a:prstGeom>
          <a:noFill/>
        </p:spPr>
        <p:txBody>
          <a:bodyPr wrap="square" rtlCol="0">
            <a:spAutoFit/>
          </a:bodyPr>
          <a:lstStyle/>
          <a:p>
            <a:r>
              <a:rPr lang="ja-JP" altLang="en-US" sz="1600" b="1" dirty="0">
                <a:solidFill>
                  <a:schemeClr val="bg1"/>
                </a:solidFill>
                <a:latin typeface="+mn-ea"/>
              </a:rPr>
              <a:t>誤嚥性肺炎</a:t>
            </a:r>
            <a:endParaRPr kumimoji="1" lang="ja-JP" altLang="en-US" sz="1600" b="1" dirty="0">
              <a:solidFill>
                <a:schemeClr val="bg1"/>
              </a:solidFill>
              <a:latin typeface="+mn-ea"/>
            </a:endParaRPr>
          </a:p>
        </p:txBody>
      </p:sp>
      <p:sp>
        <p:nvSpPr>
          <p:cNvPr id="76" name="テキスト ボックス 75">
            <a:extLst>
              <a:ext uri="{FF2B5EF4-FFF2-40B4-BE49-F238E27FC236}">
                <a16:creationId xmlns:a16="http://schemas.microsoft.com/office/drawing/2014/main" id="{E9D276A5-22E9-752A-4573-D2E208A80FAB}"/>
              </a:ext>
            </a:extLst>
          </p:cNvPr>
          <p:cNvSpPr txBox="1"/>
          <p:nvPr/>
        </p:nvSpPr>
        <p:spPr>
          <a:xfrm>
            <a:off x="5009990" y="4148688"/>
            <a:ext cx="4057170" cy="338554"/>
          </a:xfrm>
          <a:prstGeom prst="rect">
            <a:avLst/>
          </a:prstGeom>
          <a:noFill/>
        </p:spPr>
        <p:txBody>
          <a:bodyPr wrap="square" rtlCol="0">
            <a:spAutoFit/>
          </a:bodyPr>
          <a:lstStyle/>
          <a:p>
            <a:r>
              <a:rPr kumimoji="1" lang="ja-JP" altLang="en-US" sz="1600" b="1" dirty="0">
                <a:solidFill>
                  <a:schemeClr val="bg1"/>
                </a:solidFill>
                <a:latin typeface="+mn-ea"/>
              </a:rPr>
              <a:t>評価</a:t>
            </a:r>
          </a:p>
        </p:txBody>
      </p:sp>
      <p:sp>
        <p:nvSpPr>
          <p:cNvPr id="77" name="テキスト ボックス 76">
            <a:extLst>
              <a:ext uri="{FF2B5EF4-FFF2-40B4-BE49-F238E27FC236}">
                <a16:creationId xmlns:a16="http://schemas.microsoft.com/office/drawing/2014/main" id="{D75C2530-0BD7-EA04-D316-CE3F271327A3}"/>
              </a:ext>
            </a:extLst>
          </p:cNvPr>
          <p:cNvSpPr txBox="1"/>
          <p:nvPr/>
        </p:nvSpPr>
        <p:spPr>
          <a:xfrm>
            <a:off x="5009990" y="4678492"/>
            <a:ext cx="4057170" cy="338554"/>
          </a:xfrm>
          <a:prstGeom prst="rect">
            <a:avLst/>
          </a:prstGeom>
          <a:noFill/>
        </p:spPr>
        <p:txBody>
          <a:bodyPr wrap="square" rtlCol="0">
            <a:spAutoFit/>
          </a:bodyPr>
          <a:lstStyle/>
          <a:p>
            <a:r>
              <a:rPr kumimoji="1" lang="en-US" altLang="ja-JP" sz="1600" b="1" dirty="0">
                <a:solidFill>
                  <a:schemeClr val="bg1"/>
                </a:solidFill>
                <a:latin typeface="+mn-ea"/>
              </a:rPr>
              <a:t>VE, VF</a:t>
            </a:r>
            <a:endParaRPr kumimoji="1" lang="ja-JP" altLang="en-US" sz="1600" b="1" dirty="0">
              <a:solidFill>
                <a:schemeClr val="bg1"/>
              </a:solidFill>
              <a:latin typeface="+mn-ea"/>
            </a:endParaRPr>
          </a:p>
        </p:txBody>
      </p:sp>
      <p:sp>
        <p:nvSpPr>
          <p:cNvPr id="78" name="フローチャート: 結合子 77">
            <a:extLst>
              <a:ext uri="{FF2B5EF4-FFF2-40B4-BE49-F238E27FC236}">
                <a16:creationId xmlns:a16="http://schemas.microsoft.com/office/drawing/2014/main" id="{BDA34DAE-CA05-0707-EE9A-F402F273CFB9}"/>
              </a:ext>
            </a:extLst>
          </p:cNvPr>
          <p:cNvSpPr/>
          <p:nvPr/>
        </p:nvSpPr>
        <p:spPr>
          <a:xfrm>
            <a:off x="4408642" y="5305752"/>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9" name="テキスト ボックス 78">
            <a:extLst>
              <a:ext uri="{FF2B5EF4-FFF2-40B4-BE49-F238E27FC236}">
                <a16:creationId xmlns:a16="http://schemas.microsoft.com/office/drawing/2014/main" id="{A7A2C9B2-CF95-4182-EEF3-3963588ABB4C}"/>
              </a:ext>
            </a:extLst>
          </p:cNvPr>
          <p:cNvSpPr txBox="1"/>
          <p:nvPr/>
        </p:nvSpPr>
        <p:spPr>
          <a:xfrm>
            <a:off x="4431073" y="5333739"/>
            <a:ext cx="321961" cy="369332"/>
          </a:xfrm>
          <a:prstGeom prst="rect">
            <a:avLst/>
          </a:prstGeom>
          <a:noFill/>
        </p:spPr>
        <p:txBody>
          <a:bodyPr wrap="square" rtlCol="0">
            <a:spAutoFit/>
          </a:bodyPr>
          <a:lstStyle/>
          <a:p>
            <a:r>
              <a:rPr kumimoji="1" lang="en-US" altLang="ja-JP" b="1" dirty="0">
                <a:solidFill>
                  <a:schemeClr val="bg1"/>
                </a:solidFill>
              </a:rPr>
              <a:t>1</a:t>
            </a:r>
            <a:endParaRPr kumimoji="1" lang="ja-JP" altLang="en-US" b="1" dirty="0">
              <a:solidFill>
                <a:schemeClr val="bg1"/>
              </a:solidFill>
            </a:endParaRPr>
          </a:p>
        </p:txBody>
      </p:sp>
      <p:sp>
        <p:nvSpPr>
          <p:cNvPr id="80" name="フローチャート: 結合子 79">
            <a:extLst>
              <a:ext uri="{FF2B5EF4-FFF2-40B4-BE49-F238E27FC236}">
                <a16:creationId xmlns:a16="http://schemas.microsoft.com/office/drawing/2014/main" id="{D5563183-EEA4-2BEC-BBAF-B189BC76FD2B}"/>
              </a:ext>
            </a:extLst>
          </p:cNvPr>
          <p:cNvSpPr/>
          <p:nvPr/>
        </p:nvSpPr>
        <p:spPr>
          <a:xfrm>
            <a:off x="4408642" y="5843859"/>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1" name="テキスト ボックス 80">
            <a:extLst>
              <a:ext uri="{FF2B5EF4-FFF2-40B4-BE49-F238E27FC236}">
                <a16:creationId xmlns:a16="http://schemas.microsoft.com/office/drawing/2014/main" id="{B4A9FB4F-6F34-06EA-A746-38FC206A834A}"/>
              </a:ext>
            </a:extLst>
          </p:cNvPr>
          <p:cNvSpPr txBox="1"/>
          <p:nvPr/>
        </p:nvSpPr>
        <p:spPr>
          <a:xfrm>
            <a:off x="4396033" y="5871718"/>
            <a:ext cx="321961" cy="369332"/>
          </a:xfrm>
          <a:prstGeom prst="rect">
            <a:avLst/>
          </a:prstGeom>
          <a:noFill/>
        </p:spPr>
        <p:txBody>
          <a:bodyPr wrap="square" rtlCol="0">
            <a:spAutoFit/>
          </a:bodyPr>
          <a:lstStyle/>
          <a:p>
            <a:r>
              <a:rPr lang="ja-JP" altLang="en-US" b="1" dirty="0">
                <a:solidFill>
                  <a:schemeClr val="bg1"/>
                </a:solidFill>
              </a:rPr>
              <a:t>２</a:t>
            </a:r>
            <a:endParaRPr kumimoji="1" lang="ja-JP" altLang="en-US" b="1" dirty="0">
              <a:solidFill>
                <a:schemeClr val="bg1"/>
              </a:solidFill>
            </a:endParaRPr>
          </a:p>
        </p:txBody>
      </p:sp>
      <p:sp>
        <p:nvSpPr>
          <p:cNvPr id="82" name="フローチャート: 結合子 81">
            <a:extLst>
              <a:ext uri="{FF2B5EF4-FFF2-40B4-BE49-F238E27FC236}">
                <a16:creationId xmlns:a16="http://schemas.microsoft.com/office/drawing/2014/main" id="{0EA1DDF1-409E-7EDE-B592-48376C0571A3}"/>
              </a:ext>
            </a:extLst>
          </p:cNvPr>
          <p:cNvSpPr/>
          <p:nvPr/>
        </p:nvSpPr>
        <p:spPr>
          <a:xfrm>
            <a:off x="4408642" y="6380531"/>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3" name="テキスト ボックス 82">
            <a:extLst>
              <a:ext uri="{FF2B5EF4-FFF2-40B4-BE49-F238E27FC236}">
                <a16:creationId xmlns:a16="http://schemas.microsoft.com/office/drawing/2014/main" id="{16E0229D-1166-1900-1866-9A9BC21CF999}"/>
              </a:ext>
            </a:extLst>
          </p:cNvPr>
          <p:cNvSpPr txBox="1"/>
          <p:nvPr/>
        </p:nvSpPr>
        <p:spPr>
          <a:xfrm>
            <a:off x="4396032" y="6408518"/>
            <a:ext cx="321961" cy="369332"/>
          </a:xfrm>
          <a:prstGeom prst="rect">
            <a:avLst/>
          </a:prstGeom>
          <a:noFill/>
        </p:spPr>
        <p:txBody>
          <a:bodyPr wrap="square" rtlCol="0">
            <a:spAutoFit/>
          </a:bodyPr>
          <a:lstStyle/>
          <a:p>
            <a:r>
              <a:rPr lang="ja-JP" altLang="en-US" b="1" dirty="0">
                <a:solidFill>
                  <a:schemeClr val="bg1"/>
                </a:solidFill>
              </a:rPr>
              <a:t>３</a:t>
            </a:r>
            <a:endParaRPr kumimoji="1" lang="ja-JP" altLang="en-US" b="1" dirty="0">
              <a:solidFill>
                <a:schemeClr val="bg1"/>
              </a:solidFill>
            </a:endParaRPr>
          </a:p>
        </p:txBody>
      </p:sp>
      <p:sp>
        <p:nvSpPr>
          <p:cNvPr id="85" name="テキスト ボックス 84">
            <a:extLst>
              <a:ext uri="{FF2B5EF4-FFF2-40B4-BE49-F238E27FC236}">
                <a16:creationId xmlns:a16="http://schemas.microsoft.com/office/drawing/2014/main" id="{D95579EE-A065-7781-ABF2-0618F342863C}"/>
              </a:ext>
            </a:extLst>
          </p:cNvPr>
          <p:cNvSpPr txBox="1"/>
          <p:nvPr/>
        </p:nvSpPr>
        <p:spPr>
          <a:xfrm>
            <a:off x="5009990" y="5877744"/>
            <a:ext cx="4057170" cy="338554"/>
          </a:xfrm>
          <a:prstGeom prst="rect">
            <a:avLst/>
          </a:prstGeom>
          <a:noFill/>
        </p:spPr>
        <p:txBody>
          <a:bodyPr wrap="square" rtlCol="0">
            <a:spAutoFit/>
          </a:bodyPr>
          <a:lstStyle/>
          <a:p>
            <a:r>
              <a:rPr kumimoji="1" lang="ja-JP" altLang="en-US" sz="1600" b="1" dirty="0">
                <a:solidFill>
                  <a:schemeClr val="bg1"/>
                </a:solidFill>
                <a:latin typeface="+mn-ea"/>
              </a:rPr>
              <a:t>頭頚部位置と嚥下</a:t>
            </a:r>
          </a:p>
        </p:txBody>
      </p:sp>
      <p:sp>
        <p:nvSpPr>
          <p:cNvPr id="86" name="テキスト ボックス 85">
            <a:extLst>
              <a:ext uri="{FF2B5EF4-FFF2-40B4-BE49-F238E27FC236}">
                <a16:creationId xmlns:a16="http://schemas.microsoft.com/office/drawing/2014/main" id="{C9E442BF-5814-635D-B435-92D849BA8B46}"/>
              </a:ext>
            </a:extLst>
          </p:cNvPr>
          <p:cNvSpPr txBox="1"/>
          <p:nvPr/>
        </p:nvSpPr>
        <p:spPr>
          <a:xfrm>
            <a:off x="5009990" y="6407548"/>
            <a:ext cx="4057170" cy="338554"/>
          </a:xfrm>
          <a:prstGeom prst="rect">
            <a:avLst/>
          </a:prstGeom>
          <a:noFill/>
        </p:spPr>
        <p:txBody>
          <a:bodyPr wrap="square" rtlCol="0">
            <a:spAutoFit/>
          </a:bodyPr>
          <a:lstStyle/>
          <a:p>
            <a:r>
              <a:rPr lang="ja-JP" altLang="en-US" sz="1600" b="1" dirty="0">
                <a:solidFill>
                  <a:schemeClr val="bg1"/>
                </a:solidFill>
                <a:latin typeface="+mn-ea"/>
              </a:rPr>
              <a:t>座位と嚥下</a:t>
            </a:r>
            <a:endParaRPr kumimoji="1" lang="ja-JP" altLang="en-US" sz="1600" b="1" dirty="0">
              <a:solidFill>
                <a:schemeClr val="bg1"/>
              </a:solidFill>
              <a:latin typeface="+mn-ea"/>
            </a:endParaRPr>
          </a:p>
        </p:txBody>
      </p:sp>
      <p:sp>
        <p:nvSpPr>
          <p:cNvPr id="87" name="テキスト ボックス 86">
            <a:extLst>
              <a:ext uri="{FF2B5EF4-FFF2-40B4-BE49-F238E27FC236}">
                <a16:creationId xmlns:a16="http://schemas.microsoft.com/office/drawing/2014/main" id="{7A0928C4-1303-6B28-536C-8FE36C0BC6C9}"/>
              </a:ext>
            </a:extLst>
          </p:cNvPr>
          <p:cNvSpPr txBox="1"/>
          <p:nvPr/>
        </p:nvSpPr>
        <p:spPr>
          <a:xfrm>
            <a:off x="5009990" y="5351700"/>
            <a:ext cx="4057170" cy="338554"/>
          </a:xfrm>
          <a:prstGeom prst="rect">
            <a:avLst/>
          </a:prstGeom>
          <a:noFill/>
        </p:spPr>
        <p:txBody>
          <a:bodyPr wrap="square" rtlCol="0">
            <a:spAutoFit/>
          </a:bodyPr>
          <a:lstStyle/>
          <a:p>
            <a:r>
              <a:rPr lang="en-US" altLang="ja-JP" sz="1600" b="1" dirty="0">
                <a:solidFill>
                  <a:schemeClr val="bg1"/>
                </a:solidFill>
                <a:latin typeface="+mn-ea"/>
              </a:rPr>
              <a:t>Head control</a:t>
            </a:r>
            <a:r>
              <a:rPr lang="ja-JP" altLang="en-US" sz="1600" b="1" dirty="0">
                <a:solidFill>
                  <a:schemeClr val="bg1"/>
                </a:solidFill>
                <a:latin typeface="+mn-ea"/>
              </a:rPr>
              <a:t>と嚥下</a:t>
            </a:r>
            <a:endParaRPr kumimoji="1" lang="ja-JP" altLang="en-US" sz="1600" b="1" dirty="0">
              <a:solidFill>
                <a:schemeClr val="bg1"/>
              </a:solidFill>
              <a:latin typeface="+mn-ea"/>
            </a:endParaRPr>
          </a:p>
        </p:txBody>
      </p:sp>
      <p:sp>
        <p:nvSpPr>
          <p:cNvPr id="2" name="フローチャート: 結合子 1">
            <a:extLst>
              <a:ext uri="{FF2B5EF4-FFF2-40B4-BE49-F238E27FC236}">
                <a16:creationId xmlns:a16="http://schemas.microsoft.com/office/drawing/2014/main" id="{FC76AD48-A826-EA35-C9F0-F80D7AF90711}"/>
              </a:ext>
            </a:extLst>
          </p:cNvPr>
          <p:cNvSpPr/>
          <p:nvPr/>
        </p:nvSpPr>
        <p:spPr>
          <a:xfrm>
            <a:off x="4408641" y="458032"/>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658080A4-7F39-3FF9-5894-AB94CCA9A52E}"/>
              </a:ext>
            </a:extLst>
          </p:cNvPr>
          <p:cNvSpPr txBox="1"/>
          <p:nvPr/>
        </p:nvSpPr>
        <p:spPr>
          <a:xfrm>
            <a:off x="4431072" y="486019"/>
            <a:ext cx="321961" cy="369332"/>
          </a:xfrm>
          <a:prstGeom prst="rect">
            <a:avLst/>
          </a:prstGeom>
          <a:noFill/>
        </p:spPr>
        <p:txBody>
          <a:bodyPr wrap="square" rtlCol="0">
            <a:spAutoFit/>
          </a:bodyPr>
          <a:lstStyle/>
          <a:p>
            <a:r>
              <a:rPr kumimoji="1" lang="en-US" altLang="ja-JP" b="1" dirty="0">
                <a:solidFill>
                  <a:schemeClr val="bg1"/>
                </a:solidFill>
              </a:rPr>
              <a:t>1</a:t>
            </a:r>
            <a:endParaRPr kumimoji="1" lang="ja-JP" altLang="en-US" b="1" dirty="0">
              <a:solidFill>
                <a:schemeClr val="bg1"/>
              </a:solidFill>
            </a:endParaRPr>
          </a:p>
        </p:txBody>
      </p:sp>
      <p:sp>
        <p:nvSpPr>
          <p:cNvPr id="7" name="フローチャート: 結合子 6">
            <a:extLst>
              <a:ext uri="{FF2B5EF4-FFF2-40B4-BE49-F238E27FC236}">
                <a16:creationId xmlns:a16="http://schemas.microsoft.com/office/drawing/2014/main" id="{612858BF-928D-A49B-E186-701D09A454A8}"/>
              </a:ext>
            </a:extLst>
          </p:cNvPr>
          <p:cNvSpPr/>
          <p:nvPr/>
        </p:nvSpPr>
        <p:spPr>
          <a:xfrm>
            <a:off x="4408641" y="996139"/>
            <a:ext cx="366825" cy="372701"/>
          </a:xfrm>
          <a:prstGeom prst="flowChartConnector">
            <a:avLst/>
          </a:prstGeom>
          <a:solidFill>
            <a:schemeClr val="bg1">
              <a:lumMod val="85000"/>
              <a:alpha val="49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84EC3842-F421-D7C3-65A2-4D9904BDBF16}"/>
              </a:ext>
            </a:extLst>
          </p:cNvPr>
          <p:cNvSpPr txBox="1"/>
          <p:nvPr/>
        </p:nvSpPr>
        <p:spPr>
          <a:xfrm>
            <a:off x="4396032" y="1023998"/>
            <a:ext cx="321961" cy="369332"/>
          </a:xfrm>
          <a:prstGeom prst="rect">
            <a:avLst/>
          </a:prstGeom>
          <a:noFill/>
        </p:spPr>
        <p:txBody>
          <a:bodyPr wrap="square" rtlCol="0">
            <a:spAutoFit/>
          </a:bodyPr>
          <a:lstStyle/>
          <a:p>
            <a:r>
              <a:rPr lang="ja-JP" altLang="en-US" b="1" dirty="0">
                <a:solidFill>
                  <a:schemeClr val="bg1"/>
                </a:solidFill>
              </a:rPr>
              <a:t>２</a:t>
            </a:r>
            <a:endParaRPr kumimoji="1" lang="ja-JP" altLang="en-US" b="1" dirty="0">
              <a:solidFill>
                <a:schemeClr val="bg1"/>
              </a:solidFill>
            </a:endParaRPr>
          </a:p>
        </p:txBody>
      </p:sp>
    </p:spTree>
    <p:extLst>
      <p:ext uri="{BB962C8B-B14F-4D97-AF65-F5344CB8AC3E}">
        <p14:creationId xmlns:p14="http://schemas.microsoft.com/office/powerpoint/2010/main" val="1523958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52F9492C-78C3-45AB-AFDA-BABE199D3A5F}"/>
              </a:ext>
            </a:extLst>
          </p:cNvPr>
          <p:cNvGrpSpPr/>
          <p:nvPr/>
        </p:nvGrpSpPr>
        <p:grpSpPr>
          <a:xfrm>
            <a:off x="0" y="3759"/>
            <a:ext cx="12192000" cy="1137807"/>
            <a:chOff x="0" y="0"/>
            <a:chExt cx="12192000" cy="1137807"/>
          </a:xfrm>
        </p:grpSpPr>
        <p:sp>
          <p:nvSpPr>
            <p:cNvPr id="9" name="正方形/長方形 8">
              <a:extLst>
                <a:ext uri="{FF2B5EF4-FFF2-40B4-BE49-F238E27FC236}">
                  <a16:creationId xmlns:a16="http://schemas.microsoft.com/office/drawing/2014/main" id="{B1D19528-AA52-4A29-AD7A-E68C0A7D7366}"/>
                </a:ext>
              </a:extLst>
            </p:cNvPr>
            <p:cNvSpPr/>
            <p:nvPr/>
          </p:nvSpPr>
          <p:spPr>
            <a:xfrm>
              <a:off x="0" y="779267"/>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defRPr/>
              </a:pPr>
              <a:r>
                <a:rPr lang="ja-JP" altLang="en-US" sz="3200" b="1" dirty="0">
                  <a:ln w="0"/>
                  <a:solidFill>
                    <a:schemeClr val="tx1"/>
                  </a:solidFill>
                  <a:latin typeface="+mn-ea"/>
                </a:rPr>
                <a:t>頭頚部位置と嚥下の関係</a:t>
              </a:r>
            </a:p>
          </p:txBody>
        </p:sp>
        <p:cxnSp>
          <p:nvCxnSpPr>
            <p:cNvPr id="11" name="直線コネクタ 10">
              <a:extLst>
                <a:ext uri="{FF2B5EF4-FFF2-40B4-BE49-F238E27FC236}">
                  <a16:creationId xmlns:a16="http://schemas.microsoft.com/office/drawing/2014/main" id="{7BF7A792-77D7-454B-836B-1AE8375BB843}"/>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876AFD98-40E9-4A8D-BF1D-6550B39ED7A8}"/>
                </a:ext>
              </a:extLst>
            </p:cNvPr>
            <p:cNvGrpSpPr/>
            <p:nvPr/>
          </p:nvGrpSpPr>
          <p:grpSpPr>
            <a:xfrm>
              <a:off x="11438938" y="0"/>
              <a:ext cx="753062" cy="749684"/>
              <a:chOff x="2577737" y="461555"/>
              <a:chExt cx="3780000" cy="3779125"/>
            </a:xfrm>
            <a:solidFill>
              <a:srgbClr val="C00000"/>
            </a:solidFill>
            <a:effectLst/>
          </p:grpSpPr>
          <p:sp>
            <p:nvSpPr>
              <p:cNvPr id="15" name="正方形/長方形 14">
                <a:extLst>
                  <a:ext uri="{FF2B5EF4-FFF2-40B4-BE49-F238E27FC236}">
                    <a16:creationId xmlns:a16="http://schemas.microsoft.com/office/drawing/2014/main" id="{F44F9289-53FA-47DA-B4E1-860C138CDA45}"/>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6" name="正方形/長方形 15">
                <a:extLst>
                  <a:ext uri="{FF2B5EF4-FFF2-40B4-BE49-F238E27FC236}">
                    <a16:creationId xmlns:a16="http://schemas.microsoft.com/office/drawing/2014/main" id="{79589F3C-CF0D-4EC8-929E-6CF9344D6515}"/>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7" name="正方形/長方形 16">
                <a:extLst>
                  <a:ext uri="{FF2B5EF4-FFF2-40B4-BE49-F238E27FC236}">
                    <a16:creationId xmlns:a16="http://schemas.microsoft.com/office/drawing/2014/main" id="{EEF601EF-8A5F-470E-8E2A-5CA3D3A26EEA}"/>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8" name="正方形/長方形 17">
                <a:extLst>
                  <a:ext uri="{FF2B5EF4-FFF2-40B4-BE49-F238E27FC236}">
                    <a16:creationId xmlns:a16="http://schemas.microsoft.com/office/drawing/2014/main" id="{CA274431-78A7-409B-BE80-78977423D878}"/>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3" name="正方形/長方形 12">
              <a:extLst>
                <a:ext uri="{FF2B5EF4-FFF2-40B4-BE49-F238E27FC236}">
                  <a16:creationId xmlns:a16="http://schemas.microsoft.com/office/drawing/2014/main" id="{3374EAFE-78C2-4945-AEAE-91D11734F146}"/>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14" name="正方形/長方形 13">
              <a:extLst>
                <a:ext uri="{FF2B5EF4-FFF2-40B4-BE49-F238E27FC236}">
                  <a16:creationId xmlns:a16="http://schemas.microsoft.com/office/drawing/2014/main" id="{89A87792-4D8E-4254-9ABB-F74BF0844DB7}"/>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2" name="図 1">
            <a:extLst>
              <a:ext uri="{FF2B5EF4-FFF2-40B4-BE49-F238E27FC236}">
                <a16:creationId xmlns:a16="http://schemas.microsoft.com/office/drawing/2014/main" id="{048E8A9F-D7D9-A6ED-D6FA-06ABF30E5F13}"/>
              </a:ext>
            </a:extLst>
          </p:cNvPr>
          <p:cNvPicPr>
            <a:picLocks noChangeAspect="1"/>
          </p:cNvPicPr>
          <p:nvPr/>
        </p:nvPicPr>
        <p:blipFill rotWithShape="1">
          <a:blip r:embed="rId3"/>
          <a:srcRect l="8781" t="9427" r="2314" b="5364"/>
          <a:stretch/>
        </p:blipFill>
        <p:spPr>
          <a:xfrm>
            <a:off x="7681873" y="4365140"/>
            <a:ext cx="4510127" cy="2169121"/>
          </a:xfrm>
          <a:prstGeom prst="rect">
            <a:avLst/>
          </a:prstGeom>
        </p:spPr>
      </p:pic>
      <p:sp>
        <p:nvSpPr>
          <p:cNvPr id="5" name="テキスト ボックス 4">
            <a:extLst>
              <a:ext uri="{FF2B5EF4-FFF2-40B4-BE49-F238E27FC236}">
                <a16:creationId xmlns:a16="http://schemas.microsoft.com/office/drawing/2014/main" id="{E4539502-774D-2D94-89EA-9E3E20617628}"/>
              </a:ext>
            </a:extLst>
          </p:cNvPr>
          <p:cNvSpPr txBox="1"/>
          <p:nvPr/>
        </p:nvSpPr>
        <p:spPr>
          <a:xfrm>
            <a:off x="337045" y="1325122"/>
            <a:ext cx="7395984" cy="4623253"/>
          </a:xfrm>
          <a:prstGeom prst="rect">
            <a:avLst/>
          </a:prstGeom>
          <a:noFill/>
        </p:spPr>
        <p:txBody>
          <a:bodyPr wrap="square">
            <a:spAutoFit/>
          </a:bodyPr>
          <a:lstStyle/>
          <a:p>
            <a:pPr>
              <a:lnSpc>
                <a:spcPct val="150000"/>
              </a:lnSpc>
            </a:pPr>
            <a:r>
              <a:rPr lang="ja-JP" altLang="en-US" b="1" dirty="0"/>
              <a:t>・</a:t>
            </a:r>
            <a:r>
              <a:rPr lang="en-US" altLang="ja-JP" b="1" dirty="0"/>
              <a:t>1</a:t>
            </a:r>
            <a:r>
              <a:rPr lang="ja-JP" altLang="en-US" b="1" dirty="0"/>
              <a:t>研究</a:t>
            </a:r>
            <a:r>
              <a:rPr lang="ja-JP" altLang="en-US" sz="1600" b="1" dirty="0"/>
              <a:t>（</a:t>
            </a:r>
            <a:r>
              <a:rPr lang="en-US" altLang="ja-JP" sz="1600" b="1" dirty="0" err="1"/>
              <a:t>matsubara</a:t>
            </a:r>
            <a:r>
              <a:rPr lang="ja-JP" altLang="en-US" b="1" dirty="0"/>
              <a:t>ら）からは、頸部屈曲では食道入口部括約筋（</a:t>
            </a:r>
            <a:r>
              <a:rPr lang="en-US" altLang="ja-JP" b="1" dirty="0"/>
              <a:t>UES</a:t>
            </a:r>
            <a:r>
              <a:rPr lang="ja-JP" altLang="en-US" b="1" dirty="0"/>
              <a:t>）の最大圧が低下し、</a:t>
            </a:r>
            <a:r>
              <a:rPr lang="en-US" altLang="ja-JP" b="1" dirty="0"/>
              <a:t>UES</a:t>
            </a:r>
            <a:r>
              <a:rPr lang="ja-JP" altLang="en-US" b="1" dirty="0"/>
              <a:t>弛緩時間が延長したことが示され、</a:t>
            </a:r>
            <a:r>
              <a:rPr lang="en-US" altLang="ja-JP" b="1" dirty="0"/>
              <a:t>UES</a:t>
            </a:r>
            <a:r>
              <a:rPr lang="ja-JP" altLang="en-US" b="1" dirty="0"/>
              <a:t>の食塊通過を促進することが示唆されている。上咽頭部圧、舌根部圧は、正中、頭部屈曲、頸部屈曲、複合屈曲で、違いを認めなかったとされている。</a:t>
            </a:r>
            <a:endParaRPr lang="en-US" altLang="ja-JP" b="1" dirty="0"/>
          </a:p>
          <a:p>
            <a:pPr>
              <a:lnSpc>
                <a:spcPct val="150000"/>
              </a:lnSpc>
            </a:pPr>
            <a:endParaRPr lang="en-US" altLang="ja-JP" b="1" dirty="0"/>
          </a:p>
          <a:p>
            <a:pPr>
              <a:lnSpc>
                <a:spcPct val="150000"/>
              </a:lnSpc>
            </a:pPr>
            <a:r>
              <a:rPr lang="ja-JP" altLang="en-US" b="1" dirty="0"/>
              <a:t>・形態学的変化については、嚥下造影検査による検討にて、頭部屈曲位で、舌根部から咽頭後壁までの距離、舌根部から喉頭蓋の距離、喉頭口の距離（喉頭蓋喉頭面から披裂までの距離）が正中に比し小さくなったことが示される。</a:t>
            </a:r>
            <a:endParaRPr lang="en-US" altLang="ja-JP" b="1" dirty="0"/>
          </a:p>
          <a:p>
            <a:pPr>
              <a:lnSpc>
                <a:spcPct val="150000"/>
              </a:lnSpc>
            </a:pPr>
            <a:endParaRPr lang="en-US" altLang="ja-JP" b="1" dirty="0"/>
          </a:p>
        </p:txBody>
      </p:sp>
      <p:pic>
        <p:nvPicPr>
          <p:cNvPr id="22" name="図 21">
            <a:extLst>
              <a:ext uri="{FF2B5EF4-FFF2-40B4-BE49-F238E27FC236}">
                <a16:creationId xmlns:a16="http://schemas.microsoft.com/office/drawing/2014/main" id="{867E3037-7DFD-7B5C-EDB8-B80FA47AE795}"/>
              </a:ext>
            </a:extLst>
          </p:cNvPr>
          <p:cNvPicPr>
            <a:picLocks noChangeAspect="1"/>
          </p:cNvPicPr>
          <p:nvPr/>
        </p:nvPicPr>
        <p:blipFill rotWithShape="1">
          <a:blip r:embed="rId4">
            <a:extLst>
              <a:ext uri="{28A0092B-C50C-407E-A947-70E740481C1C}">
                <a14:useLocalDpi xmlns:a14="http://schemas.microsoft.com/office/drawing/2010/main" val="0"/>
              </a:ext>
            </a:extLst>
          </a:blip>
          <a:srcRect t="61764" r="9981"/>
          <a:stretch/>
        </p:blipFill>
        <p:spPr>
          <a:xfrm>
            <a:off x="7809273" y="1563758"/>
            <a:ext cx="3906664" cy="2645974"/>
          </a:xfrm>
          <a:prstGeom prst="rect">
            <a:avLst/>
          </a:prstGeom>
        </p:spPr>
      </p:pic>
      <p:sp>
        <p:nvSpPr>
          <p:cNvPr id="6" name="テキスト ボックス 5">
            <a:extLst>
              <a:ext uri="{FF2B5EF4-FFF2-40B4-BE49-F238E27FC236}">
                <a16:creationId xmlns:a16="http://schemas.microsoft.com/office/drawing/2014/main" id="{4B99FAD2-E0BC-48BF-0649-5BFBCDCE7638}"/>
              </a:ext>
            </a:extLst>
          </p:cNvPr>
          <p:cNvSpPr txBox="1"/>
          <p:nvPr/>
        </p:nvSpPr>
        <p:spPr>
          <a:xfrm>
            <a:off x="4744043" y="6581001"/>
            <a:ext cx="9521971" cy="553998"/>
          </a:xfrm>
          <a:prstGeom prst="rect">
            <a:avLst/>
          </a:prstGeom>
          <a:noFill/>
        </p:spPr>
        <p:txBody>
          <a:bodyPr wrap="square">
            <a:spAutoFit/>
          </a:bodyPr>
          <a:lstStyle/>
          <a:p>
            <a:r>
              <a:rPr lang="en-US" altLang="ja-JP" sz="1200" b="1" i="0" dirty="0">
                <a:solidFill>
                  <a:srgbClr val="212121"/>
                </a:solidFill>
                <a:effectLst/>
                <a:latin typeface="Merriweather" panose="00000500000000000000" pitchFamily="2" charset="0"/>
              </a:rPr>
              <a:t>Effect of three different chin-down maneuvers on swallowing pressure in healthy young adults</a:t>
            </a:r>
          </a:p>
          <a:p>
            <a:pPr algn="l"/>
            <a:endParaRPr lang="en-US" altLang="ja-JP" b="1"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399962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AF6285D1-600D-463B-8460-0263CAF1D55D}"/>
              </a:ext>
            </a:extLst>
          </p:cNvPr>
          <p:cNvSpPr txBox="1">
            <a:spLocks/>
          </p:cNvSpPr>
          <p:nvPr/>
        </p:nvSpPr>
        <p:spPr>
          <a:xfrm>
            <a:off x="657040" y="1905420"/>
            <a:ext cx="3930726" cy="3502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endParaRPr lang="en-US" altLang="ja-JP" sz="1600" b="1" dirty="0"/>
          </a:p>
        </p:txBody>
      </p:sp>
      <p:grpSp>
        <p:nvGrpSpPr>
          <p:cNvPr id="7" name="グループ化 6">
            <a:extLst>
              <a:ext uri="{FF2B5EF4-FFF2-40B4-BE49-F238E27FC236}">
                <a16:creationId xmlns:a16="http://schemas.microsoft.com/office/drawing/2014/main" id="{C43CA3E6-B4A7-4673-9434-939E10437730}"/>
              </a:ext>
            </a:extLst>
          </p:cNvPr>
          <p:cNvGrpSpPr/>
          <p:nvPr/>
        </p:nvGrpSpPr>
        <p:grpSpPr>
          <a:xfrm>
            <a:off x="-7620" y="147304"/>
            <a:ext cx="12199620" cy="1760501"/>
            <a:chOff x="0" y="0"/>
            <a:chExt cx="12192000" cy="1608931"/>
          </a:xfrm>
        </p:grpSpPr>
        <p:sp>
          <p:nvSpPr>
            <p:cNvPr id="10" name="正方形/長方形 9">
              <a:extLst>
                <a:ext uri="{FF2B5EF4-FFF2-40B4-BE49-F238E27FC236}">
                  <a16:creationId xmlns:a16="http://schemas.microsoft.com/office/drawing/2014/main" id="{8FBB03E4-53F4-48DB-9D21-A242786104F7}"/>
                </a:ext>
              </a:extLst>
            </p:cNvPr>
            <p:cNvSpPr/>
            <p:nvPr/>
          </p:nvSpPr>
          <p:spPr>
            <a:xfrm>
              <a:off x="67576" y="1150170"/>
              <a:ext cx="11438938" cy="458761"/>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足底接地</a:t>
              </a:r>
              <a:r>
                <a:rPr lang="en-US" altLang="ja-JP" sz="3200" b="1" kern="0" dirty="0">
                  <a:solidFill>
                    <a:schemeClr val="tx1"/>
                  </a:solidFill>
                </a:rPr>
                <a:t>/</a:t>
              </a:r>
              <a:r>
                <a:rPr lang="ja-JP" altLang="en-US" sz="3200" b="1" kern="0" dirty="0">
                  <a:solidFill>
                    <a:schemeClr val="tx1"/>
                  </a:solidFill>
                </a:rPr>
                <a:t>膝関節角度が嚥下反射時の舌骨上筋群</a:t>
              </a:r>
              <a:r>
                <a:rPr lang="en-US" altLang="ja-JP" sz="3200" b="1" kern="0" dirty="0">
                  <a:solidFill>
                    <a:schemeClr val="tx1"/>
                  </a:solidFill>
                </a:rPr>
                <a:t>/</a:t>
              </a:r>
              <a:r>
                <a:rPr lang="ja-JP" altLang="en-US" sz="3200" b="1" kern="0" dirty="0">
                  <a:solidFill>
                    <a:schemeClr val="tx1"/>
                  </a:solidFill>
                </a:rPr>
                <a:t>胸鎖乳突筋に及ぼす影響　</a:t>
              </a:r>
            </a:p>
            <a:p>
              <a:pPr lvl="0" algn="ctr">
                <a:defRPr/>
              </a:pPr>
              <a:endParaRPr lang="en-US" altLang="ja-JP" sz="4000" b="1" kern="0" dirty="0">
                <a:solidFill>
                  <a:schemeClr val="tx1"/>
                </a:solidFill>
              </a:endParaRPr>
            </a:p>
          </p:txBody>
        </p:sp>
        <p:cxnSp>
          <p:nvCxnSpPr>
            <p:cNvPr id="12" name="直線コネクタ 11">
              <a:extLst>
                <a:ext uri="{FF2B5EF4-FFF2-40B4-BE49-F238E27FC236}">
                  <a16:creationId xmlns:a16="http://schemas.microsoft.com/office/drawing/2014/main" id="{43F27A08-2E4D-4B89-91BF-9C30DD1EFD5E}"/>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225D84C4-DCEC-48C0-AF15-58599CE33349}"/>
                </a:ext>
              </a:extLst>
            </p:cNvPr>
            <p:cNvGrpSpPr/>
            <p:nvPr/>
          </p:nvGrpSpPr>
          <p:grpSpPr>
            <a:xfrm>
              <a:off x="11438938" y="0"/>
              <a:ext cx="753062" cy="749684"/>
              <a:chOff x="2577737" y="461555"/>
              <a:chExt cx="3780000" cy="3779125"/>
            </a:xfrm>
            <a:solidFill>
              <a:srgbClr val="C00000"/>
            </a:solidFill>
            <a:effectLst/>
          </p:grpSpPr>
          <p:sp>
            <p:nvSpPr>
              <p:cNvPr id="16" name="正方形/長方形 15">
                <a:extLst>
                  <a:ext uri="{FF2B5EF4-FFF2-40B4-BE49-F238E27FC236}">
                    <a16:creationId xmlns:a16="http://schemas.microsoft.com/office/drawing/2014/main" id="{342D3189-3337-4D6A-B377-12326938FC0F}"/>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17" name="正方形/長方形 16">
                <a:extLst>
                  <a:ext uri="{FF2B5EF4-FFF2-40B4-BE49-F238E27FC236}">
                    <a16:creationId xmlns:a16="http://schemas.microsoft.com/office/drawing/2014/main" id="{B17FDB2C-7910-4EB5-AF8F-4E11633681D2}"/>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18" name="正方形/長方形 17">
                <a:extLst>
                  <a:ext uri="{FF2B5EF4-FFF2-40B4-BE49-F238E27FC236}">
                    <a16:creationId xmlns:a16="http://schemas.microsoft.com/office/drawing/2014/main" id="{393E60B3-3E8F-4399-A2BC-73BE433200A7}"/>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19" name="正方形/長方形 18">
                <a:extLst>
                  <a:ext uri="{FF2B5EF4-FFF2-40B4-BE49-F238E27FC236}">
                    <a16:creationId xmlns:a16="http://schemas.microsoft.com/office/drawing/2014/main" id="{A2E4010F-1B7F-444A-972A-191194BF55D9}"/>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14" name="正方形/長方形 13">
              <a:extLst>
                <a:ext uri="{FF2B5EF4-FFF2-40B4-BE49-F238E27FC236}">
                  <a16:creationId xmlns:a16="http://schemas.microsoft.com/office/drawing/2014/main" id="{A640E29D-0EC6-451A-BA99-547F7886315A}"/>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dirty="0">
                <a:solidFill>
                  <a:schemeClr val="tx1">
                    <a:lumMod val="50000"/>
                    <a:lumOff val="50000"/>
                  </a:schemeClr>
                </a:solidFill>
              </a:endParaRPr>
            </a:p>
          </p:txBody>
        </p:sp>
        <p:sp>
          <p:nvSpPr>
            <p:cNvPr id="15" name="正方形/長方形 14">
              <a:extLst>
                <a:ext uri="{FF2B5EF4-FFF2-40B4-BE49-F238E27FC236}">
                  <a16:creationId xmlns:a16="http://schemas.microsoft.com/office/drawing/2014/main" id="{DA352BD2-DEA2-4ACE-9629-A70133BA0452}"/>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6" name="コンテンツ プレースホルダー 2">
            <a:extLst>
              <a:ext uri="{FF2B5EF4-FFF2-40B4-BE49-F238E27FC236}">
                <a16:creationId xmlns:a16="http://schemas.microsoft.com/office/drawing/2014/main" id="{81E164B9-8283-69CE-35E8-86E10A1C44D3}"/>
              </a:ext>
            </a:extLst>
          </p:cNvPr>
          <p:cNvSpPr txBox="1">
            <a:spLocks/>
          </p:cNvSpPr>
          <p:nvPr/>
        </p:nvSpPr>
        <p:spPr>
          <a:xfrm>
            <a:off x="293360" y="2103068"/>
            <a:ext cx="6198480" cy="4549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2000" b="1" dirty="0"/>
          </a:p>
        </p:txBody>
      </p:sp>
      <p:pic>
        <p:nvPicPr>
          <p:cNvPr id="8" name="コンテンツ プレースホルダー 7">
            <a:extLst>
              <a:ext uri="{FF2B5EF4-FFF2-40B4-BE49-F238E27FC236}">
                <a16:creationId xmlns:a16="http://schemas.microsoft.com/office/drawing/2014/main" id="{05BA9C0F-3A1C-75C9-5226-BD4B6C4998D0}"/>
              </a:ext>
            </a:extLst>
          </p:cNvPr>
          <p:cNvPicPr>
            <a:picLocks noGrp="1" noChangeAspect="1"/>
          </p:cNvPicPr>
          <p:nvPr>
            <p:ph idx="1"/>
          </p:nvPr>
        </p:nvPicPr>
        <p:blipFill>
          <a:blip r:embed="rId3"/>
          <a:stretch>
            <a:fillRect/>
          </a:stretch>
        </p:blipFill>
        <p:spPr>
          <a:xfrm>
            <a:off x="7734300" y="1905419"/>
            <a:ext cx="4164340" cy="4925867"/>
          </a:xfrm>
          <a:prstGeom prst="rect">
            <a:avLst/>
          </a:prstGeom>
        </p:spPr>
      </p:pic>
      <p:sp>
        <p:nvSpPr>
          <p:cNvPr id="11" name="コンテンツ プレースホルダー 2">
            <a:extLst>
              <a:ext uri="{FF2B5EF4-FFF2-40B4-BE49-F238E27FC236}">
                <a16:creationId xmlns:a16="http://schemas.microsoft.com/office/drawing/2014/main" id="{B883FE66-CB74-87D2-9C9F-58E2933DBF97}"/>
              </a:ext>
            </a:extLst>
          </p:cNvPr>
          <p:cNvSpPr txBox="1">
            <a:spLocks/>
          </p:cNvSpPr>
          <p:nvPr/>
        </p:nvSpPr>
        <p:spPr>
          <a:xfrm>
            <a:off x="293359" y="2103068"/>
            <a:ext cx="6983741" cy="3803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2000" b="1" dirty="0"/>
          </a:p>
        </p:txBody>
      </p:sp>
      <p:sp>
        <p:nvSpPr>
          <p:cNvPr id="24" name="正方形/長方形 23">
            <a:extLst>
              <a:ext uri="{FF2B5EF4-FFF2-40B4-BE49-F238E27FC236}">
                <a16:creationId xmlns:a16="http://schemas.microsoft.com/office/drawing/2014/main" id="{DA0B7A38-FDBC-14BD-1BA1-5E04F7EF5F07}"/>
              </a:ext>
            </a:extLst>
          </p:cNvPr>
          <p:cNvSpPr/>
          <p:nvPr/>
        </p:nvSpPr>
        <p:spPr>
          <a:xfrm>
            <a:off x="293352" y="2116265"/>
            <a:ext cx="7395221" cy="1177421"/>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rPr>
              <a:t>【</a:t>
            </a:r>
            <a:r>
              <a:rPr kumimoji="1" lang="ja-JP" altLang="en-US" b="1" dirty="0">
                <a:solidFill>
                  <a:schemeClr val="tx1"/>
                </a:solidFill>
              </a:rPr>
              <a:t>目的</a:t>
            </a:r>
            <a:r>
              <a:rPr lang="en-US" altLang="ja-JP" b="1" dirty="0">
                <a:solidFill>
                  <a:schemeClr val="tx1"/>
                </a:solidFill>
              </a:rPr>
              <a:t>】</a:t>
            </a:r>
          </a:p>
          <a:p>
            <a:r>
              <a:rPr kumimoji="1" lang="ja-JP" altLang="en-US" b="1" dirty="0">
                <a:solidFill>
                  <a:schemeClr val="tx1"/>
                </a:solidFill>
              </a:rPr>
              <a:t>足底の接地、膝関節の角度が液体を嚥下する際の舌骨上筋群、胸鎖乳突筋に及ぼす影響について検証する。</a:t>
            </a:r>
          </a:p>
        </p:txBody>
      </p:sp>
      <p:sp>
        <p:nvSpPr>
          <p:cNvPr id="25" name="正方形/長方形 24">
            <a:extLst>
              <a:ext uri="{FF2B5EF4-FFF2-40B4-BE49-F238E27FC236}">
                <a16:creationId xmlns:a16="http://schemas.microsoft.com/office/drawing/2014/main" id="{9E60CA8E-759F-C0DB-3AE6-9EAA26F6A2E5}"/>
              </a:ext>
            </a:extLst>
          </p:cNvPr>
          <p:cNvSpPr/>
          <p:nvPr/>
        </p:nvSpPr>
        <p:spPr>
          <a:xfrm>
            <a:off x="293351" y="3393241"/>
            <a:ext cx="7395221" cy="1375068"/>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a:t>
            </a:r>
            <a:r>
              <a:rPr lang="ja-JP" altLang="en-US" b="1" dirty="0">
                <a:solidFill>
                  <a:schemeClr val="tx1"/>
                </a:solidFill>
              </a:rPr>
              <a:t>方法</a:t>
            </a:r>
            <a:r>
              <a:rPr lang="en-US" altLang="ja-JP" dirty="0">
                <a:solidFill>
                  <a:schemeClr val="tx1"/>
                </a:solidFill>
              </a:rPr>
              <a:t>】</a:t>
            </a:r>
          </a:p>
          <a:p>
            <a:r>
              <a:rPr lang="ja-JP" altLang="en-US" b="1" dirty="0">
                <a:solidFill>
                  <a:schemeClr val="tx1"/>
                </a:solidFill>
              </a:rPr>
              <a:t>健常成人２６名。唾液／１０</a:t>
            </a:r>
            <a:r>
              <a:rPr lang="en-US" altLang="ja-JP" b="1" dirty="0">
                <a:solidFill>
                  <a:schemeClr val="tx1"/>
                </a:solidFill>
              </a:rPr>
              <a:t>ml</a:t>
            </a:r>
            <a:r>
              <a:rPr lang="ja-JP" altLang="en-US" b="1" dirty="0">
                <a:solidFill>
                  <a:schemeClr val="tx1"/>
                </a:solidFill>
              </a:rPr>
              <a:t>水分／５</a:t>
            </a:r>
            <a:r>
              <a:rPr lang="en-US" altLang="ja-JP" b="1" dirty="0">
                <a:solidFill>
                  <a:schemeClr val="tx1"/>
                </a:solidFill>
              </a:rPr>
              <a:t>ml</a:t>
            </a:r>
            <a:r>
              <a:rPr lang="ja-JP" altLang="en-US" b="1" dirty="0">
                <a:solidFill>
                  <a:schemeClr val="tx1"/>
                </a:solidFill>
              </a:rPr>
              <a:t>水分、５</a:t>
            </a:r>
            <a:r>
              <a:rPr lang="en-US" altLang="ja-JP" b="1" dirty="0">
                <a:solidFill>
                  <a:schemeClr val="tx1"/>
                </a:solidFill>
              </a:rPr>
              <a:t>ml</a:t>
            </a:r>
            <a:r>
              <a:rPr lang="ja-JP" altLang="en-US" b="1" dirty="0">
                <a:solidFill>
                  <a:schemeClr val="tx1"/>
                </a:solidFill>
              </a:rPr>
              <a:t>ヨーグルト。</a:t>
            </a:r>
            <a:r>
              <a:rPr lang="ja-JP" altLang="en-US" b="1" dirty="0">
                <a:solidFill>
                  <a:srgbClr val="212121"/>
                </a:solidFill>
                <a:latin typeface="BlinkMacSystemFont"/>
              </a:rPr>
              <a:t>３</a:t>
            </a:r>
            <a:r>
              <a:rPr lang="ja-JP" altLang="en-US" b="1" i="0" dirty="0">
                <a:solidFill>
                  <a:srgbClr val="212121"/>
                </a:solidFill>
                <a:effectLst/>
                <a:latin typeface="BlinkMacSystemFont"/>
              </a:rPr>
              <a:t>つの異なる足裏接地条件を調査。足底を設置させない（</a:t>
            </a:r>
            <a:r>
              <a:rPr lang="en-US" altLang="ja-JP" b="1" i="0" dirty="0">
                <a:solidFill>
                  <a:srgbClr val="212121"/>
                </a:solidFill>
                <a:effectLst/>
                <a:latin typeface="BlinkMacSystemFont"/>
              </a:rPr>
              <a:t>off</a:t>
            </a:r>
            <a:r>
              <a:rPr lang="ja-JP" altLang="en-US" b="1" i="0" dirty="0">
                <a:solidFill>
                  <a:srgbClr val="212121"/>
                </a:solidFill>
                <a:effectLst/>
                <a:latin typeface="BlinkMacSystemFont"/>
              </a:rPr>
              <a:t>）／足底を設置させ膝９０度／足底を設置させ膝１３５度。</a:t>
            </a:r>
            <a:endParaRPr lang="en-US" altLang="ja-JP" b="1" dirty="0">
              <a:solidFill>
                <a:schemeClr val="tx1"/>
              </a:solidFill>
            </a:endParaRPr>
          </a:p>
          <a:p>
            <a:pPr algn="ctr"/>
            <a:endParaRPr kumimoji="1" lang="ja-JP" altLang="en-US" dirty="0">
              <a:solidFill>
                <a:schemeClr val="tx1"/>
              </a:solidFill>
            </a:endParaRPr>
          </a:p>
        </p:txBody>
      </p:sp>
      <p:sp>
        <p:nvSpPr>
          <p:cNvPr id="26" name="正方形/長方形 25">
            <a:extLst>
              <a:ext uri="{FF2B5EF4-FFF2-40B4-BE49-F238E27FC236}">
                <a16:creationId xmlns:a16="http://schemas.microsoft.com/office/drawing/2014/main" id="{0913D30E-EB60-5AFF-408C-60E9C84A577F}"/>
              </a:ext>
            </a:extLst>
          </p:cNvPr>
          <p:cNvSpPr/>
          <p:nvPr/>
        </p:nvSpPr>
        <p:spPr>
          <a:xfrm>
            <a:off x="293350" y="4899930"/>
            <a:ext cx="7395221" cy="1299404"/>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i="0" dirty="0">
                <a:solidFill>
                  <a:schemeClr val="tx1"/>
                </a:solidFill>
                <a:effectLst/>
                <a:latin typeface="BlinkMacSystemFont"/>
              </a:rPr>
              <a:t>【</a:t>
            </a:r>
            <a:r>
              <a:rPr lang="ja-JP" altLang="en-US" b="1" i="0" dirty="0">
                <a:solidFill>
                  <a:schemeClr val="tx1"/>
                </a:solidFill>
                <a:effectLst/>
                <a:latin typeface="BlinkMacSystemFont"/>
              </a:rPr>
              <a:t>結果</a:t>
            </a:r>
            <a:r>
              <a:rPr lang="en-US" altLang="ja-JP" b="1" i="0" dirty="0">
                <a:solidFill>
                  <a:schemeClr val="tx1"/>
                </a:solidFill>
                <a:effectLst/>
                <a:latin typeface="BlinkMacSystemFont"/>
              </a:rPr>
              <a:t>】</a:t>
            </a:r>
          </a:p>
          <a:p>
            <a:r>
              <a:rPr lang="en-US" altLang="ja-JP" b="1" dirty="0">
                <a:solidFill>
                  <a:schemeClr val="tx1"/>
                </a:solidFill>
                <a:latin typeface="BlinkMacSystemFont"/>
              </a:rPr>
              <a:t>10ml</a:t>
            </a:r>
            <a:r>
              <a:rPr lang="ja-JP" altLang="en-US" b="1" dirty="0">
                <a:solidFill>
                  <a:schemeClr val="tx1"/>
                </a:solidFill>
                <a:latin typeface="BlinkMacSystemFont"/>
              </a:rPr>
              <a:t>の水分、</a:t>
            </a:r>
            <a:r>
              <a:rPr lang="en-US" altLang="ja-JP" b="1" dirty="0">
                <a:solidFill>
                  <a:schemeClr val="tx1"/>
                </a:solidFill>
                <a:latin typeface="BlinkMacSystemFont"/>
              </a:rPr>
              <a:t>5ml</a:t>
            </a:r>
            <a:r>
              <a:rPr lang="ja-JP" altLang="en-US" b="1" dirty="0">
                <a:solidFill>
                  <a:schemeClr val="tx1"/>
                </a:solidFill>
                <a:latin typeface="BlinkMacSystemFont"/>
              </a:rPr>
              <a:t>のヨーグルト嚥下時にて、</a:t>
            </a:r>
            <a:r>
              <a:rPr lang="en-US" altLang="ja-JP" b="1" dirty="0">
                <a:solidFill>
                  <a:schemeClr val="tx1"/>
                </a:solidFill>
                <a:latin typeface="BlinkMacSystemFont"/>
              </a:rPr>
              <a:t>SH</a:t>
            </a:r>
            <a:r>
              <a:rPr lang="ja-JP" altLang="en-US" b="1" dirty="0">
                <a:solidFill>
                  <a:schemeClr val="tx1"/>
                </a:solidFill>
                <a:latin typeface="BlinkMacSystemFont"/>
              </a:rPr>
              <a:t>持続時間は、</a:t>
            </a:r>
            <a:r>
              <a:rPr lang="en-US" altLang="ja-JP" b="1" dirty="0">
                <a:solidFill>
                  <a:schemeClr val="tx1"/>
                </a:solidFill>
                <a:latin typeface="BlinkMacSystemFont"/>
              </a:rPr>
              <a:t>OFF</a:t>
            </a:r>
            <a:r>
              <a:rPr lang="ja-JP" altLang="en-US" b="1" dirty="0">
                <a:solidFill>
                  <a:schemeClr val="tx1"/>
                </a:solidFill>
                <a:latin typeface="BlinkMacSystemFont"/>
              </a:rPr>
              <a:t>の方が</a:t>
            </a:r>
            <a:r>
              <a:rPr lang="en-US" altLang="ja-JP" b="1" dirty="0">
                <a:solidFill>
                  <a:schemeClr val="tx1"/>
                </a:solidFill>
                <a:latin typeface="BlinkMacSystemFont"/>
              </a:rPr>
              <a:t>KB90</a:t>
            </a:r>
            <a:r>
              <a:rPr lang="ja-JP" altLang="en-US" b="1" dirty="0">
                <a:solidFill>
                  <a:schemeClr val="tx1"/>
                </a:solidFill>
                <a:latin typeface="BlinkMacSystemFont"/>
              </a:rPr>
              <a:t>度よりも有意に長かった。</a:t>
            </a:r>
            <a:endParaRPr lang="en-US" altLang="ja-JP" b="1" dirty="0">
              <a:solidFill>
                <a:schemeClr val="tx1"/>
              </a:solidFill>
              <a:latin typeface="BlinkMacSystemFont"/>
            </a:endParaRPr>
          </a:p>
          <a:p>
            <a:r>
              <a:rPr lang="ja-JP" altLang="en-US" b="1" i="0" dirty="0">
                <a:solidFill>
                  <a:schemeClr val="tx1"/>
                </a:solidFill>
                <a:effectLst/>
                <a:latin typeface="BlinkMacSystemFont"/>
              </a:rPr>
              <a:t>足裏接地条件は、嚥下関連の筋肉活動に大きな影響を与えた。</a:t>
            </a:r>
            <a:endParaRPr kumimoji="1" lang="ja-JP" altLang="en-US" b="1" dirty="0">
              <a:solidFill>
                <a:schemeClr val="tx1"/>
              </a:solidFill>
            </a:endParaRPr>
          </a:p>
        </p:txBody>
      </p:sp>
      <p:sp>
        <p:nvSpPr>
          <p:cNvPr id="2" name="テキスト ボックス 1">
            <a:extLst>
              <a:ext uri="{FF2B5EF4-FFF2-40B4-BE49-F238E27FC236}">
                <a16:creationId xmlns:a16="http://schemas.microsoft.com/office/drawing/2014/main" id="{571FC100-AC3A-ED0E-D39B-4B338131000D}"/>
              </a:ext>
            </a:extLst>
          </p:cNvPr>
          <p:cNvSpPr txBox="1"/>
          <p:nvPr/>
        </p:nvSpPr>
        <p:spPr>
          <a:xfrm>
            <a:off x="426720" y="6255541"/>
            <a:ext cx="7261851" cy="461665"/>
          </a:xfrm>
          <a:prstGeom prst="rect">
            <a:avLst/>
          </a:prstGeom>
          <a:noFill/>
        </p:spPr>
        <p:txBody>
          <a:bodyPr wrap="square" rtlCol="0">
            <a:spAutoFit/>
          </a:bodyPr>
          <a:lstStyle/>
          <a:p>
            <a:pPr algn="ctr">
              <a:defRPr/>
            </a:pPr>
            <a:r>
              <a:rPr lang="ja-JP" altLang="en-US" sz="1200" b="1" i="0" dirty="0">
                <a:solidFill>
                  <a:srgbClr val="212121"/>
                </a:solidFill>
                <a:effectLst/>
                <a:latin typeface="Merriweather" panose="00000500000000000000" pitchFamily="2" charset="0"/>
              </a:rPr>
              <a:t>引用論文：</a:t>
            </a:r>
            <a:r>
              <a:rPr lang="en-US" altLang="ja-JP" sz="1200" b="1" i="0" dirty="0">
                <a:solidFill>
                  <a:srgbClr val="212121"/>
                </a:solidFill>
                <a:effectLst/>
                <a:latin typeface="Merriweather" panose="00000500000000000000" pitchFamily="2" charset="0"/>
              </a:rPr>
              <a:t>Sole-ground contact and sitting leg position influence suprahyoid and sternocleidomastoid muscle activity during swallowing of liquids</a:t>
            </a:r>
          </a:p>
        </p:txBody>
      </p:sp>
    </p:spTree>
    <p:extLst>
      <p:ext uri="{BB962C8B-B14F-4D97-AF65-F5344CB8AC3E}">
        <p14:creationId xmlns:p14="http://schemas.microsoft.com/office/powerpoint/2010/main" val="282059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211376" y="1360914"/>
            <a:ext cx="6591980" cy="817776"/>
          </a:xfrm>
        </p:spPr>
        <p:txBody>
          <a:bodyPr>
            <a:normAutofit/>
          </a:bodyPr>
          <a:lstStyle/>
          <a:p>
            <a:pPr marL="0" indent="0">
              <a:lnSpc>
                <a:spcPct val="150000"/>
              </a:lnSpc>
              <a:spcBef>
                <a:spcPts val="0"/>
              </a:spcBef>
              <a:spcAft>
                <a:spcPts val="2400"/>
              </a:spcAft>
              <a:buNone/>
            </a:pPr>
            <a:r>
              <a:rPr lang="ja-JP" altLang="en-US" b="1" dirty="0"/>
              <a:t>他職種と</a:t>
            </a:r>
            <a:r>
              <a:rPr kumimoji="1" lang="ja-JP" altLang="en-US" b="1" dirty="0"/>
              <a:t>連携は取れていますか？</a:t>
            </a:r>
          </a:p>
        </p:txBody>
      </p:sp>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3759"/>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質問２</a:t>
              </a: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4" name="フローチャート: 結合子 3">
            <a:extLst>
              <a:ext uri="{FF2B5EF4-FFF2-40B4-BE49-F238E27FC236}">
                <a16:creationId xmlns:a16="http://schemas.microsoft.com/office/drawing/2014/main" id="{04B7A43D-97E8-891C-31C1-64296FA38DA4}"/>
              </a:ext>
            </a:extLst>
          </p:cNvPr>
          <p:cNvSpPr/>
          <p:nvPr/>
        </p:nvSpPr>
        <p:spPr>
          <a:xfrm>
            <a:off x="4767261" y="2269046"/>
            <a:ext cx="2816679" cy="2645228"/>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ローチャート: 結合子 4">
            <a:extLst>
              <a:ext uri="{FF2B5EF4-FFF2-40B4-BE49-F238E27FC236}">
                <a16:creationId xmlns:a16="http://schemas.microsoft.com/office/drawing/2014/main" id="{5AB8DEAB-72BC-B7F6-83B4-4B148BE0D6EF}"/>
              </a:ext>
            </a:extLst>
          </p:cNvPr>
          <p:cNvSpPr/>
          <p:nvPr/>
        </p:nvSpPr>
        <p:spPr>
          <a:xfrm>
            <a:off x="3762374" y="3898680"/>
            <a:ext cx="2816679" cy="2645228"/>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結合子 5">
            <a:extLst>
              <a:ext uri="{FF2B5EF4-FFF2-40B4-BE49-F238E27FC236}">
                <a16:creationId xmlns:a16="http://schemas.microsoft.com/office/drawing/2014/main" id="{DBD88C40-CA58-1E3D-E306-89223A42BCA1}"/>
              </a:ext>
            </a:extLst>
          </p:cNvPr>
          <p:cNvSpPr/>
          <p:nvPr/>
        </p:nvSpPr>
        <p:spPr>
          <a:xfrm>
            <a:off x="5772149" y="3864611"/>
            <a:ext cx="2816679" cy="2645228"/>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6AAF6DE-A8FE-B3E5-9096-C9CBB4ED1A5C}"/>
              </a:ext>
            </a:extLst>
          </p:cNvPr>
          <p:cNvSpPr txBox="1"/>
          <p:nvPr/>
        </p:nvSpPr>
        <p:spPr>
          <a:xfrm>
            <a:off x="5650706" y="2985407"/>
            <a:ext cx="1608364" cy="1107996"/>
          </a:xfrm>
          <a:prstGeom prst="rect">
            <a:avLst/>
          </a:prstGeom>
          <a:noFill/>
        </p:spPr>
        <p:txBody>
          <a:bodyPr wrap="square" rtlCol="0">
            <a:spAutoFit/>
          </a:bodyPr>
          <a:lstStyle/>
          <a:p>
            <a:r>
              <a:rPr kumimoji="1" lang="en-US" altLang="ja-JP" sz="6600" dirty="0">
                <a:solidFill>
                  <a:srgbClr val="002060"/>
                </a:solidFill>
                <a:latin typeface="Consolas" panose="020B0609020204030204" pitchFamily="49" charset="0"/>
              </a:rPr>
              <a:t>PT</a:t>
            </a:r>
            <a:endParaRPr kumimoji="1" lang="ja-JP" altLang="en-US" sz="6600" dirty="0">
              <a:solidFill>
                <a:srgbClr val="002060"/>
              </a:solidFill>
              <a:latin typeface="Consolas" panose="020B0609020204030204" pitchFamily="49" charset="0"/>
            </a:endParaRPr>
          </a:p>
        </p:txBody>
      </p:sp>
      <p:sp>
        <p:nvSpPr>
          <p:cNvPr id="9" name="テキスト ボックス 8">
            <a:extLst>
              <a:ext uri="{FF2B5EF4-FFF2-40B4-BE49-F238E27FC236}">
                <a16:creationId xmlns:a16="http://schemas.microsoft.com/office/drawing/2014/main" id="{596AB9B7-6E44-BB7A-6D33-EE15A86C4FB2}"/>
              </a:ext>
            </a:extLst>
          </p:cNvPr>
          <p:cNvSpPr txBox="1"/>
          <p:nvPr/>
        </p:nvSpPr>
        <p:spPr>
          <a:xfrm>
            <a:off x="6655593" y="4724605"/>
            <a:ext cx="1608364" cy="1107996"/>
          </a:xfrm>
          <a:prstGeom prst="rect">
            <a:avLst/>
          </a:prstGeom>
          <a:noFill/>
        </p:spPr>
        <p:txBody>
          <a:bodyPr wrap="square" rtlCol="0">
            <a:spAutoFit/>
          </a:bodyPr>
          <a:lstStyle/>
          <a:p>
            <a:r>
              <a:rPr lang="en-US" altLang="ja-JP" sz="6600" dirty="0">
                <a:solidFill>
                  <a:schemeClr val="accent2">
                    <a:lumMod val="75000"/>
                  </a:schemeClr>
                </a:solidFill>
                <a:latin typeface="Consolas" panose="020B0609020204030204" pitchFamily="49" charset="0"/>
              </a:rPr>
              <a:t>ST</a:t>
            </a:r>
            <a:endParaRPr kumimoji="1" lang="ja-JP" altLang="en-US" sz="6600" dirty="0">
              <a:solidFill>
                <a:schemeClr val="accent2">
                  <a:lumMod val="75000"/>
                </a:schemeClr>
              </a:solidFill>
              <a:latin typeface="Consolas" panose="020B0609020204030204" pitchFamily="49" charset="0"/>
            </a:endParaRPr>
          </a:p>
        </p:txBody>
      </p:sp>
      <p:sp>
        <p:nvSpPr>
          <p:cNvPr id="10" name="テキスト ボックス 9">
            <a:extLst>
              <a:ext uri="{FF2B5EF4-FFF2-40B4-BE49-F238E27FC236}">
                <a16:creationId xmlns:a16="http://schemas.microsoft.com/office/drawing/2014/main" id="{F760A41C-00A3-3C03-7C29-9B4A662245DD}"/>
              </a:ext>
            </a:extLst>
          </p:cNvPr>
          <p:cNvSpPr txBox="1"/>
          <p:nvPr/>
        </p:nvSpPr>
        <p:spPr>
          <a:xfrm>
            <a:off x="4567236" y="4762495"/>
            <a:ext cx="1608364" cy="1107996"/>
          </a:xfrm>
          <a:prstGeom prst="rect">
            <a:avLst/>
          </a:prstGeom>
          <a:noFill/>
        </p:spPr>
        <p:txBody>
          <a:bodyPr wrap="square" rtlCol="0">
            <a:spAutoFit/>
          </a:bodyPr>
          <a:lstStyle/>
          <a:p>
            <a:r>
              <a:rPr lang="en-US" altLang="ja-JP" sz="6600" dirty="0">
                <a:solidFill>
                  <a:schemeClr val="accent6">
                    <a:lumMod val="50000"/>
                  </a:schemeClr>
                </a:solidFill>
                <a:latin typeface="Consolas" panose="020B0609020204030204" pitchFamily="49" charset="0"/>
              </a:rPr>
              <a:t>OT</a:t>
            </a:r>
            <a:endParaRPr kumimoji="1" lang="ja-JP" altLang="en-US" sz="6600" dirty="0">
              <a:solidFill>
                <a:schemeClr val="accent6">
                  <a:lumMod val="50000"/>
                </a:schemeClr>
              </a:solidFill>
              <a:latin typeface="Consolas" panose="020B0609020204030204" pitchFamily="49" charset="0"/>
            </a:endParaRPr>
          </a:p>
        </p:txBody>
      </p:sp>
      <p:cxnSp>
        <p:nvCxnSpPr>
          <p:cNvPr id="2" name="直線コネクタ 1">
            <a:extLst>
              <a:ext uri="{FF2B5EF4-FFF2-40B4-BE49-F238E27FC236}">
                <a16:creationId xmlns:a16="http://schemas.microsoft.com/office/drawing/2014/main" id="{7058DE07-5192-D854-729F-AFABC6307814}"/>
              </a:ext>
            </a:extLst>
          </p:cNvPr>
          <p:cNvCxnSpPr>
            <a:cxnSpLocks/>
          </p:cNvCxnSpPr>
          <p:nvPr/>
        </p:nvCxnSpPr>
        <p:spPr>
          <a:xfrm>
            <a:off x="211375" y="2057075"/>
            <a:ext cx="5290393" cy="0"/>
          </a:xfrm>
          <a:prstGeom prst="line">
            <a:avLst/>
          </a:prstGeom>
          <a:ln w="349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2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1521852" y="1680963"/>
            <a:ext cx="9560379" cy="4228122"/>
          </a:xfrm>
        </p:spPr>
        <p:txBody>
          <a:bodyPr>
            <a:normAutofit/>
          </a:bodyPr>
          <a:lstStyle/>
          <a:p>
            <a:pPr marL="0" indent="0" algn="ctr">
              <a:lnSpc>
                <a:spcPct val="150000"/>
              </a:lnSpc>
              <a:spcBef>
                <a:spcPts val="0"/>
              </a:spcBef>
              <a:spcAft>
                <a:spcPts val="2400"/>
              </a:spcAft>
              <a:buNone/>
            </a:pPr>
            <a:r>
              <a:rPr kumimoji="1" lang="ja-JP" altLang="en-US" b="1" dirty="0"/>
              <a:t>みなさんはどこから修正しますか？</a:t>
            </a:r>
            <a:endParaRPr kumimoji="1" lang="en-US" altLang="ja-JP" b="1" dirty="0"/>
          </a:p>
        </p:txBody>
      </p:sp>
      <p:grpSp>
        <p:nvGrpSpPr>
          <p:cNvPr id="19" name="グループ化 18">
            <a:extLst>
              <a:ext uri="{FF2B5EF4-FFF2-40B4-BE49-F238E27FC236}">
                <a16:creationId xmlns:a16="http://schemas.microsoft.com/office/drawing/2014/main" id="{66869DDE-8C69-4AE3-A585-403835755D66}"/>
              </a:ext>
            </a:extLst>
          </p:cNvPr>
          <p:cNvGrpSpPr/>
          <p:nvPr/>
        </p:nvGrpSpPr>
        <p:grpSpPr>
          <a:xfrm>
            <a:off x="-110401" y="3759"/>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200" b="1" kern="0" dirty="0">
                  <a:solidFill>
                    <a:schemeClr val="tx1"/>
                  </a:solidFill>
                </a:rPr>
                <a:t>質問１</a:t>
              </a: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13" name="図 12">
            <a:extLst>
              <a:ext uri="{FF2B5EF4-FFF2-40B4-BE49-F238E27FC236}">
                <a16:creationId xmlns:a16="http://schemas.microsoft.com/office/drawing/2014/main" id="{704C3FE3-63EA-29EB-662A-DBCC60F5E7BC}"/>
              </a:ext>
            </a:extLst>
          </p:cNvPr>
          <p:cNvPicPr>
            <a:picLocks noChangeAspect="1"/>
          </p:cNvPicPr>
          <p:nvPr/>
        </p:nvPicPr>
        <p:blipFill>
          <a:blip r:embed="rId3"/>
          <a:stretch>
            <a:fillRect/>
          </a:stretch>
        </p:blipFill>
        <p:spPr>
          <a:xfrm>
            <a:off x="6242094" y="1494210"/>
            <a:ext cx="3356581" cy="4470309"/>
          </a:xfrm>
          <a:prstGeom prst="rect">
            <a:avLst/>
          </a:prstGeom>
        </p:spPr>
      </p:pic>
      <p:cxnSp>
        <p:nvCxnSpPr>
          <p:cNvPr id="3" name="直線コネクタ 2">
            <a:extLst>
              <a:ext uri="{FF2B5EF4-FFF2-40B4-BE49-F238E27FC236}">
                <a16:creationId xmlns:a16="http://schemas.microsoft.com/office/drawing/2014/main" id="{B1C035CF-9E3A-46D1-F2B2-8910FF255A5F}"/>
              </a:ext>
            </a:extLst>
          </p:cNvPr>
          <p:cNvCxnSpPr/>
          <p:nvPr/>
        </p:nvCxnSpPr>
        <p:spPr>
          <a:xfrm>
            <a:off x="312234" y="2319453"/>
            <a:ext cx="5783766" cy="0"/>
          </a:xfrm>
          <a:prstGeom prst="line">
            <a:avLst/>
          </a:prstGeom>
          <a:ln w="349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64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0" y="3759"/>
            <a:ext cx="12192000" cy="3783781"/>
            <a:chOff x="0" y="0"/>
            <a:chExt cx="12192000" cy="3783781"/>
          </a:xfrm>
        </p:grpSpPr>
        <p:sp>
          <p:nvSpPr>
            <p:cNvPr id="20" name="正方形/長方形 19">
              <a:extLst>
                <a:ext uri="{FF2B5EF4-FFF2-40B4-BE49-F238E27FC236}">
                  <a16:creationId xmlns:a16="http://schemas.microsoft.com/office/drawing/2014/main" id="{B06F1856-017C-4E6C-AE10-A142BB14EBDF}"/>
                </a:ext>
              </a:extLst>
            </p:cNvPr>
            <p:cNvSpPr/>
            <p:nvPr/>
          </p:nvSpPr>
          <p:spPr>
            <a:xfrm>
              <a:off x="0" y="342524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6000" b="1" kern="0" dirty="0">
                  <a:solidFill>
                    <a:schemeClr val="tx1"/>
                  </a:solidFill>
                  <a:latin typeface="+mn-ea"/>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3" name="コンテンツ プレースホルダー 6" descr="IMG_1289 2.JPG">
            <a:extLst>
              <a:ext uri="{FF2B5EF4-FFF2-40B4-BE49-F238E27FC236}">
                <a16:creationId xmlns:a16="http://schemas.microsoft.com/office/drawing/2014/main" id="{974B981B-6B3D-DC14-3996-E21759FE40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998" r="998"/>
          <a:stretch>
            <a:fillRect/>
          </a:stretch>
        </p:blipFill>
        <p:spPr>
          <a:xfrm>
            <a:off x="724861" y="949853"/>
            <a:ext cx="10481022" cy="5470501"/>
          </a:xfrm>
          <a:solidFill>
            <a:srgbClr val="FF0000"/>
          </a:solidFill>
          <a:ln>
            <a:solidFill>
              <a:schemeClr val="tx1"/>
            </a:solidFill>
          </a:ln>
        </p:spPr>
      </p:pic>
      <p:sp>
        <p:nvSpPr>
          <p:cNvPr id="4" name="ドーナツ 1">
            <a:extLst>
              <a:ext uri="{FF2B5EF4-FFF2-40B4-BE49-F238E27FC236}">
                <a16:creationId xmlns:a16="http://schemas.microsoft.com/office/drawing/2014/main" id="{82937AF2-9267-01EB-935B-50612BF82D61}"/>
              </a:ext>
            </a:extLst>
          </p:cNvPr>
          <p:cNvSpPr/>
          <p:nvPr/>
        </p:nvSpPr>
        <p:spPr>
          <a:xfrm>
            <a:off x="7448441" y="3871395"/>
            <a:ext cx="3024336" cy="1728192"/>
          </a:xfrm>
          <a:prstGeom prst="donut">
            <a:avLst>
              <a:gd name="adj" fmla="val 5648"/>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右矢印 2">
            <a:extLst>
              <a:ext uri="{FF2B5EF4-FFF2-40B4-BE49-F238E27FC236}">
                <a16:creationId xmlns:a16="http://schemas.microsoft.com/office/drawing/2014/main" id="{A60C24DB-5638-2A98-E6A1-19CDC2D3DE12}"/>
              </a:ext>
            </a:extLst>
          </p:cNvPr>
          <p:cNvSpPr/>
          <p:nvPr/>
        </p:nvSpPr>
        <p:spPr>
          <a:xfrm rot="2929087">
            <a:off x="1060753" y="4291291"/>
            <a:ext cx="2808312" cy="697014"/>
          </a:xfrm>
          <a:prstGeom prst="rightArrow">
            <a:avLst>
              <a:gd name="adj1" fmla="val 36623"/>
              <a:gd name="adj2" fmla="val 11606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6499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0" y="61461"/>
            <a:ext cx="12192000" cy="3783781"/>
            <a:chOff x="0" y="0"/>
            <a:chExt cx="12192000" cy="3783781"/>
          </a:xfrm>
        </p:grpSpPr>
        <p:sp>
          <p:nvSpPr>
            <p:cNvPr id="20" name="正方形/長方形 19">
              <a:extLst>
                <a:ext uri="{FF2B5EF4-FFF2-40B4-BE49-F238E27FC236}">
                  <a16:creationId xmlns:a16="http://schemas.microsoft.com/office/drawing/2014/main" id="{B06F1856-017C-4E6C-AE10-A142BB14EBDF}"/>
                </a:ext>
              </a:extLst>
            </p:cNvPr>
            <p:cNvSpPr/>
            <p:nvPr/>
          </p:nvSpPr>
          <p:spPr>
            <a:xfrm>
              <a:off x="0" y="342524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6000" b="1" kern="0" dirty="0">
                  <a:solidFill>
                    <a:schemeClr val="tx1"/>
                  </a:solidFill>
                  <a:latin typeface="+mn-ea"/>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2" name="コンテンツ プレースホルダー 3" descr="IMG_1290.JPG">
            <a:extLst>
              <a:ext uri="{FF2B5EF4-FFF2-40B4-BE49-F238E27FC236}">
                <a16:creationId xmlns:a16="http://schemas.microsoft.com/office/drawing/2014/main" id="{267A3446-C079-CEA3-E0C2-237DCF8305E3}"/>
              </a:ext>
            </a:extLst>
          </p:cNvPr>
          <p:cNvPicPr>
            <a:picLocks noChangeAspect="1"/>
          </p:cNvPicPr>
          <p:nvPr/>
        </p:nvPicPr>
        <p:blipFill>
          <a:blip r:embed="rId3" cstate="print">
            <a:extLst>
              <a:ext uri="{28A0092B-C50C-407E-A947-70E740481C1C}">
                <a14:useLocalDpi xmlns:a14="http://schemas.microsoft.com/office/drawing/2010/main" val="0"/>
              </a:ext>
            </a:extLst>
          </a:blip>
          <a:srcRect l="998" r="998"/>
          <a:stretch>
            <a:fillRect/>
          </a:stretch>
        </p:blipFill>
        <p:spPr>
          <a:xfrm>
            <a:off x="559977" y="704638"/>
            <a:ext cx="10318983" cy="5922667"/>
          </a:xfrm>
          <a:prstGeom prst="rect">
            <a:avLst/>
          </a:prstGeom>
          <a:ln>
            <a:solidFill>
              <a:schemeClr val="tx1"/>
            </a:solidFill>
          </a:ln>
        </p:spPr>
      </p:pic>
      <p:sp>
        <p:nvSpPr>
          <p:cNvPr id="6" name="上矢印 1">
            <a:extLst>
              <a:ext uri="{FF2B5EF4-FFF2-40B4-BE49-F238E27FC236}">
                <a16:creationId xmlns:a16="http://schemas.microsoft.com/office/drawing/2014/main" id="{04FD687F-39C0-129F-D800-B6959011B400}"/>
              </a:ext>
            </a:extLst>
          </p:cNvPr>
          <p:cNvSpPr/>
          <p:nvPr/>
        </p:nvSpPr>
        <p:spPr>
          <a:xfrm>
            <a:off x="8514807" y="4877879"/>
            <a:ext cx="806476" cy="1855933"/>
          </a:xfrm>
          <a:prstGeom prst="upArrow">
            <a:avLst>
              <a:gd name="adj1" fmla="val 50000"/>
              <a:gd name="adj2" fmla="val 73290"/>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ドーナツ 5">
            <a:extLst>
              <a:ext uri="{FF2B5EF4-FFF2-40B4-BE49-F238E27FC236}">
                <a16:creationId xmlns:a16="http://schemas.microsoft.com/office/drawing/2014/main" id="{9300741D-F11C-4D4B-7727-92640943BA85}"/>
              </a:ext>
            </a:extLst>
          </p:cNvPr>
          <p:cNvSpPr/>
          <p:nvPr/>
        </p:nvSpPr>
        <p:spPr>
          <a:xfrm>
            <a:off x="3361522" y="4357322"/>
            <a:ext cx="3151858" cy="1902148"/>
          </a:xfrm>
          <a:prstGeom prst="donut">
            <a:avLst>
              <a:gd name="adj" fmla="val 6111"/>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8" name="ドーナツ 6">
            <a:extLst>
              <a:ext uri="{FF2B5EF4-FFF2-40B4-BE49-F238E27FC236}">
                <a16:creationId xmlns:a16="http://schemas.microsoft.com/office/drawing/2014/main" id="{DA9EDBBF-CDA5-A864-BA97-90E7470621F2}"/>
              </a:ext>
            </a:extLst>
          </p:cNvPr>
          <p:cNvSpPr/>
          <p:nvPr/>
        </p:nvSpPr>
        <p:spPr>
          <a:xfrm rot="2878342">
            <a:off x="931124" y="1778841"/>
            <a:ext cx="2061932" cy="855383"/>
          </a:xfrm>
          <a:prstGeom prst="donut">
            <a:avLst>
              <a:gd name="adj" fmla="val 8903"/>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 name="上矢印 7">
            <a:extLst>
              <a:ext uri="{FF2B5EF4-FFF2-40B4-BE49-F238E27FC236}">
                <a16:creationId xmlns:a16="http://schemas.microsoft.com/office/drawing/2014/main" id="{BBA2E7FA-B828-A031-A2DE-FB5312E9ED9E}"/>
              </a:ext>
            </a:extLst>
          </p:cNvPr>
          <p:cNvSpPr/>
          <p:nvPr/>
        </p:nvSpPr>
        <p:spPr>
          <a:xfrm rot="5400000">
            <a:off x="4097910" y="1483048"/>
            <a:ext cx="362906" cy="829436"/>
          </a:xfrm>
          <a:prstGeom prst="upArrow">
            <a:avLst>
              <a:gd name="adj1" fmla="val 50000"/>
              <a:gd name="adj2" fmla="val 66218"/>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3366FF"/>
              </a:solidFill>
            </a:endParaRPr>
          </a:p>
        </p:txBody>
      </p:sp>
      <p:sp>
        <p:nvSpPr>
          <p:cNvPr id="10" name="左右矢印 9">
            <a:extLst>
              <a:ext uri="{FF2B5EF4-FFF2-40B4-BE49-F238E27FC236}">
                <a16:creationId xmlns:a16="http://schemas.microsoft.com/office/drawing/2014/main" id="{5237FF31-2F15-AC04-5478-9F4F90C186FD}"/>
              </a:ext>
            </a:extLst>
          </p:cNvPr>
          <p:cNvSpPr/>
          <p:nvPr/>
        </p:nvSpPr>
        <p:spPr>
          <a:xfrm rot="5400000">
            <a:off x="3484187" y="2795912"/>
            <a:ext cx="377910" cy="124973"/>
          </a:xfrm>
          <a:prstGeom prst="leftRightArrow">
            <a:avLst>
              <a:gd name="adj1" fmla="val 50000"/>
              <a:gd name="adj2" fmla="val 59392"/>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1261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7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7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203535" y="110668"/>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sp>
        <p:nvSpPr>
          <p:cNvPr id="8" name="コンテンツ プレースホルダー 7">
            <a:extLst>
              <a:ext uri="{FF2B5EF4-FFF2-40B4-BE49-F238E27FC236}">
                <a16:creationId xmlns:a16="http://schemas.microsoft.com/office/drawing/2014/main" id="{8F4189AA-3835-CDEA-2558-31BC6C266C6E}"/>
              </a:ext>
            </a:extLst>
          </p:cNvPr>
          <p:cNvSpPr>
            <a:spLocks noGrp="1"/>
          </p:cNvSpPr>
          <p:nvPr>
            <p:ph idx="1"/>
          </p:nvPr>
        </p:nvSpPr>
        <p:spPr>
          <a:xfrm>
            <a:off x="830204" y="1110359"/>
            <a:ext cx="10515600" cy="5812971"/>
          </a:xfrm>
        </p:spPr>
        <p:txBody>
          <a:bodyPr>
            <a:normAutofit fontScale="92500" lnSpcReduction="20000"/>
          </a:bodyPr>
          <a:lstStyle/>
          <a:p>
            <a:pPr marL="0" indent="0" algn="ctr">
              <a:buNone/>
            </a:pPr>
            <a:r>
              <a:rPr lang="ja-JP" altLang="en-US" b="0" i="0" dirty="0">
                <a:effectLst/>
                <a:latin typeface="Söhne"/>
              </a:rPr>
              <a:t>　</a:t>
            </a:r>
            <a:endParaRPr lang="en-US" altLang="ja-JP" b="1" i="0" dirty="0">
              <a:effectLst/>
              <a:latin typeface="Söhne"/>
            </a:endParaRPr>
          </a:p>
          <a:p>
            <a:pPr algn="l">
              <a:lnSpc>
                <a:spcPct val="120000"/>
              </a:lnSpc>
              <a:buFont typeface="Wingdings" panose="05000000000000000000" pitchFamily="2" charset="2"/>
              <a:buChar char="p"/>
            </a:pPr>
            <a:r>
              <a:rPr lang="ja-JP" altLang="en-US" sz="2200" b="1" i="0" dirty="0">
                <a:effectLst/>
                <a:latin typeface="+mn-ea"/>
              </a:rPr>
              <a:t> </a:t>
            </a:r>
            <a:r>
              <a:rPr lang="ja-JP" altLang="en-US" sz="2200" b="1" i="0" dirty="0">
                <a:solidFill>
                  <a:srgbClr val="0070C0"/>
                </a:solidFill>
                <a:effectLst/>
                <a:latin typeface="+mn-ea"/>
              </a:rPr>
              <a:t>効果的な治療計画</a:t>
            </a:r>
            <a:r>
              <a:rPr lang="en-US" altLang="ja-JP" sz="2200" b="1" i="0" dirty="0">
                <a:solidFill>
                  <a:srgbClr val="0070C0"/>
                </a:solidFill>
                <a:effectLst/>
                <a:latin typeface="+mn-ea"/>
              </a:rPr>
              <a:t>:</a:t>
            </a:r>
            <a:r>
              <a:rPr lang="en-US" altLang="ja-JP" sz="2200" b="1" i="0" dirty="0">
                <a:effectLst/>
                <a:latin typeface="+mn-ea"/>
              </a:rPr>
              <a:t> 3 </a:t>
            </a:r>
            <a:r>
              <a:rPr lang="ja-JP" altLang="en-US" sz="2200" b="1" i="0" dirty="0">
                <a:effectLst/>
                <a:latin typeface="+mn-ea"/>
              </a:rPr>
              <a:t>つの専門職が情報を共有し、連携することで、患者の状態とニーズに合わせた最適な治療計画を立てることができます。</a:t>
            </a:r>
            <a:endParaRPr lang="en-US" altLang="ja-JP" sz="2200" b="1" i="0" dirty="0">
              <a:effectLst/>
              <a:latin typeface="+mn-ea"/>
            </a:endParaRPr>
          </a:p>
          <a:p>
            <a:pPr>
              <a:lnSpc>
                <a:spcPct val="120000"/>
              </a:lnSpc>
              <a:buFont typeface="Wingdings" panose="05000000000000000000" pitchFamily="2" charset="2"/>
              <a:buChar char="p"/>
            </a:pPr>
            <a:r>
              <a:rPr lang="ja-JP" altLang="en-US" sz="2200" b="1" i="0" dirty="0">
                <a:solidFill>
                  <a:srgbClr val="0070C0"/>
                </a:solidFill>
                <a:effectLst/>
                <a:latin typeface="+mn-ea"/>
              </a:rPr>
              <a:t>リハビリテーション効果の最大化：</a:t>
            </a:r>
            <a:r>
              <a:rPr lang="ja-JP" altLang="en-US" sz="2200" b="1" i="0" dirty="0">
                <a:effectLst/>
                <a:latin typeface="+mn-ea"/>
              </a:rPr>
              <a:t>各職種の専門知識と技術を組み合わせることで、リハビリテーション全体の効果を最大化します。</a:t>
            </a:r>
            <a:endParaRPr lang="en-US" altLang="ja-JP" sz="2200" b="1" i="0" dirty="0">
              <a:effectLst/>
              <a:latin typeface="+mn-ea"/>
            </a:endParaRPr>
          </a:p>
          <a:p>
            <a:pPr algn="l">
              <a:lnSpc>
                <a:spcPct val="120000"/>
              </a:lnSpc>
              <a:buFont typeface="Wingdings" panose="05000000000000000000" pitchFamily="2" charset="2"/>
              <a:buChar char="p"/>
            </a:pPr>
            <a:r>
              <a:rPr lang="ja-JP" altLang="en-US" sz="2200" b="1" i="0" dirty="0">
                <a:effectLst/>
                <a:latin typeface="+mn-ea"/>
              </a:rPr>
              <a:t> </a:t>
            </a:r>
            <a:r>
              <a:rPr lang="ja-JP" altLang="en-US" sz="2200" b="1" i="0" dirty="0">
                <a:solidFill>
                  <a:srgbClr val="0070C0"/>
                </a:solidFill>
                <a:effectLst/>
                <a:latin typeface="+mn-ea"/>
              </a:rPr>
              <a:t>安全性の保証</a:t>
            </a:r>
            <a:r>
              <a:rPr lang="en-US" altLang="ja-JP" sz="2200" b="1" i="0" dirty="0">
                <a:solidFill>
                  <a:srgbClr val="0070C0"/>
                </a:solidFill>
                <a:effectLst/>
                <a:latin typeface="+mn-ea"/>
              </a:rPr>
              <a:t>: </a:t>
            </a:r>
            <a:r>
              <a:rPr lang="ja-JP" altLang="en-US" sz="2200" b="1" i="0" dirty="0">
                <a:effectLst/>
                <a:latin typeface="+mn-ea"/>
              </a:rPr>
              <a:t>たとえば、</a:t>
            </a:r>
            <a:r>
              <a:rPr lang="en-US" altLang="ja-JP" sz="2200" b="1" i="0" dirty="0">
                <a:effectLst/>
                <a:latin typeface="+mn-ea"/>
              </a:rPr>
              <a:t>ST </a:t>
            </a:r>
            <a:r>
              <a:rPr lang="ja-JP" altLang="en-US" sz="2200" b="1" i="0" dirty="0">
                <a:effectLst/>
                <a:latin typeface="+mn-ea"/>
              </a:rPr>
              <a:t>は嚥下障害のある患者に食事のアドバイスを提供し、</a:t>
            </a:r>
            <a:r>
              <a:rPr lang="en-US" altLang="ja-JP" sz="2200" b="1" i="0" dirty="0">
                <a:effectLst/>
                <a:latin typeface="+mn-ea"/>
              </a:rPr>
              <a:t>PT </a:t>
            </a:r>
            <a:r>
              <a:rPr lang="ja-JP" altLang="en-US" sz="2200" b="1" i="0" dirty="0">
                <a:effectLst/>
                <a:latin typeface="+mn-ea"/>
              </a:rPr>
              <a:t>と </a:t>
            </a:r>
            <a:r>
              <a:rPr lang="en-US" altLang="ja-JP" sz="2200" b="1" i="0" dirty="0">
                <a:effectLst/>
                <a:latin typeface="+mn-ea"/>
              </a:rPr>
              <a:t>OT </a:t>
            </a:r>
            <a:r>
              <a:rPr lang="ja-JP" altLang="en-US" sz="2200" b="1" i="0" dirty="0">
                <a:effectLst/>
                <a:latin typeface="+mn-ea"/>
              </a:rPr>
              <a:t>は患者の体の動きや姿勢をサポートして食事中の窒息のリスクを軽減します。</a:t>
            </a:r>
            <a:endParaRPr lang="en-US" altLang="ja-JP" sz="2200" b="1" i="0" dirty="0">
              <a:effectLst/>
              <a:latin typeface="+mn-ea"/>
            </a:endParaRPr>
          </a:p>
          <a:p>
            <a:pPr algn="l">
              <a:lnSpc>
                <a:spcPct val="120000"/>
              </a:lnSpc>
              <a:buFont typeface="Wingdings" panose="05000000000000000000" pitchFamily="2" charset="2"/>
              <a:buChar char="p"/>
            </a:pPr>
            <a:r>
              <a:rPr lang="en-US" altLang="ja-JP" sz="2200" b="1" i="0" dirty="0">
                <a:effectLst/>
                <a:latin typeface="+mn-ea"/>
              </a:rPr>
              <a:t> </a:t>
            </a:r>
            <a:r>
              <a:rPr lang="en-US" altLang="ja-JP" sz="2200" b="1" i="0" dirty="0">
                <a:solidFill>
                  <a:srgbClr val="0070C0"/>
                </a:solidFill>
                <a:effectLst/>
                <a:latin typeface="+mn-ea"/>
              </a:rPr>
              <a:t>QOL</a:t>
            </a:r>
            <a:r>
              <a:rPr lang="ja-JP" altLang="en-US" sz="2200" b="1" i="0" dirty="0">
                <a:solidFill>
                  <a:srgbClr val="0070C0"/>
                </a:solidFill>
                <a:effectLst/>
                <a:latin typeface="+mn-ea"/>
              </a:rPr>
              <a:t>（生活の質）の向上：</a:t>
            </a:r>
            <a:r>
              <a:rPr lang="ja-JP" altLang="en-US" sz="2200" b="1" i="0" dirty="0">
                <a:effectLst/>
                <a:latin typeface="+mn-ea"/>
              </a:rPr>
              <a:t>身体機能だけでなく日常生活やコミュニケーションの質の向上を目指し、患者様の</a:t>
            </a:r>
            <a:r>
              <a:rPr lang="en-US" altLang="ja-JP" sz="2200" b="1" i="0" dirty="0">
                <a:effectLst/>
                <a:latin typeface="+mn-ea"/>
              </a:rPr>
              <a:t>QOL</a:t>
            </a:r>
            <a:r>
              <a:rPr lang="ja-JP" altLang="en-US" sz="2200" b="1" i="0" dirty="0">
                <a:effectLst/>
                <a:latin typeface="+mn-ea"/>
              </a:rPr>
              <a:t>の向上に貢献します。</a:t>
            </a:r>
            <a:endParaRPr lang="en-US" altLang="ja-JP" sz="2200" b="1" i="0" dirty="0">
              <a:effectLst/>
              <a:latin typeface="+mn-ea"/>
            </a:endParaRPr>
          </a:p>
          <a:p>
            <a:pPr algn="l">
              <a:lnSpc>
                <a:spcPct val="120000"/>
              </a:lnSpc>
              <a:buFont typeface="Wingdings" panose="05000000000000000000" pitchFamily="2" charset="2"/>
              <a:buChar char="p"/>
            </a:pPr>
            <a:r>
              <a:rPr lang="ja-JP" altLang="en-US" sz="2200" b="1" i="0" dirty="0">
                <a:effectLst/>
                <a:latin typeface="+mn-ea"/>
              </a:rPr>
              <a:t> </a:t>
            </a:r>
            <a:r>
              <a:rPr lang="ja-JP" altLang="en-US" sz="2200" b="1" i="0" dirty="0">
                <a:solidFill>
                  <a:srgbClr val="0070C0"/>
                </a:solidFill>
                <a:effectLst/>
                <a:latin typeface="+mn-ea"/>
              </a:rPr>
              <a:t>退院後の継続ケア</a:t>
            </a:r>
            <a:r>
              <a:rPr lang="en-US" altLang="ja-JP" sz="2200" b="1" i="0" dirty="0">
                <a:solidFill>
                  <a:srgbClr val="0070C0"/>
                </a:solidFill>
                <a:effectLst/>
                <a:latin typeface="+mn-ea"/>
              </a:rPr>
              <a:t>: </a:t>
            </a:r>
            <a:r>
              <a:rPr lang="ja-JP" altLang="en-US" sz="2200" b="1" i="0" dirty="0">
                <a:effectLst/>
                <a:latin typeface="+mn-ea"/>
              </a:rPr>
              <a:t>退院後も、</a:t>
            </a:r>
            <a:r>
              <a:rPr lang="en-US" altLang="ja-JP" sz="2200" b="1" i="0" dirty="0">
                <a:effectLst/>
                <a:latin typeface="+mn-ea"/>
              </a:rPr>
              <a:t>3 </a:t>
            </a:r>
            <a:r>
              <a:rPr lang="ja-JP" altLang="en-US" sz="2200" b="1" i="0" dirty="0">
                <a:effectLst/>
                <a:latin typeface="+mn-ea"/>
              </a:rPr>
              <a:t>つの専門職が患者の適応した生活環境とニーズをサポートし、継続的なケアを確保できます。</a:t>
            </a:r>
            <a:endParaRPr lang="en-US" altLang="ja-JP" sz="2200" b="1" i="0" dirty="0">
              <a:effectLst/>
              <a:latin typeface="+mn-ea"/>
            </a:endParaRPr>
          </a:p>
          <a:p>
            <a:pPr algn="l">
              <a:lnSpc>
                <a:spcPct val="120000"/>
              </a:lnSpc>
              <a:buFont typeface="Wingdings" panose="05000000000000000000" pitchFamily="2" charset="2"/>
              <a:buChar char="p"/>
            </a:pPr>
            <a:r>
              <a:rPr lang="ja-JP" altLang="en-US" sz="2200" b="1" i="0" dirty="0">
                <a:effectLst/>
                <a:latin typeface="+mn-ea"/>
              </a:rPr>
              <a:t> </a:t>
            </a:r>
            <a:r>
              <a:rPr lang="ja-JP" altLang="en-US" sz="2200" b="1" i="0" dirty="0">
                <a:solidFill>
                  <a:srgbClr val="0070C0"/>
                </a:solidFill>
                <a:effectLst/>
                <a:latin typeface="+mn-ea"/>
              </a:rPr>
              <a:t>リハビリテーションの効率的な進行</a:t>
            </a:r>
            <a:r>
              <a:rPr lang="en-US" altLang="ja-JP" sz="2200" b="1" i="0" dirty="0">
                <a:solidFill>
                  <a:srgbClr val="0070C0"/>
                </a:solidFill>
                <a:effectLst/>
                <a:latin typeface="+mn-ea"/>
              </a:rPr>
              <a:t>: </a:t>
            </a:r>
            <a:r>
              <a:rPr lang="ja-JP" altLang="en-US" sz="2200" b="1" i="0" dirty="0">
                <a:effectLst/>
                <a:latin typeface="+mn-ea"/>
              </a:rPr>
              <a:t>協力することで、冗長なタスクや非効率性が減り、リハビリテーションのプロセスがより効果的になります。</a:t>
            </a:r>
          </a:p>
          <a:p>
            <a:pPr marL="0" indent="0" algn="l">
              <a:lnSpc>
                <a:spcPct val="120000"/>
              </a:lnSpc>
              <a:spcAft>
                <a:spcPts val="600"/>
              </a:spcAft>
              <a:buNone/>
            </a:pPr>
            <a:r>
              <a:rPr lang="ja-JP" altLang="en-US" sz="2200" b="1" i="0" dirty="0">
                <a:effectLst/>
                <a:latin typeface="+mn-ea"/>
              </a:rPr>
              <a:t>以上のように、</a:t>
            </a:r>
            <a:r>
              <a:rPr lang="en-US" altLang="ja-JP" sz="2200" b="1" i="0" dirty="0">
                <a:effectLst/>
                <a:latin typeface="+mn-ea"/>
              </a:rPr>
              <a:t>PT</a:t>
            </a:r>
            <a:r>
              <a:rPr lang="ja-JP" altLang="en-US" sz="2200" b="1" i="0" dirty="0">
                <a:effectLst/>
                <a:latin typeface="+mn-ea"/>
              </a:rPr>
              <a:t>、</a:t>
            </a:r>
            <a:r>
              <a:rPr lang="en-US" altLang="ja-JP" sz="2200" b="1" i="0" dirty="0">
                <a:effectLst/>
                <a:latin typeface="+mn-ea"/>
              </a:rPr>
              <a:t>OT</a:t>
            </a:r>
            <a:r>
              <a:rPr lang="ja-JP" altLang="en-US" sz="2200" b="1" i="0" dirty="0">
                <a:effectLst/>
                <a:latin typeface="+mn-ea"/>
              </a:rPr>
              <a:t>、</a:t>
            </a:r>
            <a:r>
              <a:rPr lang="en-US" altLang="ja-JP" sz="2200" b="1" i="0" dirty="0">
                <a:effectLst/>
                <a:latin typeface="+mn-ea"/>
              </a:rPr>
              <a:t>ST</a:t>
            </a:r>
            <a:r>
              <a:rPr lang="ja-JP" altLang="en-US" sz="2200" b="1" i="0" dirty="0">
                <a:effectLst/>
                <a:latin typeface="+mn-ea"/>
              </a:rPr>
              <a:t>の連携は、リハビリテーションの質や効果、安全性の向上に寄与する重要な要素となっています。</a:t>
            </a:r>
          </a:p>
          <a:p>
            <a:pPr marL="0" indent="0">
              <a:buNone/>
            </a:pPr>
            <a:endParaRPr kumimoji="1" lang="ja-JP" altLang="en-US" dirty="0"/>
          </a:p>
        </p:txBody>
      </p:sp>
      <p:sp>
        <p:nvSpPr>
          <p:cNvPr id="9" name="テキスト ボックス 8">
            <a:extLst>
              <a:ext uri="{FF2B5EF4-FFF2-40B4-BE49-F238E27FC236}">
                <a16:creationId xmlns:a16="http://schemas.microsoft.com/office/drawing/2014/main" id="{43848C9B-5C0A-6865-5598-F209838DDFAC}"/>
              </a:ext>
            </a:extLst>
          </p:cNvPr>
          <p:cNvSpPr txBox="1"/>
          <p:nvPr/>
        </p:nvSpPr>
        <p:spPr>
          <a:xfrm>
            <a:off x="2459939" y="645781"/>
            <a:ext cx="7789555" cy="584775"/>
          </a:xfrm>
          <a:prstGeom prst="rect">
            <a:avLst/>
          </a:prstGeom>
          <a:noFill/>
        </p:spPr>
        <p:txBody>
          <a:bodyPr wrap="square" rtlCol="0">
            <a:spAutoFit/>
          </a:bodyPr>
          <a:lstStyle/>
          <a:p>
            <a:r>
              <a:rPr kumimoji="1" lang="en-US" altLang="ja-JP" sz="3200" b="1" dirty="0">
                <a:effectLst>
                  <a:outerShdw blurRad="50800" dist="50800" dir="5400000" sx="99000" sy="99000" algn="ctr" rotWithShape="0">
                    <a:srgbClr val="000000">
                      <a:alpha val="43137"/>
                    </a:srgbClr>
                  </a:outerShdw>
                </a:effectLst>
                <a:latin typeface="+mn-ea"/>
              </a:rPr>
              <a:t>PT, OT, ST</a:t>
            </a:r>
            <a:r>
              <a:rPr lang="ja-JP" altLang="en-US" sz="3200" b="1" dirty="0">
                <a:effectLst>
                  <a:outerShdw blurRad="50800" dist="50800" dir="5400000" sx="99000" sy="99000" algn="ctr" rotWithShape="0">
                    <a:srgbClr val="000000">
                      <a:alpha val="43137"/>
                    </a:srgbClr>
                  </a:outerShdw>
                </a:effectLst>
                <a:latin typeface="+mn-ea"/>
              </a:rPr>
              <a:t>の連携が大切である理由</a:t>
            </a:r>
            <a:endParaRPr kumimoji="1" lang="ja-JP" altLang="en-US" sz="3200" b="1" dirty="0">
              <a:effectLst>
                <a:outerShdw blurRad="50800" dist="50800" dir="5400000" sx="99000" sy="99000" algn="ctr" rotWithShape="0">
                  <a:srgbClr val="000000">
                    <a:alpha val="43137"/>
                  </a:srgbClr>
                </a:outerShdw>
              </a:effectLst>
              <a:latin typeface="+mn-ea"/>
            </a:endParaRPr>
          </a:p>
        </p:txBody>
      </p:sp>
    </p:spTree>
    <p:extLst>
      <p:ext uri="{BB962C8B-B14F-4D97-AF65-F5344CB8AC3E}">
        <p14:creationId xmlns:p14="http://schemas.microsoft.com/office/powerpoint/2010/main" val="26067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6869DDE-8C69-4AE3-A585-403835755D66}"/>
              </a:ext>
            </a:extLst>
          </p:cNvPr>
          <p:cNvGrpSpPr/>
          <p:nvPr/>
        </p:nvGrpSpPr>
        <p:grpSpPr>
          <a:xfrm>
            <a:off x="-203535" y="110668"/>
            <a:ext cx="12302401" cy="1490451"/>
            <a:chOff x="-110401" y="0"/>
            <a:chExt cx="12302401" cy="1490451"/>
          </a:xfrm>
        </p:grpSpPr>
        <p:sp>
          <p:nvSpPr>
            <p:cNvPr id="20" name="正方形/長方形 19">
              <a:extLst>
                <a:ext uri="{FF2B5EF4-FFF2-40B4-BE49-F238E27FC236}">
                  <a16:creationId xmlns:a16="http://schemas.microsoft.com/office/drawing/2014/main" id="{B06F1856-017C-4E6C-AE10-A142BB14EBDF}"/>
                </a:ext>
              </a:extLst>
            </p:cNvPr>
            <p:cNvSpPr/>
            <p:nvPr/>
          </p:nvSpPr>
          <p:spPr>
            <a:xfrm>
              <a:off x="-110401" y="1131911"/>
              <a:ext cx="12192000" cy="35854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lvl="0" algn="ctr">
                <a:defRPr/>
              </a:pPr>
              <a:r>
                <a:rPr lang="ja-JP" altLang="en-US" sz="3600" b="1" kern="0" dirty="0">
                  <a:solidFill>
                    <a:schemeClr val="tx1"/>
                  </a:solidFill>
                </a:rPr>
                <a:t>　</a:t>
              </a:r>
            </a:p>
            <a:p>
              <a:pPr lvl="0" algn="ctr">
                <a:defRPr/>
              </a:pPr>
              <a:endParaRPr lang="en-US" altLang="ja-JP" sz="3600" b="1" kern="0" dirty="0">
                <a:solidFill>
                  <a:schemeClr val="tx1"/>
                </a:solidFill>
              </a:endParaRPr>
            </a:p>
          </p:txBody>
        </p:sp>
        <p:cxnSp>
          <p:nvCxnSpPr>
            <p:cNvPr id="21" name="直線コネクタ 20">
              <a:extLst>
                <a:ext uri="{FF2B5EF4-FFF2-40B4-BE49-F238E27FC236}">
                  <a16:creationId xmlns:a16="http://schemas.microsoft.com/office/drawing/2014/main" id="{7B3586A8-799D-4248-B443-BD15944BE7F5}"/>
                </a:ext>
              </a:extLst>
            </p:cNvPr>
            <p:cNvCxnSpPr/>
            <p:nvPr/>
          </p:nvCxnSpPr>
          <p:spPr>
            <a:xfrm flipV="1">
              <a:off x="0" y="445272"/>
              <a:ext cx="1143893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1089D6E-888B-444B-BCDD-A2114337ECEB}"/>
                </a:ext>
              </a:extLst>
            </p:cNvPr>
            <p:cNvGrpSpPr/>
            <p:nvPr/>
          </p:nvGrpSpPr>
          <p:grpSpPr>
            <a:xfrm>
              <a:off x="11438938" y="0"/>
              <a:ext cx="753062" cy="749684"/>
              <a:chOff x="2577737" y="461555"/>
              <a:chExt cx="3780000" cy="3779125"/>
            </a:xfrm>
            <a:solidFill>
              <a:srgbClr val="C00000"/>
            </a:solidFill>
            <a:effectLst/>
          </p:grpSpPr>
          <p:sp>
            <p:nvSpPr>
              <p:cNvPr id="32" name="正方形/長方形 31">
                <a:extLst>
                  <a:ext uri="{FF2B5EF4-FFF2-40B4-BE49-F238E27FC236}">
                    <a16:creationId xmlns:a16="http://schemas.microsoft.com/office/drawing/2014/main" id="{04AD8D7F-D45E-43FF-826B-B9B5FE0676ED}"/>
                  </a:ext>
                </a:extLst>
              </p:cNvPr>
              <p:cNvSpPr/>
              <p:nvPr/>
            </p:nvSpPr>
            <p:spPr>
              <a:xfrm>
                <a:off x="2577737" y="461555"/>
                <a:ext cx="1800000" cy="180000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schemeClr val="bg1"/>
                    </a:solidFill>
                    <a:latin typeface="Adobe Gothic Std B" panose="020B0800000000000000" pitchFamily="34" charset="-128"/>
                    <a:ea typeface="Adobe Gothic Std B" panose="020B0800000000000000" pitchFamily="34" charset="-128"/>
                  </a:rPr>
                  <a:t>ス</a:t>
                </a:r>
                <a:endParaRPr kumimoji="1" lang="ja-JP" altLang="en-US" b="1" dirty="0">
                  <a:solidFill>
                    <a:schemeClr val="bg1"/>
                  </a:solidFill>
                  <a:latin typeface="Adobe Gothic Std B" panose="020B0800000000000000" pitchFamily="34" charset="-128"/>
                  <a:ea typeface="Adobe Gothic Std B" panose="020B0800000000000000" pitchFamily="34" charset="-128"/>
                </a:endParaRPr>
              </a:p>
            </p:txBody>
          </p:sp>
          <p:sp>
            <p:nvSpPr>
              <p:cNvPr id="34" name="正方形/長方形 33">
                <a:extLst>
                  <a:ext uri="{FF2B5EF4-FFF2-40B4-BE49-F238E27FC236}">
                    <a16:creationId xmlns:a16="http://schemas.microsoft.com/office/drawing/2014/main" id="{33E5D74B-08B5-4FD4-AFF1-0EE37A73E6DC}"/>
                  </a:ext>
                </a:extLst>
              </p:cNvPr>
              <p:cNvSpPr/>
              <p:nvPr/>
            </p:nvSpPr>
            <p:spPr>
              <a:xfrm>
                <a:off x="455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ボ</a:t>
                </a:r>
              </a:p>
            </p:txBody>
          </p:sp>
          <p:sp>
            <p:nvSpPr>
              <p:cNvPr id="36" name="正方形/長方形 35">
                <a:extLst>
                  <a:ext uri="{FF2B5EF4-FFF2-40B4-BE49-F238E27FC236}">
                    <a16:creationId xmlns:a16="http://schemas.microsoft.com/office/drawing/2014/main" id="{3C6F8353-0913-422A-A805-490F974B4246}"/>
                  </a:ext>
                </a:extLst>
              </p:cNvPr>
              <p:cNvSpPr/>
              <p:nvPr/>
            </p:nvSpPr>
            <p:spPr>
              <a:xfrm>
                <a:off x="4557737" y="461555"/>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ト</a:t>
                </a:r>
              </a:p>
            </p:txBody>
          </p:sp>
          <p:sp>
            <p:nvSpPr>
              <p:cNvPr id="37" name="正方形/長方形 36">
                <a:extLst>
                  <a:ext uri="{FF2B5EF4-FFF2-40B4-BE49-F238E27FC236}">
                    <a16:creationId xmlns:a16="http://schemas.microsoft.com/office/drawing/2014/main" id="{D2E27875-40CF-44A7-B379-6B65A130FA3D}"/>
                  </a:ext>
                </a:extLst>
              </p:cNvPr>
              <p:cNvSpPr/>
              <p:nvPr/>
            </p:nvSpPr>
            <p:spPr>
              <a:xfrm>
                <a:off x="2577737" y="2440680"/>
                <a:ext cx="1800000" cy="1800000"/>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b="1" dirty="0">
                    <a:solidFill>
                      <a:schemeClr val="bg1"/>
                    </a:solidFill>
                    <a:latin typeface="Adobe Gothic Std B" panose="020B0800000000000000" pitchFamily="34" charset="-128"/>
                    <a:ea typeface="Adobe Gothic Std B" panose="020B0800000000000000" pitchFamily="34" charset="-128"/>
                  </a:rPr>
                  <a:t>ラ</a:t>
                </a:r>
              </a:p>
            </p:txBody>
          </p:sp>
        </p:grpSp>
        <p:sp>
          <p:nvSpPr>
            <p:cNvPr id="25" name="正方形/長方形 24">
              <a:extLst>
                <a:ext uri="{FF2B5EF4-FFF2-40B4-BE49-F238E27FC236}">
                  <a16:creationId xmlns:a16="http://schemas.microsoft.com/office/drawing/2014/main" id="{4A2A675C-B669-4D6C-88E8-74EAA90AE04D}"/>
                </a:ext>
              </a:extLst>
            </p:cNvPr>
            <p:cNvSpPr/>
            <p:nvPr/>
          </p:nvSpPr>
          <p:spPr>
            <a:xfrm>
              <a:off x="0" y="641684"/>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ltLang="ja-JP" sz="900">
                <a:solidFill>
                  <a:schemeClr val="tx1">
                    <a:lumMod val="50000"/>
                    <a:lumOff val="50000"/>
                  </a:schemeClr>
                </a:solidFill>
              </a:endParaRPr>
            </a:p>
          </p:txBody>
        </p:sp>
        <p:sp>
          <p:nvSpPr>
            <p:cNvPr id="27" name="正方形/長方形 26">
              <a:extLst>
                <a:ext uri="{FF2B5EF4-FFF2-40B4-BE49-F238E27FC236}">
                  <a16:creationId xmlns:a16="http://schemas.microsoft.com/office/drawing/2014/main" id="{0A96B474-930E-41CA-B8A1-C6A58DB1AE69}"/>
                </a:ext>
              </a:extLst>
            </p:cNvPr>
            <p:cNvSpPr/>
            <p:nvPr/>
          </p:nvSpPr>
          <p:spPr>
            <a:xfrm>
              <a:off x="0" y="62727"/>
              <a:ext cx="11438938" cy="24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a:solidFill>
                  <a:schemeClr val="tx1"/>
                </a:solidFill>
              </a:endParaRPr>
            </a:p>
          </p:txBody>
        </p:sp>
      </p:grpSp>
      <p:pic>
        <p:nvPicPr>
          <p:cNvPr id="2" name="コンテンツ プレースホルダー 1">
            <a:extLst>
              <a:ext uri="{FF2B5EF4-FFF2-40B4-BE49-F238E27FC236}">
                <a16:creationId xmlns:a16="http://schemas.microsoft.com/office/drawing/2014/main" id="{F6C3CD72-CAD7-8034-9032-27621F60099F}"/>
              </a:ext>
            </a:extLst>
          </p:cNvPr>
          <p:cNvPicPr>
            <a:picLocks noGrp="1" noChangeAspect="1"/>
          </p:cNvPicPr>
          <p:nvPr>
            <p:ph idx="1"/>
          </p:nvPr>
        </p:nvPicPr>
        <p:blipFill>
          <a:blip r:embed="rId3"/>
          <a:stretch>
            <a:fillRect/>
          </a:stretch>
        </p:blipFill>
        <p:spPr>
          <a:xfrm>
            <a:off x="7888720" y="2554720"/>
            <a:ext cx="4303280" cy="4303280"/>
          </a:xfrm>
          <a:prstGeom prst="rect">
            <a:avLst/>
          </a:prstGeom>
        </p:spPr>
      </p:pic>
      <p:sp>
        <p:nvSpPr>
          <p:cNvPr id="9" name="テキスト ボックス 8">
            <a:extLst>
              <a:ext uri="{FF2B5EF4-FFF2-40B4-BE49-F238E27FC236}">
                <a16:creationId xmlns:a16="http://schemas.microsoft.com/office/drawing/2014/main" id="{43848C9B-5C0A-6865-5598-F209838DDFAC}"/>
              </a:ext>
            </a:extLst>
          </p:cNvPr>
          <p:cNvSpPr txBox="1"/>
          <p:nvPr/>
        </p:nvSpPr>
        <p:spPr>
          <a:xfrm>
            <a:off x="643168" y="1791180"/>
            <a:ext cx="8071341" cy="584775"/>
          </a:xfrm>
          <a:prstGeom prst="rect">
            <a:avLst/>
          </a:prstGeom>
          <a:noFill/>
        </p:spPr>
        <p:txBody>
          <a:bodyPr wrap="square" rtlCol="0">
            <a:spAutoFit/>
          </a:bodyPr>
          <a:lstStyle/>
          <a:p>
            <a:r>
              <a:rPr lang="ja-JP" altLang="en-US" sz="3200" b="1" dirty="0">
                <a:effectLst>
                  <a:outerShdw blurRad="50800" dist="50800" dir="5400000" sx="99000" sy="99000" algn="ctr" rotWithShape="0">
                    <a:srgbClr val="000000">
                      <a:alpha val="43137"/>
                    </a:srgbClr>
                  </a:outerShdw>
                </a:effectLst>
                <a:latin typeface="+mn-ea"/>
              </a:rPr>
              <a:t>連携が取れない・取りづらい原因は何か。</a:t>
            </a:r>
            <a:endParaRPr kumimoji="1" lang="ja-JP" altLang="en-US" sz="3200" b="1" dirty="0">
              <a:effectLst>
                <a:outerShdw blurRad="50800" dist="50800" dir="5400000" sx="99000" sy="99000" algn="ctr" rotWithShape="0">
                  <a:srgbClr val="000000">
                    <a:alpha val="43137"/>
                  </a:srgbClr>
                </a:outerShdw>
              </a:effectLst>
              <a:latin typeface="+mn-ea"/>
            </a:endParaRPr>
          </a:p>
        </p:txBody>
      </p:sp>
    </p:spTree>
    <p:extLst>
      <p:ext uri="{BB962C8B-B14F-4D97-AF65-F5344CB8AC3E}">
        <p14:creationId xmlns:p14="http://schemas.microsoft.com/office/powerpoint/2010/main" val="278101774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119376</TotalTime>
  <Words>4299</Words>
  <Application>Microsoft Office PowerPoint</Application>
  <PresentationFormat>ワイド画面</PresentationFormat>
  <Paragraphs>474</Paragraphs>
  <Slides>31</Slides>
  <Notes>30</Notes>
  <HiddenSlides>0</HiddenSlides>
  <MMClips>2</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31</vt:i4>
      </vt:variant>
    </vt:vector>
  </HeadingPairs>
  <TitlesOfParts>
    <vt:vector size="46" baseType="lpstr">
      <vt:lpstr>Adobe Gothic Std B</vt:lpstr>
      <vt:lpstr>BlinkMacSystemFont</vt:lpstr>
      <vt:lpstr>HGPｺﾞｼｯｸE</vt:lpstr>
      <vt:lpstr>Noto Sans JP</vt:lpstr>
      <vt:lpstr>Söhne</vt:lpstr>
      <vt:lpstr>游ゴシック</vt:lpstr>
      <vt:lpstr>游ゴシック Light</vt:lpstr>
      <vt:lpstr>Arial</vt:lpstr>
      <vt:lpstr>Arial Black</vt:lpstr>
      <vt:lpstr>Consolas</vt:lpstr>
      <vt:lpstr>Merriweather</vt:lpstr>
      <vt:lpstr>Roboto</vt:lpstr>
      <vt:lpstr>Verdana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背臥位</dc:title>
  <dc:creator>小菅 由介</dc:creator>
  <cp:lastModifiedBy>由介 小菅</cp:lastModifiedBy>
  <cp:revision>38</cp:revision>
  <cp:lastPrinted>2024-03-01T07:09:11Z</cp:lastPrinted>
  <dcterms:created xsi:type="dcterms:W3CDTF">2023-04-17T05:46:18Z</dcterms:created>
  <dcterms:modified xsi:type="dcterms:W3CDTF">2024-03-02T05:23:40Z</dcterms:modified>
</cp:coreProperties>
</file>